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4"/>
  </p:sldMasterIdLst>
  <p:notesMasterIdLst>
    <p:notesMasterId r:id="rId6"/>
  </p:notesMasterIdLst>
  <p:sldIdLst>
    <p:sldId id="800" r:id="rId5"/>
  </p:sldIdLst>
  <p:sldSz cx="7307263" cy="4103688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2">
          <p15:clr>
            <a:srgbClr val="A4A3A4"/>
          </p15:clr>
        </p15:guide>
        <p15:guide id="2" pos="230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99C"/>
    <a:srgbClr val="0000FF"/>
    <a:srgbClr val="CBD947"/>
    <a:srgbClr val="006849"/>
    <a:srgbClr val="4A7654"/>
    <a:srgbClr val="457B48"/>
    <a:srgbClr val="4E7267"/>
    <a:srgbClr val="488071"/>
    <a:srgbClr val="F0F0F0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04" autoAdjust="0"/>
    <p:restoredTop sz="93690" autoAdjust="0"/>
  </p:normalViewPr>
  <p:slideViewPr>
    <p:cSldViewPr snapToGrid="0" snapToObjects="1">
      <p:cViewPr varScale="1">
        <p:scale>
          <a:sx n="113" d="100"/>
          <a:sy n="113" d="100"/>
        </p:scale>
        <p:origin x="1218" y="84"/>
      </p:cViewPr>
      <p:guideLst>
        <p:guide orient="horz" pos="1292"/>
        <p:guide pos="23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397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E3BDA-1415-8946-BC18-AB52ACB4D61B}" type="datetimeFigureOut">
              <a:rPr lang="fi-FI" smtClean="0"/>
              <a:t>22.01.2026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39838"/>
            <a:ext cx="5959475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2E523-DD02-844B-9154-F91BBD4C96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966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1pPr>
    <a:lvl2pPr marL="265161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2pPr>
    <a:lvl3pPr marL="530323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3pPr>
    <a:lvl4pPr marL="795484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4pPr>
    <a:lvl5pPr marL="1060646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5pPr>
    <a:lvl6pPr marL="1325807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6pPr>
    <a:lvl7pPr marL="1590969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7pPr>
    <a:lvl8pPr marL="1856130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8pPr>
    <a:lvl9pPr marL="2121291" algn="l" defTabSz="530323" rtl="0" eaLnBrk="1" latinLnBrk="0" hangingPunct="1">
      <a:defRPr sz="6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F2E523-DD02-844B-9154-F91BBD4C965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25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2D070230-DFE5-764D-B3DC-4530E8D51C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307263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951" y="1172212"/>
            <a:ext cx="5581758" cy="87963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035" b="1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951" y="2153071"/>
            <a:ext cx="5581758" cy="5450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36">
                <a:solidFill>
                  <a:schemeClr val="accent1"/>
                </a:solidFill>
              </a:defRPr>
            </a:lvl1pPr>
            <a:lvl2pPr marL="273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4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20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9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67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41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915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88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1D04A5-FB84-0F48-A610-D5132DA9F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4806-DBDD-F243-965C-05B4EC7422B5}" type="datetime1">
              <a:rPr lang="fi-FI"/>
              <a:pPr>
                <a:defRPr/>
              </a:pPr>
              <a:t>22.01.2026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A062D-5718-C34B-A206-86CB233530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55E50-458B-394B-B87F-E4D19F88601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0582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655CCD7-6329-574E-BD65-83597BEB69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307263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951" y="500672"/>
            <a:ext cx="5581758" cy="87963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035" b="1"/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1491699"/>
            <a:ext cx="7307263" cy="1988243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1915"/>
            </a:lvl1pPr>
            <a:lvl2pPr marL="273588" indent="0">
              <a:buNone/>
              <a:defRPr sz="1676"/>
            </a:lvl2pPr>
            <a:lvl3pPr marL="547177" indent="0">
              <a:buNone/>
              <a:defRPr sz="1436"/>
            </a:lvl3pPr>
            <a:lvl4pPr marL="820765" indent="0">
              <a:buNone/>
              <a:defRPr sz="1197"/>
            </a:lvl4pPr>
            <a:lvl5pPr marL="1094354" indent="0">
              <a:buNone/>
              <a:defRPr sz="1197"/>
            </a:lvl5pPr>
            <a:lvl6pPr marL="1367942" indent="0">
              <a:buNone/>
              <a:defRPr sz="1197"/>
            </a:lvl6pPr>
            <a:lvl7pPr marL="1641531" indent="0">
              <a:buNone/>
              <a:defRPr sz="1197"/>
            </a:lvl7pPr>
            <a:lvl8pPr marL="1915119" indent="0">
              <a:buNone/>
              <a:defRPr sz="1197"/>
            </a:lvl8pPr>
            <a:lvl9pPr marL="2188708" indent="0">
              <a:buNone/>
              <a:defRPr sz="1197"/>
            </a:lvl9pPr>
          </a:lstStyle>
          <a:p>
            <a:pPr lvl="0"/>
            <a:endParaRPr lang="fi-FI" noProof="0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680D38-3242-1746-9DE2-0E16D2048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5B382-4B27-C848-9C64-1134BE8F4E93}" type="datetime1">
              <a:rPr lang="fi-FI"/>
              <a:pPr>
                <a:defRPr/>
              </a:pPr>
              <a:t>22.01.2026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67EE9-08D4-B84F-B2D8-BCDEA6D169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D456E-7EE4-0442-BDFA-205660D9102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037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350" y="957528"/>
            <a:ext cx="5820438" cy="27082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DF74A-F160-4A4B-90CF-3AAC683CA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EB284-4608-3E4C-89B8-5455070A44F7}" type="datetime1">
              <a:rPr lang="fi-FI"/>
              <a:pPr>
                <a:defRPr/>
              </a:pPr>
              <a:t>22.01.2026</a:t>
            </a:fld>
            <a:endParaRPr lang="fi-FI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B01A03E-74A7-2F4F-A6B8-32F621330B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AF271-52AF-E043-84D1-0A58FA383DA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9624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156F9-1CB8-46DC-A7D3-C60A3088B818}" type="datetime1">
              <a:rPr lang="fi-FI"/>
              <a:pPr>
                <a:defRPr/>
              </a:pPr>
              <a:t>22.01.2026</a:t>
            </a:fld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759D7-57C8-45DD-B895-CC191FE0C35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21344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F90CABD-C5E8-B547-B54B-03C6AF3819F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50"/>
          <a:stretch/>
        </p:blipFill>
        <p:spPr bwMode="auto">
          <a:xfrm>
            <a:off x="0" y="629936"/>
            <a:ext cx="7307263" cy="3473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98FD8-4331-4E4B-9D45-E7BA0DC9E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99861" y="3827260"/>
            <a:ext cx="625114" cy="218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449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6587E1-4DC3-0642-A586-BAEF294E5A7D}" type="datetime1">
              <a:rPr lang="fi-FI"/>
              <a:pPr>
                <a:defRPr/>
              </a:pPr>
              <a:t>22.01.2026</a:t>
            </a:fld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FB34B-BEC2-3C49-90E7-6E337CE119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24974" y="3827260"/>
            <a:ext cx="295906" cy="2184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19" b="1"/>
            </a:lvl1pPr>
          </a:lstStyle>
          <a:p>
            <a:pPr>
              <a:defRPr/>
            </a:pPr>
            <a:fld id="{C30298A9-C03B-6145-A15F-CDDECC4A363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2008203E-1D97-5844-BFAF-9E1907346413}"/>
              </a:ext>
            </a:extLst>
          </p:cNvPr>
          <p:cNvSpPr txBox="1">
            <a:spLocks/>
          </p:cNvSpPr>
          <p:nvPr userDrawn="1"/>
        </p:nvSpPr>
        <p:spPr>
          <a:xfrm>
            <a:off x="416742" y="3735116"/>
            <a:ext cx="4084646" cy="271679"/>
          </a:xfrm>
          <a:prstGeom prst="rect">
            <a:avLst/>
          </a:prstGeom>
        </p:spPr>
        <p:txBody>
          <a:bodyPr anchor="b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i-FI" sz="100" dirty="0"/>
          </a:p>
        </p:txBody>
      </p:sp>
      <p:sp>
        <p:nvSpPr>
          <p:cNvPr id="1030" name="Title Placeholder 1">
            <a:extLst>
              <a:ext uri="{FF2B5EF4-FFF2-40B4-BE49-F238E27FC236}">
                <a16:creationId xmlns:a16="http://schemas.microsoft.com/office/drawing/2014/main" id="{FC4EC6ED-2324-3C44-9773-0692BB046BB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43000" y="164338"/>
            <a:ext cx="5821072" cy="683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title style</a:t>
            </a:r>
            <a:endParaRPr lang="fi-FI" altLang="fi-FI"/>
          </a:p>
        </p:txBody>
      </p:sp>
      <p:sp>
        <p:nvSpPr>
          <p:cNvPr id="1031" name="Text Placeholder 2">
            <a:extLst>
              <a:ext uri="{FF2B5EF4-FFF2-40B4-BE49-F238E27FC236}">
                <a16:creationId xmlns:a16="http://schemas.microsoft.com/office/drawing/2014/main" id="{6CAD4ADA-DF14-CE43-B468-CCA0184E58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43000" y="957528"/>
            <a:ext cx="5821072" cy="2708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dirty="0"/>
              <a:t>Click to edit Master text styles</a:t>
            </a:r>
          </a:p>
          <a:p>
            <a:pPr lvl="1"/>
            <a:r>
              <a:rPr lang="en-US" altLang="fi-FI" dirty="0"/>
              <a:t>Second level</a:t>
            </a:r>
          </a:p>
          <a:p>
            <a:pPr lvl="2"/>
            <a:r>
              <a:rPr lang="en-US" altLang="fi-FI" dirty="0"/>
              <a:t>Third level</a:t>
            </a:r>
          </a:p>
          <a:p>
            <a:pPr lvl="3"/>
            <a:r>
              <a:rPr lang="en-US" altLang="fi-FI" dirty="0"/>
              <a:t>Fourth level</a:t>
            </a:r>
          </a:p>
          <a:p>
            <a:pPr lvl="4"/>
            <a:r>
              <a:rPr lang="en-US" altLang="fi-FI" dirty="0"/>
              <a:t>Fifth level</a:t>
            </a:r>
            <a:endParaRPr lang="fi-FI" alt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DAE9B515-2A1D-46A8-8F18-09A2FEEC8E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" t="-91" r="92525" b="84742"/>
          <a:stretch/>
        </p:blipFill>
        <p:spPr>
          <a:xfrm>
            <a:off x="163493" y="-3615"/>
            <a:ext cx="387793" cy="629833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988F9219-C1B7-492E-B16D-A4FAC6F76D12}"/>
              </a:ext>
            </a:extLst>
          </p:cNvPr>
          <p:cNvSpPr txBox="1"/>
          <p:nvPr userDrawn="1"/>
        </p:nvSpPr>
        <p:spPr>
          <a:xfrm>
            <a:off x="416742" y="3800091"/>
            <a:ext cx="66236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00" b="1" dirty="0"/>
              <a:t>Koulutusosasto</a:t>
            </a:r>
          </a:p>
        </p:txBody>
      </p:sp>
    </p:spTree>
    <p:extLst>
      <p:ext uri="{BB962C8B-B14F-4D97-AF65-F5344CB8AC3E}">
        <p14:creationId xmlns:p14="http://schemas.microsoft.com/office/powerpoint/2010/main" val="34113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823" r:id="rId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15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5pPr>
      <a:lvl6pPr marL="273588" algn="l" rtl="0" fontAlgn="base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6pPr>
      <a:lvl7pPr marL="547177" algn="l" rtl="0" fontAlgn="base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7pPr>
      <a:lvl8pPr marL="820765" algn="l" rtl="0" fontAlgn="base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8pPr>
      <a:lvl9pPr marL="1094354" algn="l" rtl="0" fontAlgn="base">
        <a:spcBef>
          <a:spcPct val="0"/>
        </a:spcBef>
        <a:spcAft>
          <a:spcPct val="0"/>
        </a:spcAft>
        <a:defRPr sz="1915" b="1">
          <a:solidFill>
            <a:schemeClr val="accent1"/>
          </a:solidFill>
          <a:latin typeface="Arial" charset="0"/>
        </a:defRPr>
      </a:lvl9pPr>
    </p:titleStyle>
    <p:bodyStyle>
      <a:lvl1pPr marL="205191" indent="-20519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444581" indent="-17099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36" kern="1200">
          <a:solidFill>
            <a:schemeClr val="tx1"/>
          </a:solidFill>
          <a:latin typeface="+mn-lt"/>
          <a:ea typeface="+mn-ea"/>
          <a:cs typeface="+mn-cs"/>
        </a:defRPr>
      </a:lvl2pPr>
      <a:lvl3pPr marL="683971" indent="-1367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16" kern="1200">
          <a:solidFill>
            <a:schemeClr val="tx1"/>
          </a:solidFill>
          <a:latin typeface="+mn-lt"/>
          <a:ea typeface="+mn-ea"/>
          <a:cs typeface="+mn-cs"/>
        </a:defRPr>
      </a:lvl3pPr>
      <a:lvl4pPr marL="957560" indent="-1367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97" kern="1200">
          <a:solidFill>
            <a:schemeClr val="tx1"/>
          </a:solidFill>
          <a:latin typeface="+mn-lt"/>
          <a:ea typeface="+mn-ea"/>
          <a:cs typeface="+mn-cs"/>
        </a:defRPr>
      </a:lvl4pPr>
      <a:lvl5pPr marL="1231148" indent="-1367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97" kern="1200">
          <a:solidFill>
            <a:schemeClr val="tx1"/>
          </a:solidFill>
          <a:latin typeface="+mn-lt"/>
          <a:ea typeface="+mn-ea"/>
          <a:cs typeface="+mn-cs"/>
        </a:defRPr>
      </a:lvl5pPr>
      <a:lvl6pPr marL="1504737" indent="-136794" algn="l" defTabSz="547177" rtl="0" eaLnBrk="1" latinLnBrk="0" hangingPunct="1">
        <a:spcBef>
          <a:spcPct val="20000"/>
        </a:spcBef>
        <a:buFont typeface="Arial" pitchFamily="34" charset="0"/>
        <a:buChar char="•"/>
        <a:defRPr sz="1197" kern="1200">
          <a:solidFill>
            <a:schemeClr val="tx1"/>
          </a:solidFill>
          <a:latin typeface="+mn-lt"/>
          <a:ea typeface="+mn-ea"/>
          <a:cs typeface="+mn-cs"/>
        </a:defRPr>
      </a:lvl6pPr>
      <a:lvl7pPr marL="1778325" indent="-136794" algn="l" defTabSz="547177" rtl="0" eaLnBrk="1" latinLnBrk="0" hangingPunct="1">
        <a:spcBef>
          <a:spcPct val="20000"/>
        </a:spcBef>
        <a:buFont typeface="Arial" pitchFamily="34" charset="0"/>
        <a:buChar char="•"/>
        <a:defRPr sz="1197" kern="1200">
          <a:solidFill>
            <a:schemeClr val="tx1"/>
          </a:solidFill>
          <a:latin typeface="+mn-lt"/>
          <a:ea typeface="+mn-ea"/>
          <a:cs typeface="+mn-cs"/>
        </a:defRPr>
      </a:lvl7pPr>
      <a:lvl8pPr marL="2051914" indent="-136794" algn="l" defTabSz="547177" rtl="0" eaLnBrk="1" latinLnBrk="0" hangingPunct="1">
        <a:spcBef>
          <a:spcPct val="20000"/>
        </a:spcBef>
        <a:buFont typeface="Arial" pitchFamily="34" charset="0"/>
        <a:buChar char="•"/>
        <a:defRPr sz="1197" kern="1200">
          <a:solidFill>
            <a:schemeClr val="tx1"/>
          </a:solidFill>
          <a:latin typeface="+mn-lt"/>
          <a:ea typeface="+mn-ea"/>
          <a:cs typeface="+mn-cs"/>
        </a:defRPr>
      </a:lvl8pPr>
      <a:lvl9pPr marL="2325502" indent="-136794" algn="l" defTabSz="547177" rtl="0" eaLnBrk="1" latinLnBrk="0" hangingPunct="1">
        <a:spcBef>
          <a:spcPct val="20000"/>
        </a:spcBef>
        <a:buFont typeface="Arial" pitchFamily="34" charset="0"/>
        <a:buChar char="•"/>
        <a:defRPr sz="1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1pPr>
      <a:lvl2pPr marL="273588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2pPr>
      <a:lvl3pPr marL="547177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3pPr>
      <a:lvl4pPr marL="820765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4pPr>
      <a:lvl5pPr marL="1094354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5pPr>
      <a:lvl6pPr marL="1367942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6pPr>
      <a:lvl7pPr marL="1641531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7pPr>
      <a:lvl8pPr marL="1915119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8pPr>
      <a:lvl9pPr marL="2188708" algn="l" defTabSz="547177" rtl="0" eaLnBrk="1" latinLnBrk="0" hangingPunct="1">
        <a:defRPr sz="10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4DE2F3-64D8-4D75-80BE-5661D98E0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C156F9-1CB8-46DC-A7D3-C60A3088B818}" type="datetime1">
              <a:rPr lang="fi-FI" smtClean="0"/>
              <a:pPr>
                <a:defRPr/>
              </a:pPr>
              <a:t>22.01.2026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E51BE42-F130-48F9-8E6C-A355964F4C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C5759D7-57C8-45DD-B895-CC191FE0C35D}" type="slidenum">
              <a:rPr lang="fi-FI" altLang="fi-FI" smtClean="0"/>
              <a:pPr>
                <a:defRPr/>
              </a:pPr>
              <a:t>1</a:t>
            </a:fld>
            <a:endParaRPr lang="fi-FI" altLang="fi-FI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D7712168-CC25-4458-85F4-B89ECF9E09FF}"/>
              </a:ext>
            </a:extLst>
          </p:cNvPr>
          <p:cNvSpPr txBox="1">
            <a:spLocks/>
          </p:cNvSpPr>
          <p:nvPr/>
        </p:nvSpPr>
        <p:spPr bwMode="auto">
          <a:xfrm>
            <a:off x="1087706" y="182112"/>
            <a:ext cx="4560795" cy="312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915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5pPr>
            <a:lvl6pPr marL="273588" algn="l" rtl="0" fontAlgn="base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6pPr>
            <a:lvl7pPr marL="547177" algn="l" rtl="0" fontAlgn="base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7pPr>
            <a:lvl8pPr marL="820765" algn="l" rtl="0" fontAlgn="base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8pPr>
            <a:lvl9pPr marL="1094354" algn="l" rtl="0" fontAlgn="base">
              <a:spcBef>
                <a:spcPct val="0"/>
              </a:spcBef>
              <a:spcAft>
                <a:spcPct val="0"/>
              </a:spcAft>
              <a:defRPr sz="1915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 algn="ctr" defTabSz="914400"/>
            <a:r>
              <a:rPr lang="fi-FI" sz="1400" dirty="0"/>
              <a:t>Määräaikaiset liikunta-aliupseerit 1.1.2026 </a:t>
            </a:r>
          </a:p>
          <a:p>
            <a:pPr algn="ctr" defTabSz="914400"/>
            <a:endParaRPr lang="fi-FI" sz="1400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22F2156A-A318-41B3-B1D0-FE40C30F2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969" y="570592"/>
            <a:ext cx="6474843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RUOHOLA, Akseli, KAARTJR		31.12.2028 saakka		(suunnistus)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SAHA, Luukas, KAARTJR			31.12.2028 saakka		(judo)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RUUSKANEN </a:t>
            </a:r>
            <a:r>
              <a:rPr lang="fi-FI" altLang="fi-FI" sz="900" dirty="0" err="1"/>
              <a:t>Arsi</a:t>
            </a:r>
            <a:r>
              <a:rPr lang="fi-FI" altLang="fi-FI" sz="900" dirty="0"/>
              <a:t>, KAIPR, 		31.12.2027 saakka 		(maastohiihto)	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SARKKINEN Jonni, KAARTJR, 		31.12.2027 saakka 		(paini)	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AHONEN Ville, KAARTJR, 		31.12.2026 saakka 		(maastohiihto)	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OLIN Valtteri, KAARTJR, 			31.12.2026 saakka 		(judo)	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VALLIONIEMI </a:t>
            </a:r>
            <a:r>
              <a:rPr lang="fi-FI" altLang="fi-FI" sz="900" dirty="0" err="1"/>
              <a:t>Timi</a:t>
            </a:r>
            <a:r>
              <a:rPr lang="fi-FI" altLang="fi-FI" sz="900" dirty="0"/>
              <a:t>, KAARTJR, 		31.12.2026 saakka		(haulikkoammunta)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KALLIOINEN Eetu, KAARTJR/URHK 	31.12.2026 saakka 		(haulikkoammunta)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KUOSMANEN Matti Elias, KAARTJR/URHK 31.12.2026 saakka 		(paini)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LEPPÄ Aleksi, KAARTJR/URHK	</a:t>
            </a:r>
            <a:r>
              <a:rPr lang="fi-FI" altLang="fi-FI" sz="900"/>
              <a:t>	31.12.2026 </a:t>
            </a:r>
            <a:r>
              <a:rPr lang="fi-FI" altLang="fi-FI" sz="900" dirty="0"/>
              <a:t>saakka 		(kivääriammunta)	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PUUMALAINEN Martti, KAARTJR/URHK, 	31.12.2026 saakka 		(judo)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/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/>
              <a:t>SAVOLAINEN Arvi, KAARTJR/URHK 	31.12.2026 saakka 		(paini)	</a:t>
            </a:r>
            <a:r>
              <a:rPr lang="fi-FI" altLang="fi-FI" sz="900" dirty="0">
                <a:solidFill>
                  <a:srgbClr val="339933"/>
                </a:solidFill>
              </a:rPr>
              <a:t>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900" dirty="0">
              <a:solidFill>
                <a:srgbClr val="339933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900" dirty="0">
                <a:solidFill>
                  <a:srgbClr val="339933"/>
                </a:solidFill>
              </a:rPr>
              <a:t>	</a:t>
            </a:r>
            <a:r>
              <a:rPr lang="fi-FI" altLang="fi-FI" sz="1000" dirty="0">
                <a:solidFill>
                  <a:srgbClr val="339933"/>
                </a:solidFill>
              </a:rPr>
              <a:t>	</a:t>
            </a:r>
            <a:endParaRPr lang="fi-FI" altLang="fi-FI" sz="1000" dirty="0"/>
          </a:p>
          <a:p>
            <a:pPr>
              <a:spcBef>
                <a:spcPct val="0"/>
              </a:spcBef>
              <a:buFontTx/>
              <a:buNone/>
            </a:pPr>
            <a:endParaRPr lang="fi-FI" altLang="fi-FI" sz="1000" dirty="0"/>
          </a:p>
          <a:p>
            <a:pPr>
              <a:spcBef>
                <a:spcPct val="0"/>
              </a:spcBef>
              <a:buFontTx/>
              <a:buNone/>
            </a:pPr>
            <a:endParaRPr lang="fi-FI" altLang="fi-FI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7816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PUOLUSTUSVOIMAT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8C0049"/>
      </a:accent1>
      <a:accent2>
        <a:srgbClr val="AE4D80"/>
      </a:accent2>
      <a:accent3>
        <a:srgbClr val="DDB2C8"/>
      </a:accent3>
      <a:accent4>
        <a:srgbClr val="EED9E4"/>
      </a:accent4>
      <a:accent5>
        <a:srgbClr val="4D4D4D"/>
      </a:accent5>
      <a:accent6>
        <a:srgbClr val="ACACAC"/>
      </a:accent6>
      <a:hlink>
        <a:srgbClr val="FFFFFF"/>
      </a:hlink>
      <a:folHlink>
        <a:srgbClr val="FFFFFF"/>
      </a:folHlink>
    </a:clrScheme>
    <a:fontScheme name="P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malli(allekirjoitettavissa AHssa)" ma:contentTypeID="0x0101004AE3B1E14C501E439443DD079BBD37310027C83B8AF4B27441B026619BD4DD3219" ma:contentTypeVersion="3" ma:contentTypeDescription="Luo uusi asiakirja." ma:contentTypeScope="" ma:versionID="64954498c44eacd42d9d07a9ad950159">
  <xsd:schema xmlns:xsd="http://www.w3.org/2001/XMLSchema" xmlns:xs="http://www.w3.org/2001/XMLSchema" xmlns:p="http://schemas.microsoft.com/office/2006/metadata/properties" xmlns:ns2="e4cb4231-a5a0-4213-ad7a-6aee7473fcfa" targetNamespace="http://schemas.microsoft.com/office/2006/metadata/properties" ma:root="true" ma:fieldsID="4b348046fb698e76e6005d188233314e" ns2:_="">
    <xsd:import namespace="e4cb4231-a5a0-4213-ad7a-6aee7473fcfa"/>
    <xsd:element name="properties">
      <xsd:complexType>
        <xsd:sequence>
          <xsd:element name="documentManagement">
            <xsd:complexType>
              <xsd:all>
                <xsd:element ref="ns2:Dokumentin_x0020_päiväys" minOccurs="0"/>
                <xsd:element ref="ns2:Lyhyt_x0020_kuvaus" minOccurs="0"/>
                <xsd:element ref="ns2:TaxKeywordTaxHTField" minOccurs="0"/>
                <xsd:element ref="ns2:TaxCatchAll" minOccurs="0"/>
                <xsd:element ref="ns2:TaxCatchAllLabel" minOccurs="0"/>
                <xsd:element ref="ns2:eee8b8f0ae6645369f9b0d9f87bb83c3" minOccurs="0"/>
                <xsd:element ref="ns2:Dokumentin_x0020_tila" minOccurs="0"/>
                <xsd:element ref="ns2:Tehtäväluokka" minOccurs="0"/>
                <xsd:element ref="ns2:Asiakirjatyyppi" minOccurs="0"/>
                <xsd:element ref="ns2:Asiakirjatyypintarkenne" minOccurs="0"/>
                <xsd:element ref="ns2:Säilytysaika" minOccurs="0"/>
                <xsd:element ref="ns2:Asianumero" minOccurs="0"/>
                <xsd:element ref="ns2:Julkisuusluokka" minOccurs="0"/>
                <xsd:element ref="ns2:Turvallisuusluokka" minOccurs="0"/>
                <xsd:element ref="ns2:Suojaustaso" minOccurs="0"/>
                <xsd:element ref="ns2:Salassapitoperus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cb4231-a5a0-4213-ad7a-6aee7473fcfa" elementFormDefault="qualified">
    <xsd:import namespace="http://schemas.microsoft.com/office/2006/documentManagement/types"/>
    <xsd:import namespace="http://schemas.microsoft.com/office/infopath/2007/PartnerControls"/>
    <xsd:element name="Dokumentin_x0020_päiväys" ma:index="8" nillable="true" ma:displayName="Dokumentin päiväys" ma:default="[Today]" ma:format="DateOnly" ma:internalName="Dokumentin_x0020_p_x00e4_iv_x00e4_ys">
      <xsd:simpleType>
        <xsd:restriction base="dms:DateTime"/>
      </xsd:simpleType>
    </xsd:element>
    <xsd:element name="Lyhyt_x0020_kuvaus" ma:index="9" nillable="true" ma:displayName="Lyhyt kuvaus" ma:internalName="Lyhyt_x0020_kuvaus">
      <xsd:simpleType>
        <xsd:restriction base="dms:Note">
          <xsd:maxLength value="255"/>
        </xsd:restriction>
      </xsd:simple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50fbe2bf-a707-4daa-8370-ca94c55c0b2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6f8400fc-4700-41a0-96d5-606b11a5fcbd}" ma:internalName="TaxCatchAll" ma:showField="CatchAllData" ma:web="e4cb4231-a5a0-4213-ad7a-6aee7473fc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6f8400fc-4700-41a0-96d5-606b11a5fcbd}" ma:internalName="TaxCatchAllLabel" ma:readOnly="true" ma:showField="CatchAllDataLabel" ma:web="e4cb4231-a5a0-4213-ad7a-6aee7473fc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ee8b8f0ae6645369f9b0d9f87bb83c3" ma:index="14" nillable="true" ma:taxonomy="true" ma:internalName="eee8b8f0ae6645369f9b0d9f87bb83c3" ma:taxonomyFieldName="Vastuuorganisaatio" ma:displayName="Vastuuorganisaatio" ma:default="1;#Kanslia|9e74d1d2-3923-4704-823e-85e93f8d32b7" ma:fieldId="{eee8b8f0-ae66-4536-9f9b-0d9f87bb83c3}" ma:sspId="50fbe2bf-a707-4daa-8370-ca94c55c0b2e" ma:termSetId="cc4e64b9-86d7-4d71-9ab6-9df6e446b1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okumentin_x0020_tila" ma:index="16" nillable="true" ma:displayName="Dokumentin tila" ma:default="Luonnos" ma:internalName="Dokumentin_x0020_tila">
      <xsd:simpleType>
        <xsd:restriction base="dms:Choice">
          <xsd:enumeration value="Luonnos"/>
          <xsd:enumeration value="Valmis"/>
          <xsd:enumeration value="Siirrä asianhallintaan"/>
          <xsd:enumeration value="Siirto epäonnistui"/>
        </xsd:restriction>
      </xsd:simpleType>
    </xsd:element>
    <xsd:element name="Tehtäväluokka" ma:index="17" nillable="true" ma:displayName="Tehtäväluokka" ma:list="{0645630A-49E7-4B0E-9ACD-35358114D51B}" ma:internalName="Teht_x00e4_v_x00e4_luokka" ma:showField="Title" ma:web="e4cb4231-a5a0-4213-ad7a-6aee7473fcfa">
      <xsd:simpleType>
        <xsd:restriction base="dms:Lookup"/>
      </xsd:simpleType>
    </xsd:element>
    <xsd:element name="Asiakirjatyyppi" ma:index="18" nillable="true" ma:displayName="Asiakirjatyyppi" ma:list="{0A0588F0-544F-4DE6-8FFE-0A7DE953A56D}" ma:internalName="Asiakirjatyyppi" ma:showField="Title" ma:web="e4cb4231-a5a0-4213-ad7a-6aee7473fcfa">
      <xsd:simpleType>
        <xsd:restriction base="dms:Lookup"/>
      </xsd:simpleType>
    </xsd:element>
    <xsd:element name="Asiakirjatyypintarkenne" ma:index="19" nillable="true" ma:displayName="Asiakirjatyypintarkenne" ma:list="{4C31015A-467B-4458-BE33-58F8CB43F838}" ma:internalName="Asiakirjatyypintarkenne" ma:showField="Title" ma:web="e4cb4231-a5a0-4213-ad7a-6aee7473fcfa">
      <xsd:simpleType>
        <xsd:restriction base="dms:Lookup"/>
      </xsd:simpleType>
    </xsd:element>
    <xsd:element name="Säilytysaika" ma:index="20" nillable="true" ma:displayName="Säilytysaika" ma:format="Dropdown" ma:internalName="S_x00e4_ilytysaika">
      <xsd:simpleType>
        <xsd:restriction base="dms:Choice">
          <xsd:enumeration value="2"/>
          <xsd:enumeration value="6"/>
          <xsd:enumeration value="10"/>
          <xsd:enumeration value="50"/>
          <xsd:enumeration value="säilytetään pysyvästi"/>
          <xsd:enumeration value="1"/>
          <xsd:enumeration value="3"/>
          <xsd:enumeration value="15"/>
          <xsd:enumeration value="20"/>
          <xsd:enumeration value="25"/>
          <xsd:enumeration value="30"/>
          <xsd:enumeration value="40"/>
          <xsd:enumeration value="60"/>
          <xsd:enumeration value="75"/>
          <xsd:enumeration value="100"/>
          <xsd:enumeration value="120"/>
          <xsd:enumeration value="ajantasainen tieto"/>
          <xsd:enumeration value="hävitetään kun tiedot on siirretty järjestelmään"/>
          <xsd:enumeration value="kunnes henkilö täyttää 60 vuotta"/>
          <xsd:enumeration value="materiaalin elinjakso"/>
          <xsd:enumeration value="palveluksessaoloaika"/>
          <xsd:enumeration value="palveluksessaoloaika + 2 vuotta"/>
          <xsd:enumeration value="voimassaoloaika"/>
          <xsd:enumeration value="voimassaoloaika + 2 vuotta"/>
          <xsd:enumeration value="voimassaoloaika + 6 vuotta"/>
          <xsd:enumeration value="12"/>
          <xsd:enumeration value="voimassaoloaika + 10 vuotta"/>
          <xsd:enumeration value="35"/>
          <xsd:enumeration value="45"/>
        </xsd:restriction>
      </xsd:simpleType>
    </xsd:element>
    <xsd:element name="Asianumero" ma:index="21" nillable="true" ma:displayName="Asianumero" ma:default="1963/00.02.00/2021" ma:internalName="Asianumero">
      <xsd:simpleType>
        <xsd:restriction base="dms:Text"/>
      </xsd:simpleType>
    </xsd:element>
    <xsd:element name="Julkisuusluokka" ma:index="22" nillable="true" ma:displayName="Julkisuusluokka" ma:default="Julkinen" ma:format="Dropdown" ma:internalName="Julkisuusluokka">
      <xsd:simpleType>
        <xsd:restriction base="dms:Choice">
          <xsd:enumeration value="Julkinen"/>
          <xsd:enumeration value="Ei-julkinen"/>
          <xsd:enumeration value="Osittain salassa pidettävä"/>
          <xsd:enumeration value="Salassa pidettävä"/>
        </xsd:restriction>
      </xsd:simpleType>
    </xsd:element>
    <xsd:element name="Turvallisuusluokka" ma:index="23" nillable="true" ma:displayName="Turvallisuusluokka" ma:format="Dropdown" ma:internalName="Turvallisuusluokka">
      <xsd:simpleType>
        <xsd:restriction base="dms:Choice">
          <xsd:enumeration value="ERITTÄIN SALAINEN: ST I"/>
          <xsd:enumeration value="SALAINEN: ST II"/>
          <xsd:enumeration value="LUOTTAMUKSELLINEN: ST III"/>
          <xsd:enumeration value="KÄYTTÖ RAJOITETTU: ST IV"/>
          <xsd:enumeration value="Ei turvallisuusluokiteltu"/>
        </xsd:restriction>
      </xsd:simpleType>
    </xsd:element>
    <xsd:element name="Suojaustaso" ma:index="24" nillable="true" ma:displayName="Suojaustaso" ma:format="Dropdown" ma:internalName="Suojaustaso">
      <xsd:simpleType>
        <xsd:restriction base="dms:Choice">
          <xsd:enumeration value="SALASSA PIDETTÄVÄ: ST I"/>
          <xsd:enumeration value="SALASSA PIDETTÄVÄ: ST II"/>
          <xsd:enumeration value="SALASSA PIDETTÄVÄ: ST III"/>
          <xsd:enumeration value="SALASSA PIDETTÄVÄ: ST IV"/>
          <xsd:enumeration value="Julkisuuslaki 6 §"/>
          <xsd:enumeration value="Julkisuuslaki 7 §"/>
        </xsd:restriction>
      </xsd:simpleType>
    </xsd:element>
    <xsd:element name="Salassapitoperuste" ma:index="25" nillable="true" ma:displayName="Salassapitoperuste" ma:format="Dropdown" ma:internalName="Salassapitoperuste">
      <xsd:simpleType>
        <xsd:restriction base="dms:Choice">
          <xsd:enumeration value="Julkisuuslaki 24.1 § 02 k"/>
          <xsd:enumeration value="Julkisuuslaki 24.1 § 3 kohta"/>
          <xsd:enumeration value="Julkisuuslaki 24.1 § 07 k"/>
          <xsd:enumeration value="Julkisuuslaki 24.1 § 8 kohta"/>
          <xsd:enumeration value="Julkisuuslaki 24.1 § 10 k"/>
          <xsd:enumeration value="Julkisuuslaki 24.1 § 20 kohta"/>
          <xsd:enumeration value="Julkisuuslaki 24.1 § 21 kohta"/>
          <xsd:enumeration value="Julkisuuslaki 24.1 § 22 k"/>
          <xsd:enumeration value="Julkisuuslaki 24.1 § 23 kohta"/>
          <xsd:enumeration value="Julkisuuslaki 24.1 § 25 k"/>
          <xsd:enumeration value="Julkisuuslaki 24.1 § 28 kohta"/>
          <xsd:enumeration value="Julkisuuslaki 24.1 § 29 k"/>
          <xsd:enumeration value="Julkisuuslaki 24.1 § 30 k"/>
          <xsd:enumeration value="Julkisuuslaki 24.1 § 32 k"/>
          <xsd:enumeration value="Laki kuolemansyyn selvittämisestä 15.1 §"/>
          <xsd:enumeration value="Laki potilaan asemasta ja oikeuksista 13.1 §"/>
          <xsd:enumeration value="Julkisuuslaki 6 § 2 k"/>
          <xsd:enumeration value="Julkisuuslaki 6 § 3 k"/>
          <xsd:enumeration value="Julkisuuslaki 6 § 7 k"/>
          <xsd:enumeration value="Julkisuuslaki 6 § 8 k"/>
          <xsd:enumeration value="Julkisuuslaki 6 § 9 k"/>
          <xsd:enumeration value="Julkisuuslaki 7 § 02 k"/>
          <xsd:enumeration value="Julkisuuslaki 6 § 04 k"/>
          <xsd:enumeration value="Julkisuuslaki 6 § 06 k"/>
          <xsd:enumeration value="Julkisuuslaki 6 § 01 k"/>
          <xsd:enumeration value="Julkisuuslaki 6 § 02 k"/>
          <xsd:enumeration value="Julkisuuslaki 6 § 03 k"/>
          <xsd:enumeration value="Julkisuuslaki 6 § 05 k"/>
          <xsd:enumeration value="Julkisuuslaki 6 § 07 k"/>
          <xsd:enumeration value="Julkisuuslaki 6 § 08 k"/>
          <xsd:enumeration value="Julkisuuslaki 6 § 09 k"/>
          <xsd:enumeration value="Julkisuuslaki 7 § 01 - 02 k"/>
          <xsd:enumeration value="Julkisuuslaki 7 § 03 k"/>
          <xsd:enumeration value="Julkisuuslaki 16.3 §"/>
          <xsd:enumeration value="Laki terveydenhuollon valtakunnallisista henkilörekistereistä 4.1 §"/>
          <xsd:enumeration value="Julkisuuslaki 24.1 § 01 k"/>
          <xsd:enumeration value="Julkisuuslaki 24.1 § 05 k"/>
          <xsd:enumeration value="Julkisuuslaki 24.1 § 04 k"/>
          <xsd:enumeration value="Julkisuuslaki 24.1 § 06 k"/>
          <xsd:enumeration value="Julkisuuslaki 24.1 § 08 k"/>
          <xsd:enumeration value="Julkisuuslaki 24.1 § 09 k"/>
          <xsd:enumeration value="Julkisuuslaki 24.1 § 11 k"/>
          <xsd:enumeration value="Julkisuuslaki 24.1 § 12 k"/>
          <xsd:enumeration value="Julkisuuslaki 24.1 § 13 k"/>
          <xsd:enumeration value="Julkisuuslaki 24.1 § 14 k"/>
          <xsd:enumeration value="Julkisuuslaki 24.1 § 15 k"/>
          <xsd:enumeration value="Julkisuuslaki 24.1 § 16 k"/>
          <xsd:enumeration value="Julkisuuslaki 24.1 § 17 k"/>
          <xsd:enumeration value="Julkisuuslaki 24.1 § 18 k"/>
          <xsd:enumeration value="Julkisuuslaki 24.1 § 19 k"/>
          <xsd:enumeration value="Julkisuuslaki 24.1 § 20 k"/>
          <xsd:enumeration value="Julkisuuslaki 24.1 § 24 k"/>
          <xsd:enumeration value="Julkisuuslaki 24.1 § 26 k"/>
          <xsd:enumeration value="Julkisuuslaki 24.1 § 27 k"/>
          <xsd:enumeration value="Julkisuuslaki 24.1 § 31 k"/>
          <xsd:enumeration value="Julkisuuslaki 24.1 § 21 k"/>
          <xsd:enumeration value="Julkisuuslaki 24.1 § 23 k"/>
          <xsd:enumeration value="Julkisuuslaki 24.1 § 28 k"/>
          <xsd:enumeration value="Julkisuuslaki 24.1 § 03 k"/>
          <xsd:enumeration value="Laki kansainvälisistä tietoturvallisuusvelvoitteista 6 §"/>
        </xsd:restriction>
      </xsd:simpleType>
    </xsd:element>
    <xsd:element name="SharedWithUsers" ma:index="2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iakirjatyyppi xmlns="e4cb4231-a5a0-4213-ad7a-6aee7473fcfa" xsi:nil="true"/>
    <Suojaustaso xmlns="e4cb4231-a5a0-4213-ad7a-6aee7473fcfa" xsi:nil="true"/>
    <Lyhyt_x0020_kuvaus xmlns="e4cb4231-a5a0-4213-ad7a-6aee7473fcfa" xsi:nil="true"/>
    <TaxKeywordTaxHTField xmlns="e4cb4231-a5a0-4213-ad7a-6aee7473fcfa">
      <Terms xmlns="http://schemas.microsoft.com/office/infopath/2007/PartnerControls"/>
    </TaxKeywordTaxHTField>
    <Turvallisuusluokka xmlns="e4cb4231-a5a0-4213-ad7a-6aee7473fcfa" xsi:nil="true"/>
    <Asiakirjatyypintarkenne xmlns="e4cb4231-a5a0-4213-ad7a-6aee7473fcfa" xsi:nil="true"/>
    <Salassapitoperuste xmlns="e4cb4231-a5a0-4213-ad7a-6aee7473fcfa" xsi:nil="true"/>
    <Asianumero xmlns="e4cb4231-a5a0-4213-ad7a-6aee7473fcfa">4476/00.07.01/2020</Asianumero>
    <Julkisuusluokka xmlns="e4cb4231-a5a0-4213-ad7a-6aee7473fcfa">Julkinen</Julkisuusluokka>
    <TaxCatchAll xmlns="e4cb4231-a5a0-4213-ad7a-6aee7473fcfa">
      <Value>3</Value>
    </TaxCatchAll>
    <Dokumentin_x0020_tila xmlns="e4cb4231-a5a0-4213-ad7a-6aee7473fcfa">Luonnos</Dokumentin_x0020_tila>
    <Tehtäväluokka xmlns="e4cb4231-a5a0-4213-ad7a-6aee7473fcfa" xsi:nil="true"/>
    <Säilytysaika xmlns="e4cb4231-a5a0-4213-ad7a-6aee7473fcfa" xsi:nil="true"/>
    <Dokumentin_x0020_päiväys xmlns="e4cb4231-a5a0-4213-ad7a-6aee7473fcfa">2022-09-01T04:16:38+00:00</Dokumentin_x0020_päiväys>
    <eee8b8f0ae6645369f9b0d9f87bb83c3 xmlns="e4cb4231-a5a0-4213-ad7a-6aee7473fcfa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Koulutusosasto</TermName>
          <TermId xmlns="http://schemas.microsoft.com/office/infopath/2007/PartnerControls">9e79d1d2-3923-4704-823e-85e93f8d32b7</TermId>
        </TermInfo>
      </Terms>
    </eee8b8f0ae6645369f9b0d9f87bb83c3>
  </documentManagement>
</p:properties>
</file>

<file path=customXml/itemProps1.xml><?xml version="1.0" encoding="utf-8"?>
<ds:datastoreItem xmlns:ds="http://schemas.openxmlformats.org/officeDocument/2006/customXml" ds:itemID="{EB2852E6-1524-4008-A38B-5A98B665A2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cb4231-a5a0-4213-ad7a-6aee7473fc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1E213D-3DDA-4B5F-9075-62C9F039C5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36CC9E-D6BC-4001-AFFD-E634D1E9E0A3}">
  <ds:schemaRefs>
    <ds:schemaRef ds:uri="e4cb4231-a5a0-4213-ad7a-6aee7473fcf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6308</TotalTime>
  <Words>204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j7.suunnitelusektori@mil.fi</dc:creator>
  <cp:lastModifiedBy>Ilomäki Jouni PV PE</cp:lastModifiedBy>
  <cp:revision>204</cp:revision>
  <cp:lastPrinted>2022-11-23T06:05:00Z</cp:lastPrinted>
  <dcterms:created xsi:type="dcterms:W3CDTF">2019-10-14T08:45:53Z</dcterms:created>
  <dcterms:modified xsi:type="dcterms:W3CDTF">2026-01-22T11:27:11Z</dcterms:modified>
</cp:coreProperties>
</file>