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9" r:id="rId2"/>
    <p:sldId id="270" r:id="rId3"/>
    <p:sldId id="272" r:id="rId4"/>
    <p:sldId id="264" r:id="rId5"/>
    <p:sldId id="262" r:id="rId6"/>
    <p:sldId id="266" r:id="rId7"/>
    <p:sldId id="269" r:id="rId8"/>
    <p:sldId id="273" r:id="rId9"/>
    <p:sldId id="267" r:id="rId10"/>
    <p:sldId id="268" r:id="rId11"/>
    <p:sldId id="263" r:id="rId12"/>
    <p:sldId id="274" r:id="rId13"/>
  </p:sldIdLst>
  <p:sldSz cx="9144000" cy="6858000" type="screen4x3"/>
  <p:notesSz cx="6883400" cy="9906000"/>
  <p:defaultTextStyle>
    <a:defPPr>
      <a:defRPr lang="fi-FI"/>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082" autoAdjust="0"/>
    <p:restoredTop sz="82893" autoAdjust="0"/>
  </p:normalViewPr>
  <p:slideViewPr>
    <p:cSldViewPr>
      <p:cViewPr varScale="1">
        <p:scale>
          <a:sx n="66" d="100"/>
          <a:sy n="66" d="100"/>
        </p:scale>
        <p:origin x="-68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446"/>
    </p:cViewPr>
  </p:sorterViewPr>
  <p:notesViewPr>
    <p:cSldViewPr>
      <p:cViewPr varScale="1">
        <p:scale>
          <a:sx n="126" d="100"/>
          <a:sy n="126" d="100"/>
        </p:scale>
        <p:origin x="-4896" y="-90"/>
      </p:cViewPr>
      <p:guideLst>
        <p:guide orient="horz" pos="3120"/>
        <p:guide pos="216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953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fi-FI"/>
          </a:p>
        </p:txBody>
      </p:sp>
      <p:sp>
        <p:nvSpPr>
          <p:cNvPr id="3" name="Date Placeholder 2"/>
          <p:cNvSpPr>
            <a:spLocks noGrp="1"/>
          </p:cNvSpPr>
          <p:nvPr>
            <p:ph type="dt" sz="quarter" idx="1"/>
          </p:nvPr>
        </p:nvSpPr>
        <p:spPr>
          <a:xfrm>
            <a:off x="3898900" y="0"/>
            <a:ext cx="2982913" cy="495300"/>
          </a:xfrm>
          <a:prstGeom prst="rect">
            <a:avLst/>
          </a:prstGeom>
        </p:spPr>
        <p:txBody>
          <a:bodyPr vert="horz" lIns="91440" tIns="45720" rIns="91440" bIns="45720" rtlCol="0"/>
          <a:lstStyle>
            <a:lvl1pPr algn="r">
              <a:defRPr sz="1200">
                <a:latin typeface="Arial" charset="0"/>
                <a:cs typeface="Arial" charset="0"/>
              </a:defRPr>
            </a:lvl1pPr>
          </a:lstStyle>
          <a:p>
            <a:pPr>
              <a:defRPr/>
            </a:pPr>
            <a:fld id="{FFE9B467-CE2F-487E-9DD2-3832A229BC59}" type="datetimeFigureOut">
              <a:rPr lang="fi-FI"/>
              <a:pPr>
                <a:defRPr/>
              </a:pPr>
              <a:t>13.9.2017</a:t>
            </a:fld>
            <a:endParaRPr lang="fi-FI"/>
          </a:p>
        </p:txBody>
      </p:sp>
      <p:sp>
        <p:nvSpPr>
          <p:cNvPr id="4" name="Footer Placeholder 3"/>
          <p:cNvSpPr>
            <a:spLocks noGrp="1"/>
          </p:cNvSpPr>
          <p:nvPr>
            <p:ph type="ftr" sz="quarter" idx="2"/>
          </p:nvPr>
        </p:nvSpPr>
        <p:spPr>
          <a:xfrm>
            <a:off x="0" y="9409113"/>
            <a:ext cx="2982913" cy="4953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fi-FI"/>
          </a:p>
        </p:txBody>
      </p:sp>
      <p:sp>
        <p:nvSpPr>
          <p:cNvPr id="5" name="Slide Number Placeholder 4"/>
          <p:cNvSpPr>
            <a:spLocks noGrp="1"/>
          </p:cNvSpPr>
          <p:nvPr>
            <p:ph type="sldNum" sz="quarter" idx="3"/>
          </p:nvPr>
        </p:nvSpPr>
        <p:spPr>
          <a:xfrm>
            <a:off x="3898900" y="9409113"/>
            <a:ext cx="2982913" cy="49530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EF2FB4A7-4A6D-4C4E-9E8B-193A01127F47}" type="slidenum">
              <a:rPr lang="fi-FI"/>
              <a:pPr>
                <a:defRPr/>
              </a:pPr>
              <a:t>‹#›</a:t>
            </a:fld>
            <a:endParaRPr lang="fi-FI"/>
          </a:p>
        </p:txBody>
      </p:sp>
    </p:spTree>
    <p:extLst>
      <p:ext uri="{BB962C8B-B14F-4D97-AF65-F5344CB8AC3E}">
        <p14:creationId xmlns:p14="http://schemas.microsoft.com/office/powerpoint/2010/main" val="27574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i-FI"/>
          </a:p>
        </p:txBody>
      </p:sp>
      <p:sp>
        <p:nvSpPr>
          <p:cNvPr id="3" name="Date Placeholder 2"/>
          <p:cNvSpPr>
            <a:spLocks noGrp="1"/>
          </p:cNvSpPr>
          <p:nvPr>
            <p:ph type="dt" idx="1"/>
          </p:nvPr>
        </p:nvSpPr>
        <p:spPr>
          <a:xfrm>
            <a:off x="3898900" y="0"/>
            <a:ext cx="2982913" cy="4953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2D1D774-2934-4F00-88FF-AF023D34628D}" type="datetimeFigureOut">
              <a:rPr lang="fi-FI"/>
              <a:pPr>
                <a:defRPr/>
              </a:pPr>
              <a:t>13.9.2017</a:t>
            </a:fld>
            <a:endParaRPr lang="fi-FI"/>
          </a:p>
        </p:txBody>
      </p:sp>
      <p:sp>
        <p:nvSpPr>
          <p:cNvPr id="4" name="Slide Image Placeholder 3"/>
          <p:cNvSpPr>
            <a:spLocks noGrp="1" noRot="1" noChangeAspect="1"/>
          </p:cNvSpPr>
          <p:nvPr>
            <p:ph type="sldImg" idx="2"/>
          </p:nvPr>
        </p:nvSpPr>
        <p:spPr>
          <a:xfrm>
            <a:off x="965200" y="742950"/>
            <a:ext cx="4953000" cy="3714750"/>
          </a:xfrm>
          <a:prstGeom prst="rect">
            <a:avLst/>
          </a:prstGeom>
          <a:noFill/>
          <a:ln w="12700">
            <a:solidFill>
              <a:prstClr val="black"/>
            </a:solidFill>
          </a:ln>
        </p:spPr>
        <p:txBody>
          <a:bodyPr vert="horz" lIns="91440" tIns="45720" rIns="91440" bIns="45720" rtlCol="0" anchor="ctr"/>
          <a:lstStyle/>
          <a:p>
            <a:pPr lvl="0"/>
            <a:endParaRPr lang="fi-FI" noProof="0"/>
          </a:p>
        </p:txBody>
      </p:sp>
      <p:sp>
        <p:nvSpPr>
          <p:cNvPr id="5" name="Notes Placeholder 4"/>
          <p:cNvSpPr>
            <a:spLocks noGrp="1"/>
          </p:cNvSpPr>
          <p:nvPr>
            <p:ph type="body" sz="quarter" idx="3"/>
          </p:nvPr>
        </p:nvSpPr>
        <p:spPr>
          <a:xfrm>
            <a:off x="687388" y="4705350"/>
            <a:ext cx="5508625" cy="44577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i-FI" noProof="0"/>
          </a:p>
        </p:txBody>
      </p:sp>
      <p:sp>
        <p:nvSpPr>
          <p:cNvPr id="6" name="Footer Placeholder 5"/>
          <p:cNvSpPr>
            <a:spLocks noGrp="1"/>
          </p:cNvSpPr>
          <p:nvPr>
            <p:ph type="ftr" sz="quarter" idx="4"/>
          </p:nvPr>
        </p:nvSpPr>
        <p:spPr>
          <a:xfrm>
            <a:off x="0" y="9409113"/>
            <a:ext cx="2982913"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i-FI"/>
          </a:p>
        </p:txBody>
      </p:sp>
      <p:sp>
        <p:nvSpPr>
          <p:cNvPr id="7" name="Slide Number Placeholder 6"/>
          <p:cNvSpPr>
            <a:spLocks noGrp="1"/>
          </p:cNvSpPr>
          <p:nvPr>
            <p:ph type="sldNum" sz="quarter" idx="5"/>
          </p:nvPr>
        </p:nvSpPr>
        <p:spPr>
          <a:xfrm>
            <a:off x="3898900" y="9409113"/>
            <a:ext cx="2982913" cy="4953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8723496-DFE9-4634-AC6A-3DDCAA50A39A}" type="slidenum">
              <a:rPr lang="fi-FI"/>
              <a:pPr>
                <a:defRPr/>
              </a:pPr>
              <a:t>‹#›</a:t>
            </a:fld>
            <a:endParaRPr lang="fi-FI"/>
          </a:p>
        </p:txBody>
      </p:sp>
    </p:spTree>
    <p:extLst>
      <p:ext uri="{BB962C8B-B14F-4D97-AF65-F5344CB8AC3E}">
        <p14:creationId xmlns:p14="http://schemas.microsoft.com/office/powerpoint/2010/main" val="30744355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mailto:standardipalvelu@mil.fi"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Huomautusten paikkamerkki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fi-FI" altLang="fi-FI" smtClean="0"/>
          </a:p>
          <a:p>
            <a:endParaRPr lang="fi-FI" altLang="fi-FI" smtClean="0"/>
          </a:p>
        </p:txBody>
      </p:sp>
      <p:sp>
        <p:nvSpPr>
          <p:cNvPr id="4" name="Dian numeron paikkamerkki 3"/>
          <p:cNvSpPr>
            <a:spLocks noGrp="1"/>
          </p:cNvSpPr>
          <p:nvPr>
            <p:ph type="sldNum" sz="quarter" idx="5"/>
          </p:nvPr>
        </p:nvSpPr>
        <p:spPr/>
        <p:txBody>
          <a:bodyPr/>
          <a:lstStyle/>
          <a:p>
            <a:pPr>
              <a:defRPr/>
            </a:pPr>
            <a:fld id="{60923584-479D-4408-987B-CC8B32C29DA9}" type="slidenum">
              <a:rPr lang="fi-FI" smtClean="0"/>
              <a:pPr>
                <a:defRPr/>
              </a:pPr>
              <a:t>1</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a:defRPr/>
            </a:pPr>
            <a:fld id="{28723496-DFE9-4634-AC6A-3DDCAA50A39A}" type="slidenum">
              <a:rPr lang="fi-FI" smtClean="0"/>
              <a:pPr>
                <a:defRPr/>
              </a:pPr>
              <a:t>4</a:t>
            </a:fld>
            <a:endParaRPr lang="fi-FI"/>
          </a:p>
        </p:txBody>
      </p:sp>
    </p:spTree>
    <p:extLst>
      <p:ext uri="{BB962C8B-B14F-4D97-AF65-F5344CB8AC3E}">
        <p14:creationId xmlns:p14="http://schemas.microsoft.com/office/powerpoint/2010/main" val="3367251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kern="1200" dirty="0" smtClean="0">
                <a:solidFill>
                  <a:schemeClr val="tx1"/>
                </a:solidFill>
                <a:effectLst/>
                <a:latin typeface="+mn-lt"/>
                <a:ea typeface="+mn-ea"/>
                <a:cs typeface="+mn-cs"/>
              </a:rPr>
              <a:t>Käytännössä jakelurajoitteisten standardien luovutus liittyy siten yritysten kanssa tehtäviin hankkeisiin, maanpuolustukseen liittyvään yhteistoimintaan julkisoikeudellisten organisaatioiden kanssa tai vapaaehtoisten maanpuolustusjärjestöjen kanssa tehtävään maanpuolustuskoulukseen. Näissä tapauksissa sidosryhmältä ei edellytetä turvallisuussopimusta, mutta luovutuksessa käytetään erityistä harkintaa. </a:t>
            </a:r>
          </a:p>
          <a:p>
            <a:r>
              <a:rPr lang="fi-FI" sz="1200" b="1" kern="1200" dirty="0" smtClean="0">
                <a:solidFill>
                  <a:schemeClr val="tx1"/>
                </a:solidFill>
                <a:effectLst/>
                <a:latin typeface="+mn-lt"/>
                <a:ea typeface="+mn-ea"/>
                <a:cs typeface="+mn-cs"/>
              </a:rPr>
              <a:t>Yritykset voivat</a:t>
            </a:r>
            <a:r>
              <a:rPr lang="fi-FI" sz="1200" kern="1200" dirty="0" smtClean="0">
                <a:solidFill>
                  <a:schemeClr val="tx1"/>
                </a:solidFill>
                <a:effectLst/>
                <a:latin typeface="+mn-lt"/>
                <a:ea typeface="+mn-ea"/>
                <a:cs typeface="+mn-cs"/>
              </a:rPr>
              <a:t> erikseen </a:t>
            </a:r>
            <a:r>
              <a:rPr lang="fi-FI" sz="1200" b="1" kern="1200" dirty="0" smtClean="0">
                <a:solidFill>
                  <a:schemeClr val="tx1"/>
                </a:solidFill>
                <a:effectLst/>
                <a:latin typeface="+mn-lt"/>
                <a:ea typeface="+mn-ea"/>
                <a:cs typeface="+mn-cs"/>
              </a:rPr>
              <a:t>pyytää jakelurajoitteisia standardeja käyttöönsä</a:t>
            </a:r>
            <a:r>
              <a:rPr lang="fi-FI" sz="1200" kern="1200" dirty="0" smtClean="0">
                <a:solidFill>
                  <a:schemeClr val="tx1"/>
                </a:solidFill>
                <a:effectLst/>
                <a:latin typeface="+mn-lt"/>
                <a:ea typeface="+mn-ea"/>
                <a:cs typeface="+mn-cs"/>
              </a:rPr>
              <a:t> Puolustusvoimien logistiikkalaitokselta lähettämällä pyynnön sähköpostiosoitteeseen </a:t>
            </a:r>
            <a:r>
              <a:rPr lang="fi-FI" sz="1200" u="sng" kern="1200" dirty="0" err="1" smtClean="0">
                <a:solidFill>
                  <a:schemeClr val="tx1"/>
                </a:solidFill>
                <a:effectLst/>
                <a:latin typeface="+mn-lt"/>
                <a:ea typeface="+mn-ea"/>
                <a:cs typeface="+mn-cs"/>
                <a:hlinkClick r:id="rId3"/>
              </a:rPr>
              <a:t>standardipalvelu@mil.fi</a:t>
            </a:r>
            <a:r>
              <a:rPr lang="fi-FI" sz="1200" u="none" kern="1200" dirty="0" smtClean="0">
                <a:solidFill>
                  <a:schemeClr val="tx1"/>
                </a:solidFill>
                <a:effectLst/>
                <a:latin typeface="+mn-lt"/>
                <a:ea typeface="+mn-ea"/>
                <a:cs typeface="+mn-cs"/>
              </a:rPr>
              <a:t>.</a:t>
            </a:r>
            <a:r>
              <a:rPr lang="fi-FI" sz="1200" u="none" kern="1200" baseline="0" dirty="0" smtClean="0">
                <a:solidFill>
                  <a:schemeClr val="tx1"/>
                </a:solidFill>
                <a:effectLst/>
                <a:latin typeface="+mn-lt"/>
                <a:ea typeface="+mn-ea"/>
                <a:cs typeface="+mn-cs"/>
              </a:rPr>
              <a:t> </a:t>
            </a:r>
            <a:r>
              <a:rPr lang="fi-FI" sz="1200" kern="1200" dirty="0" smtClean="0">
                <a:solidFill>
                  <a:schemeClr val="tx1"/>
                </a:solidFill>
                <a:effectLst/>
                <a:latin typeface="+mn-lt"/>
                <a:ea typeface="+mn-ea"/>
                <a:cs typeface="+mn-cs"/>
              </a:rPr>
              <a:t>Muut sidosryhmät voivat pyytää jakelurajoitteisia standardeja käyttöönsä yhteistoimintaosapuoleltaan puolustusvoimissa.</a:t>
            </a:r>
          </a:p>
          <a:p>
            <a:endParaRPr lang="fi-FI" dirty="0"/>
          </a:p>
        </p:txBody>
      </p:sp>
      <p:sp>
        <p:nvSpPr>
          <p:cNvPr id="4" name="Dian numeron paikkamerkki 3"/>
          <p:cNvSpPr>
            <a:spLocks noGrp="1"/>
          </p:cNvSpPr>
          <p:nvPr>
            <p:ph type="sldNum" sz="quarter" idx="10"/>
          </p:nvPr>
        </p:nvSpPr>
        <p:spPr/>
        <p:txBody>
          <a:bodyPr/>
          <a:lstStyle/>
          <a:p>
            <a:pPr>
              <a:defRPr/>
            </a:pPr>
            <a:fld id="{28723496-DFE9-4634-AC6A-3DDCAA50A39A}" type="slidenum">
              <a:rPr lang="fi-FI" smtClean="0"/>
              <a:pPr>
                <a:defRPr/>
              </a:pPr>
              <a:t>9</a:t>
            </a:fld>
            <a:endParaRPr lang="fi-FI"/>
          </a:p>
        </p:txBody>
      </p:sp>
    </p:spTree>
    <p:extLst>
      <p:ext uri="{BB962C8B-B14F-4D97-AF65-F5344CB8AC3E}">
        <p14:creationId xmlns:p14="http://schemas.microsoft.com/office/powerpoint/2010/main" val="2965633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dirty="0" smtClean="0"/>
              <a:t>Turvallisuusluokitus asettaa vaatimuksia henkilöstölle, tiloille ja järjestelmille. Ne tulee aina erikseen varmistaa voimassa olevista kansallisen turvallisuusviranomaisen käsittelyohjeesta ja puolustusvoimien tietoturvaohjeesta.</a:t>
            </a:r>
          </a:p>
          <a:p>
            <a:endParaRPr lang="fi-FI"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fi-FI" sz="1200" kern="1200" dirty="0" smtClean="0">
                <a:solidFill>
                  <a:schemeClr val="tx1"/>
                </a:solidFill>
                <a:effectLst/>
                <a:latin typeface="+mn-lt"/>
                <a:ea typeface="+mn-ea"/>
                <a:cs typeface="+mn-cs"/>
              </a:rPr>
              <a:t>Käytännössä </a:t>
            </a:r>
            <a:r>
              <a:rPr lang="fi-FI" sz="1200" b="1" kern="1200" dirty="0" smtClean="0">
                <a:solidFill>
                  <a:schemeClr val="tx1"/>
                </a:solidFill>
                <a:effectLst/>
                <a:latin typeface="+mn-lt"/>
                <a:ea typeface="+mn-ea"/>
                <a:cs typeface="+mn-cs"/>
              </a:rPr>
              <a:t>turvallisuusluokitellun standardin </a:t>
            </a:r>
            <a:r>
              <a:rPr lang="fi-FI" sz="1200" kern="1200" dirty="0" smtClean="0">
                <a:solidFill>
                  <a:schemeClr val="tx1"/>
                </a:solidFill>
                <a:effectLst/>
                <a:latin typeface="+mn-lt"/>
                <a:ea typeface="+mn-ea"/>
                <a:cs typeface="+mn-cs"/>
              </a:rPr>
              <a:t>luovuttaminen liittyy yrityksen kanssa tehtäviin hankkeisiin ja niiden valmisteluun, jolloin niiden </a:t>
            </a:r>
            <a:r>
              <a:rPr lang="fi-FI" sz="1200" b="1" kern="1200" dirty="0" smtClean="0">
                <a:solidFill>
                  <a:schemeClr val="tx1"/>
                </a:solidFill>
                <a:effectLst/>
                <a:latin typeface="+mn-lt"/>
                <a:ea typeface="+mn-ea"/>
                <a:cs typeface="+mn-cs"/>
              </a:rPr>
              <a:t>luovuttamismenettely käynnistyy hankkeen tai puolustusvoimien hallintoyksikön toimenpitein</a:t>
            </a:r>
            <a:r>
              <a:rPr lang="fi-FI" sz="1200" kern="1200" dirty="0" smtClean="0">
                <a:solidFill>
                  <a:schemeClr val="tx1"/>
                </a:solidFill>
                <a:effectLst/>
                <a:latin typeface="+mn-lt"/>
                <a:ea typeface="+mn-ea"/>
                <a:cs typeface="+mn-cs"/>
              </a:rPr>
              <a:t>.  Tällöin otetaan huomioon turvallisuussopimukset siinä laajuudessa kuin voimassa olevat ohjeet edellyttävät. Pääesikunnan operatiivinen osasto hallinnoi puolustusvoimien turvallisuussopimukset.</a:t>
            </a:r>
          </a:p>
          <a:p>
            <a:endParaRPr lang="fi-FI" dirty="0"/>
          </a:p>
        </p:txBody>
      </p:sp>
      <p:sp>
        <p:nvSpPr>
          <p:cNvPr id="4" name="Dian numeron paikkamerkki 3"/>
          <p:cNvSpPr>
            <a:spLocks noGrp="1"/>
          </p:cNvSpPr>
          <p:nvPr>
            <p:ph type="sldNum" sz="quarter" idx="10"/>
          </p:nvPr>
        </p:nvSpPr>
        <p:spPr/>
        <p:txBody>
          <a:bodyPr/>
          <a:lstStyle/>
          <a:p>
            <a:pPr>
              <a:defRPr/>
            </a:pPr>
            <a:fld id="{28723496-DFE9-4634-AC6A-3DDCAA50A39A}" type="slidenum">
              <a:rPr lang="fi-FI" smtClean="0"/>
              <a:pPr>
                <a:defRPr/>
              </a:pPr>
              <a:t>10</a:t>
            </a:fld>
            <a:endParaRPr lang="fi-FI"/>
          </a:p>
        </p:txBody>
      </p:sp>
    </p:spTree>
    <p:extLst>
      <p:ext uri="{BB962C8B-B14F-4D97-AF65-F5344CB8AC3E}">
        <p14:creationId xmlns:p14="http://schemas.microsoft.com/office/powerpoint/2010/main" val="218940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Peruskaava standardien vapautuspyynnön laatimisessa on siis sama</a:t>
            </a:r>
            <a:r>
              <a:rPr lang="fi-FI" baseline="0" dirty="0" smtClean="0"/>
              <a:t> on pyytäjän PV </a:t>
            </a:r>
            <a:r>
              <a:rPr lang="fi-FI" baseline="0" dirty="0" err="1" smtClean="0"/>
              <a:t>NATO:lta</a:t>
            </a:r>
            <a:r>
              <a:rPr lang="fi-FI" baseline="0" dirty="0" smtClean="0"/>
              <a:t> tai kumppani </a:t>
            </a:r>
            <a:r>
              <a:rPr lang="fi-FI" baseline="0" dirty="0" err="1" smtClean="0"/>
              <a:t>PV:lta</a:t>
            </a:r>
            <a:r>
              <a:rPr lang="fi-FI" baseline="0" dirty="0" smtClean="0"/>
              <a:t>.</a:t>
            </a:r>
          </a:p>
          <a:p>
            <a:r>
              <a:rPr lang="fi-FI" baseline="0" dirty="0" smtClean="0"/>
              <a:t>Kumppani osoittaa pyynnön </a:t>
            </a:r>
            <a:r>
              <a:rPr lang="fi-FI" baseline="0" dirty="0" err="1" smtClean="0"/>
              <a:t>PV:lle</a:t>
            </a:r>
            <a:r>
              <a:rPr lang="fi-FI" baseline="0" dirty="0" smtClean="0"/>
              <a:t> ja PV </a:t>
            </a:r>
            <a:r>
              <a:rPr lang="fi-FI" baseline="0" dirty="0" err="1" smtClean="0"/>
              <a:t>NATO:lle</a:t>
            </a:r>
            <a:r>
              <a:rPr lang="fi-FI" baseline="0" dirty="0" smtClean="0"/>
              <a:t>.</a:t>
            </a:r>
          </a:p>
          <a:p>
            <a:r>
              <a:rPr lang="fi-FI" baseline="0" dirty="0" smtClean="0"/>
              <a:t>PV ei kuitenkaan tee vapautuspyyntöjä </a:t>
            </a:r>
            <a:r>
              <a:rPr lang="fi-FI" baseline="0" dirty="0" err="1" smtClean="0"/>
              <a:t>NATO:lle</a:t>
            </a:r>
            <a:r>
              <a:rPr lang="fi-FI" baseline="0" dirty="0" smtClean="0"/>
              <a:t> standardeista, joita PV ei itse tarvitse.</a:t>
            </a:r>
            <a:endParaRPr lang="fi-FI" dirty="0"/>
          </a:p>
        </p:txBody>
      </p:sp>
      <p:sp>
        <p:nvSpPr>
          <p:cNvPr id="4" name="Dian numeron paikkamerkki 3"/>
          <p:cNvSpPr>
            <a:spLocks noGrp="1"/>
          </p:cNvSpPr>
          <p:nvPr>
            <p:ph type="sldNum" sz="quarter" idx="10"/>
          </p:nvPr>
        </p:nvSpPr>
        <p:spPr/>
        <p:txBody>
          <a:bodyPr/>
          <a:lstStyle/>
          <a:p>
            <a:pPr>
              <a:defRPr/>
            </a:pPr>
            <a:fld id="{28723496-DFE9-4634-AC6A-3DDCAA50A39A}" type="slidenum">
              <a:rPr lang="fi-FI" smtClean="0"/>
              <a:pPr>
                <a:defRPr/>
              </a:pPr>
              <a:t>11</a:t>
            </a:fld>
            <a:endParaRPr lang="fi-FI"/>
          </a:p>
        </p:txBody>
      </p:sp>
    </p:spTree>
    <p:extLst>
      <p:ext uri="{BB962C8B-B14F-4D97-AF65-F5344CB8AC3E}">
        <p14:creationId xmlns:p14="http://schemas.microsoft.com/office/powerpoint/2010/main" val="7734804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5" descr="tausta_kansi.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userDrawn="1"/>
        </p:nvSpPr>
        <p:spPr>
          <a:xfrm>
            <a:off x="755650" y="6242050"/>
            <a:ext cx="5111750" cy="454025"/>
          </a:xfrm>
          <a:prstGeom prst="rect">
            <a:avLst/>
          </a:prstGeom>
        </p:spPr>
        <p:txBody>
          <a:bodyPr anchor="b"/>
          <a:lstStyle>
            <a:lvl1pPr algn="l">
              <a:defRPr sz="750" b="1">
                <a:solidFill>
                  <a:schemeClr val="tx1"/>
                </a:solidFill>
              </a:defRPr>
            </a:lvl1pPr>
          </a:lstStyle>
          <a:p>
            <a:pPr>
              <a:defRPr/>
            </a:pPr>
            <a:r>
              <a:rPr lang="fi-FI" dirty="0" smtClean="0">
                <a:latin typeface="Arial" charset="0"/>
                <a:cs typeface="Arial" charset="0"/>
              </a:rPr>
              <a:t>Nimi</a:t>
            </a:r>
          </a:p>
          <a:p>
            <a:pPr>
              <a:defRPr/>
            </a:pPr>
            <a:r>
              <a:rPr lang="fi-FI" dirty="0" smtClean="0">
                <a:latin typeface="Arial" charset="0"/>
                <a:cs typeface="Arial" charset="0"/>
              </a:rPr>
              <a:t>Työ</a:t>
            </a:r>
          </a:p>
          <a:p>
            <a:pPr>
              <a:defRPr/>
            </a:pPr>
            <a:r>
              <a:rPr lang="fi-FI" dirty="0" smtClean="0">
                <a:latin typeface="Arial" charset="0"/>
                <a:cs typeface="Arial" charset="0"/>
              </a:rPr>
              <a:t>Osasto</a:t>
            </a:r>
            <a:endParaRPr lang="fi-FI" dirty="0" smtClean="0">
              <a:latin typeface="+mn-lt"/>
              <a:cs typeface="+mn-cs"/>
            </a:endParaRPr>
          </a:p>
        </p:txBody>
      </p:sp>
      <p:pic>
        <p:nvPicPr>
          <p:cNvPr id="6" name="Picture 9" descr="tausta_kansi.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079860" y="1958975"/>
            <a:ext cx="6984776" cy="1470025"/>
          </a:xfrm>
        </p:spPr>
        <p:txBody>
          <a:bodyPr anchor="b">
            <a:normAutofit/>
          </a:bodyPr>
          <a:lstStyle>
            <a:lvl1pPr algn="ctr">
              <a:defRPr sz="3400" b="1"/>
            </a:lvl1pPr>
          </a:lstStyle>
          <a:p>
            <a:r>
              <a:rPr lang="en-US" dirty="0" smtClean="0"/>
              <a:t>Click to edit Master title style</a:t>
            </a:r>
            <a:endParaRPr lang="fi-FI" dirty="0"/>
          </a:p>
        </p:txBody>
      </p:sp>
      <p:sp>
        <p:nvSpPr>
          <p:cNvPr id="3" name="Subtitle 2"/>
          <p:cNvSpPr>
            <a:spLocks noGrp="1"/>
          </p:cNvSpPr>
          <p:nvPr>
            <p:ph type="subTitle" idx="1"/>
          </p:nvPr>
        </p:nvSpPr>
        <p:spPr>
          <a:xfrm>
            <a:off x="1079860" y="3598168"/>
            <a:ext cx="6984776" cy="910952"/>
          </a:xfrm>
        </p:spPr>
        <p:txBody>
          <a:bodyPr>
            <a:normAutofit/>
          </a:bodyPr>
          <a:lstStyle>
            <a:lvl1pPr marL="0" indent="0" algn="ctr">
              <a:buNone/>
              <a:defRPr sz="24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fi-FI" dirty="0"/>
          </a:p>
        </p:txBody>
      </p:sp>
      <p:sp>
        <p:nvSpPr>
          <p:cNvPr id="7" name="Date Placeholder 3"/>
          <p:cNvSpPr>
            <a:spLocks noGrp="1"/>
          </p:cNvSpPr>
          <p:nvPr>
            <p:ph type="dt" sz="half" idx="10"/>
          </p:nvPr>
        </p:nvSpPr>
        <p:spPr/>
        <p:txBody>
          <a:bodyPr/>
          <a:lstStyle>
            <a:lvl1pPr>
              <a:defRPr/>
            </a:lvl1pPr>
          </a:lstStyle>
          <a:p>
            <a:pPr>
              <a:defRPr/>
            </a:pPr>
            <a:fld id="{843D01CA-3591-4026-AC64-992DE25E00CD}" type="datetime1">
              <a:rPr lang="fi-FI"/>
              <a:pPr>
                <a:defRPr/>
              </a:pPr>
              <a:t>13.9.2017</a:t>
            </a:fld>
            <a:endParaRPr lang="fi-FI"/>
          </a:p>
        </p:txBody>
      </p:sp>
      <p:sp>
        <p:nvSpPr>
          <p:cNvPr id="8" name="Slide Number Placeholder 5"/>
          <p:cNvSpPr>
            <a:spLocks noGrp="1"/>
          </p:cNvSpPr>
          <p:nvPr>
            <p:ph type="sldNum" sz="quarter" idx="11"/>
          </p:nvPr>
        </p:nvSpPr>
        <p:spPr/>
        <p:txBody>
          <a:bodyPr/>
          <a:lstStyle>
            <a:lvl1pPr>
              <a:defRPr/>
            </a:lvl1pPr>
          </a:lstStyle>
          <a:p>
            <a:pPr>
              <a:defRPr/>
            </a:pPr>
            <a:fld id="{BBCF9BD8-906B-4A2D-8572-70E35DE6C5E4}" type="slidenum">
              <a:rPr lang="fi-FI"/>
              <a:pPr>
                <a:defRPr/>
              </a:pPr>
              <a:t>‹#›</a:t>
            </a:fld>
            <a:endParaRPr lang="fi-FI"/>
          </a:p>
        </p:txBody>
      </p:sp>
    </p:spTree>
    <p:extLst>
      <p:ext uri="{BB962C8B-B14F-4D97-AF65-F5344CB8AC3E}">
        <p14:creationId xmlns:p14="http://schemas.microsoft.com/office/powerpoint/2010/main" val="69097181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914F06B-D09C-42AF-B462-CB123B362CCE}" type="datetimeFigureOut">
              <a:rPr lang="fi-FI" smtClean="0"/>
              <a:t>13.9.2017</a:t>
            </a:fld>
            <a:endParaRPr lang="fi-FI"/>
          </a:p>
        </p:txBody>
      </p:sp>
      <p:sp>
        <p:nvSpPr>
          <p:cNvPr id="7" name="Dian numeron paikkamerkki 6"/>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308750035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a:xfrm>
            <a:off x="1115616" y="116632"/>
            <a:ext cx="7571184" cy="1143000"/>
          </a:xfrm>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a:xfrm>
            <a:off x="611560" y="1412776"/>
            <a:ext cx="8075240" cy="4713387"/>
          </a:xfrm>
        </p:spPr>
        <p:txBody>
          <a:bodyPr vert="vert27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14F06B-D09C-42AF-B462-CB123B362CCE}" type="datetimeFigureOut">
              <a:rPr lang="fi-FI" smtClean="0"/>
              <a:t>13.9.2017</a:t>
            </a:fld>
            <a:endParaRPr lang="fi-FI"/>
          </a:p>
        </p:txBody>
      </p:sp>
      <p:sp>
        <p:nvSpPr>
          <p:cNvPr id="6" name="Dian numeron paikkamerkki 5"/>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169769472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914F06B-D09C-42AF-B462-CB123B362CCE}" type="datetimeFigureOut">
              <a:rPr lang="fi-FI" smtClean="0"/>
              <a:t>13.9.2017</a:t>
            </a:fld>
            <a:endParaRPr lang="fi-FI"/>
          </a:p>
        </p:txBody>
      </p:sp>
      <p:sp>
        <p:nvSpPr>
          <p:cNvPr id="6" name="Dian numeron paikkamerkki 5"/>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27327550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4" name="Picture 15" descr="tausta_kansi.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userDrawn="1"/>
        </p:nvSpPr>
        <p:spPr>
          <a:xfrm>
            <a:off x="755650" y="6242050"/>
            <a:ext cx="5111750" cy="454025"/>
          </a:xfrm>
          <a:prstGeom prst="rect">
            <a:avLst/>
          </a:prstGeom>
        </p:spPr>
        <p:txBody>
          <a:bodyPr anchor="b"/>
          <a:lstStyle>
            <a:lvl1pPr algn="l">
              <a:defRPr sz="750" b="1">
                <a:solidFill>
                  <a:schemeClr val="tx1"/>
                </a:solidFill>
              </a:defRPr>
            </a:lvl1pPr>
          </a:lstStyle>
          <a:p>
            <a:pPr>
              <a:defRPr/>
            </a:pPr>
            <a:r>
              <a:rPr lang="fi-FI" dirty="0" smtClean="0">
                <a:latin typeface="Arial" charset="0"/>
                <a:cs typeface="Arial" charset="0"/>
              </a:rPr>
              <a:t>Nimi</a:t>
            </a:r>
          </a:p>
          <a:p>
            <a:pPr>
              <a:defRPr/>
            </a:pPr>
            <a:r>
              <a:rPr lang="fi-FI" dirty="0" smtClean="0">
                <a:latin typeface="Arial" charset="0"/>
                <a:cs typeface="Arial" charset="0"/>
              </a:rPr>
              <a:t>Työ</a:t>
            </a:r>
          </a:p>
          <a:p>
            <a:pPr>
              <a:defRPr/>
            </a:pPr>
            <a:r>
              <a:rPr lang="fi-FI" dirty="0" smtClean="0">
                <a:latin typeface="Arial" charset="0"/>
                <a:cs typeface="Arial" charset="0"/>
              </a:rPr>
              <a:t>Osasto</a:t>
            </a:r>
            <a:endParaRPr lang="fi-FI" dirty="0" smtClean="0">
              <a:latin typeface="+mn-lt"/>
              <a:cs typeface="+mn-cs"/>
            </a:endParaRPr>
          </a:p>
        </p:txBody>
      </p:sp>
      <p:pic>
        <p:nvPicPr>
          <p:cNvPr id="6" name="Picture 9" descr="tausta_kansi.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079860" y="836712"/>
            <a:ext cx="6984776" cy="1470025"/>
          </a:xfrm>
        </p:spPr>
        <p:txBody>
          <a:bodyPr anchor="b">
            <a:normAutofit/>
          </a:bodyPr>
          <a:lstStyle>
            <a:lvl1pPr algn="ctr">
              <a:defRPr sz="3400" b="1"/>
            </a:lvl1pPr>
          </a:lstStyle>
          <a:p>
            <a:r>
              <a:rPr lang="en-US" dirty="0" smtClean="0"/>
              <a:t>Click to edit Master title style</a:t>
            </a:r>
            <a:endParaRPr lang="fi-FI" dirty="0"/>
          </a:p>
        </p:txBody>
      </p:sp>
      <p:sp>
        <p:nvSpPr>
          <p:cNvPr id="10" name="Picture Placeholder 2"/>
          <p:cNvSpPr>
            <a:spLocks noGrp="1"/>
          </p:cNvSpPr>
          <p:nvPr>
            <p:ph type="pic" idx="1"/>
          </p:nvPr>
        </p:nvSpPr>
        <p:spPr>
          <a:xfrm>
            <a:off x="0" y="2492896"/>
            <a:ext cx="9144000" cy="3322712"/>
          </a:xfrm>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dirty="0"/>
          </a:p>
        </p:txBody>
      </p:sp>
      <p:sp>
        <p:nvSpPr>
          <p:cNvPr id="7" name="Date Placeholder 3"/>
          <p:cNvSpPr>
            <a:spLocks noGrp="1"/>
          </p:cNvSpPr>
          <p:nvPr>
            <p:ph type="dt" sz="half" idx="10"/>
          </p:nvPr>
        </p:nvSpPr>
        <p:spPr/>
        <p:txBody>
          <a:bodyPr/>
          <a:lstStyle>
            <a:lvl1pPr>
              <a:defRPr/>
            </a:lvl1pPr>
          </a:lstStyle>
          <a:p>
            <a:pPr>
              <a:defRPr/>
            </a:pPr>
            <a:fld id="{828307B3-8B2B-40F0-9A17-A97D572FD895}" type="datetime1">
              <a:rPr lang="fi-FI"/>
              <a:pPr>
                <a:defRPr/>
              </a:pPr>
              <a:t>13.9.2017</a:t>
            </a:fld>
            <a:endParaRPr lang="fi-FI"/>
          </a:p>
        </p:txBody>
      </p:sp>
      <p:sp>
        <p:nvSpPr>
          <p:cNvPr id="8" name="Slide Number Placeholder 5"/>
          <p:cNvSpPr>
            <a:spLocks noGrp="1"/>
          </p:cNvSpPr>
          <p:nvPr>
            <p:ph type="sldNum" sz="quarter" idx="11"/>
          </p:nvPr>
        </p:nvSpPr>
        <p:spPr/>
        <p:txBody>
          <a:bodyPr/>
          <a:lstStyle>
            <a:lvl1pPr>
              <a:defRPr/>
            </a:lvl1pPr>
          </a:lstStyle>
          <a:p>
            <a:pPr>
              <a:defRPr/>
            </a:pPr>
            <a:fld id="{7EE0698C-493E-4A90-BD44-8807C6D7DB57}" type="slidenum">
              <a:rPr lang="fi-FI"/>
              <a:pPr>
                <a:defRPr/>
              </a:pPr>
              <a:t>‹#›</a:t>
            </a:fld>
            <a:endParaRPr lang="fi-FI"/>
          </a:p>
        </p:txBody>
      </p:sp>
    </p:spTree>
    <p:extLst>
      <p:ext uri="{BB962C8B-B14F-4D97-AF65-F5344CB8AC3E}">
        <p14:creationId xmlns:p14="http://schemas.microsoft.com/office/powerpoint/2010/main" val="376502872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5616" y="116632"/>
            <a:ext cx="7560840" cy="1143000"/>
          </a:xfrm>
        </p:spPr>
        <p:txBody>
          <a:bodyPr/>
          <a:lstStyle/>
          <a:p>
            <a:r>
              <a:rPr lang="en-US" smtClean="0"/>
              <a:t>Click to edit Master title style</a:t>
            </a:r>
            <a:endParaRPr lang="fi-FI"/>
          </a:p>
        </p:txBody>
      </p:sp>
      <p:sp>
        <p:nvSpPr>
          <p:cNvPr id="3" name="Content Placeholder 2"/>
          <p:cNvSpPr>
            <a:spLocks noGrp="1"/>
          </p:cNvSpPr>
          <p:nvPr>
            <p:ph idx="1"/>
          </p:nvPr>
        </p:nvSpPr>
        <p:spPr>
          <a:xfrm>
            <a:off x="611560" y="1235893"/>
            <a:ext cx="8075240" cy="49294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lvl1pPr>
              <a:defRPr/>
            </a:lvl1pPr>
          </a:lstStyle>
          <a:p>
            <a:pPr>
              <a:defRPr/>
            </a:pPr>
            <a:fld id="{EBDA6284-BBEB-420F-9D0D-33CF7B149FBE}" type="datetime1">
              <a:rPr lang="fi-FI"/>
              <a:pPr>
                <a:defRPr/>
              </a:pPr>
              <a:t>13.9.2017</a:t>
            </a:fld>
            <a:endParaRPr lang="fi-FI"/>
          </a:p>
        </p:txBody>
      </p:sp>
      <p:sp>
        <p:nvSpPr>
          <p:cNvPr id="5" name="Slide Number Placeholder 5"/>
          <p:cNvSpPr>
            <a:spLocks noGrp="1"/>
          </p:cNvSpPr>
          <p:nvPr>
            <p:ph type="sldNum" sz="quarter" idx="11"/>
          </p:nvPr>
        </p:nvSpPr>
        <p:spPr/>
        <p:txBody>
          <a:bodyPr/>
          <a:lstStyle>
            <a:lvl1pPr>
              <a:defRPr/>
            </a:lvl1pPr>
          </a:lstStyle>
          <a:p>
            <a:pPr>
              <a:defRPr/>
            </a:pPr>
            <a:fld id="{01F07A5D-D963-4A48-A6E9-B2E8B290D538}" type="slidenum">
              <a:rPr lang="fi-FI"/>
              <a:pPr>
                <a:defRPr/>
              </a:pPr>
              <a:t>‹#›</a:t>
            </a:fld>
            <a:endParaRPr lang="fi-FI"/>
          </a:p>
        </p:txBody>
      </p:sp>
    </p:spTree>
    <p:extLst>
      <p:ext uri="{BB962C8B-B14F-4D97-AF65-F5344CB8AC3E}">
        <p14:creationId xmlns:p14="http://schemas.microsoft.com/office/powerpoint/2010/main" val="197688893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9914F06B-D09C-42AF-B462-CB123B362CCE}" type="datetimeFigureOut">
              <a:rPr lang="fi-FI" smtClean="0"/>
              <a:t>13.9.2017</a:t>
            </a:fld>
            <a:endParaRPr lang="fi-FI"/>
          </a:p>
        </p:txBody>
      </p:sp>
      <p:sp>
        <p:nvSpPr>
          <p:cNvPr id="6" name="Dian numeron paikkamerkki 5"/>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32430162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1115616" y="116632"/>
            <a:ext cx="7571482" cy="1143000"/>
          </a:xfrm>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412776"/>
            <a:ext cx="4038600" cy="4713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412776"/>
            <a:ext cx="4038600" cy="4713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914F06B-D09C-42AF-B462-CB123B362CCE}" type="datetimeFigureOut">
              <a:rPr lang="fi-FI" smtClean="0"/>
              <a:t>13.9.2017</a:t>
            </a:fld>
            <a:endParaRPr lang="fi-FI"/>
          </a:p>
        </p:txBody>
      </p:sp>
      <p:sp>
        <p:nvSpPr>
          <p:cNvPr id="7" name="Dian numeron paikkamerkki 6"/>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29294581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1115616" y="116632"/>
            <a:ext cx="7571482"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421086"/>
            <a:ext cx="4040188" cy="49574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4" name="Sisällön paikkamerkki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Tekstin paikkamerkki 4"/>
          <p:cNvSpPr>
            <a:spLocks noGrp="1"/>
          </p:cNvSpPr>
          <p:nvPr>
            <p:ph type="body" sz="quarter" idx="3"/>
          </p:nvPr>
        </p:nvSpPr>
        <p:spPr>
          <a:xfrm>
            <a:off x="4645025" y="1421086"/>
            <a:ext cx="4041775" cy="49574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9914F06B-D09C-42AF-B462-CB123B362CCE}" type="datetimeFigureOut">
              <a:rPr lang="fi-FI" smtClean="0"/>
              <a:t>13.9.2017</a:t>
            </a:fld>
            <a:endParaRPr lang="fi-FI"/>
          </a:p>
        </p:txBody>
      </p:sp>
      <p:sp>
        <p:nvSpPr>
          <p:cNvPr id="9" name="Dian numeron paikkamerkki 8"/>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235323110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1115616" y="116632"/>
            <a:ext cx="7571184" cy="1143000"/>
          </a:xfrm>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9914F06B-D09C-42AF-B462-CB123B362CCE}" type="datetimeFigureOut">
              <a:rPr lang="fi-FI" smtClean="0"/>
              <a:t>13.9.2017</a:t>
            </a:fld>
            <a:endParaRPr lang="fi-FI"/>
          </a:p>
        </p:txBody>
      </p:sp>
      <p:sp>
        <p:nvSpPr>
          <p:cNvPr id="5" name="Dian numeron paikkamerkki 4"/>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376395298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914F06B-D09C-42AF-B462-CB123B362CCE}" type="datetimeFigureOut">
              <a:rPr lang="fi-FI" smtClean="0"/>
              <a:t>13.9.2017</a:t>
            </a:fld>
            <a:endParaRPr lang="fi-FI"/>
          </a:p>
        </p:txBody>
      </p:sp>
      <p:sp>
        <p:nvSpPr>
          <p:cNvPr id="4" name="Dian numeron paikkamerkki 3"/>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37271041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9914F06B-D09C-42AF-B462-CB123B362CCE}" type="datetimeFigureOut">
              <a:rPr lang="fi-FI" smtClean="0"/>
              <a:t>13.9.2017</a:t>
            </a:fld>
            <a:endParaRPr lang="fi-FI"/>
          </a:p>
        </p:txBody>
      </p:sp>
      <p:sp>
        <p:nvSpPr>
          <p:cNvPr id="6" name="Alatunnisteen paikkamerkki 5"/>
          <p:cNvSpPr>
            <a:spLocks noGrp="1"/>
          </p:cNvSpPr>
          <p:nvPr>
            <p:ph type="ftr" sz="quarter" idx="11"/>
          </p:nvPr>
        </p:nvSpPr>
        <p:spPr>
          <a:xfrm>
            <a:off x="3124200" y="6356350"/>
            <a:ext cx="2895600" cy="365125"/>
          </a:xfrm>
          <a:prstGeom prst="rect">
            <a:avLst/>
          </a:prstGeom>
        </p:spPr>
        <p:txBody>
          <a:bodyPr/>
          <a:lstStyle/>
          <a:p>
            <a:endParaRPr lang="fi-FI"/>
          </a:p>
        </p:txBody>
      </p:sp>
      <p:sp>
        <p:nvSpPr>
          <p:cNvPr id="7" name="Dian numeron paikkamerkki 6"/>
          <p:cNvSpPr>
            <a:spLocks noGrp="1"/>
          </p:cNvSpPr>
          <p:nvPr>
            <p:ph type="sldNum" sz="quarter" idx="12"/>
          </p:nvPr>
        </p:nvSpPr>
        <p:spPr/>
        <p:txBody>
          <a:bodyPr/>
          <a:lstStyle/>
          <a:p>
            <a:fld id="{EBE7EEEC-CF38-469A-A2E4-1B56407DCB72}" type="slidenum">
              <a:rPr lang="fi-FI" smtClean="0"/>
              <a:t>‹#›</a:t>
            </a:fld>
            <a:endParaRPr lang="fi-FI"/>
          </a:p>
        </p:txBody>
      </p:sp>
    </p:spTree>
    <p:extLst>
      <p:ext uri="{BB962C8B-B14F-4D97-AF65-F5344CB8AC3E}">
        <p14:creationId xmlns:p14="http://schemas.microsoft.com/office/powerpoint/2010/main" val="405102286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5" descr="tausta_kansi.jpg"/>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1115616" y="116632"/>
            <a:ext cx="75711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ctr" anchorCtr="0" compatLnSpc="1">
            <a:prstTxWarp prst="textNoShape">
              <a:avLst/>
            </a:prstTxWarp>
          </a:bodyPr>
          <a:lstStyle/>
          <a:p>
            <a:pPr lvl="0"/>
            <a:r>
              <a:rPr lang="en-US" altLang="fi-FI" smtClean="0"/>
              <a:t>Click to edit Master title style</a:t>
            </a:r>
            <a:endParaRPr lang="fi-FI" altLang="fi-FI" smtClean="0"/>
          </a:p>
        </p:txBody>
      </p:sp>
      <p:sp>
        <p:nvSpPr>
          <p:cNvPr id="1028" name="Text Placeholder 2"/>
          <p:cNvSpPr>
            <a:spLocks noGrp="1"/>
          </p:cNvSpPr>
          <p:nvPr>
            <p:ph type="body" idx="1"/>
          </p:nvPr>
        </p:nvSpPr>
        <p:spPr bwMode="auto">
          <a:xfrm>
            <a:off x="611560" y="1196752"/>
            <a:ext cx="8075240" cy="4929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i-FI" smtClean="0"/>
              <a:t>Click to edit Master text styles</a:t>
            </a:r>
          </a:p>
          <a:p>
            <a:pPr lvl="1"/>
            <a:r>
              <a:rPr lang="en-US" altLang="fi-FI" smtClean="0"/>
              <a:t>Second level</a:t>
            </a:r>
          </a:p>
          <a:p>
            <a:pPr lvl="2"/>
            <a:r>
              <a:rPr lang="en-US" altLang="fi-FI" smtClean="0"/>
              <a:t>Third level</a:t>
            </a:r>
          </a:p>
          <a:p>
            <a:pPr lvl="3"/>
            <a:r>
              <a:rPr lang="en-US" altLang="fi-FI" smtClean="0"/>
              <a:t>Fourth level</a:t>
            </a:r>
          </a:p>
          <a:p>
            <a:pPr lvl="4"/>
            <a:r>
              <a:rPr lang="en-US" altLang="fi-FI" smtClean="0"/>
              <a:t>Fifth level</a:t>
            </a:r>
            <a:endParaRPr lang="fi-FI" altLang="fi-FI" smtClean="0"/>
          </a:p>
        </p:txBody>
      </p:sp>
      <p:sp>
        <p:nvSpPr>
          <p:cNvPr id="4" name="Date Placeholder 3"/>
          <p:cNvSpPr>
            <a:spLocks noGrp="1"/>
          </p:cNvSpPr>
          <p:nvPr>
            <p:ph type="dt" sz="half" idx="2"/>
          </p:nvPr>
        </p:nvSpPr>
        <p:spPr>
          <a:xfrm>
            <a:off x="5867400" y="6396038"/>
            <a:ext cx="782638" cy="365125"/>
          </a:xfrm>
          <a:prstGeom prst="rect">
            <a:avLst/>
          </a:prstGeom>
        </p:spPr>
        <p:txBody>
          <a:bodyPr vert="horz" lIns="91440" tIns="45720" rIns="91440" bIns="45720" rtlCol="0" anchor="ctr"/>
          <a:lstStyle>
            <a:lvl1pPr algn="r" fontAlgn="auto">
              <a:spcBef>
                <a:spcPts val="0"/>
              </a:spcBef>
              <a:spcAft>
                <a:spcPts val="0"/>
              </a:spcAft>
              <a:defRPr sz="750" b="1">
                <a:solidFill>
                  <a:schemeClr val="tx1"/>
                </a:solidFill>
                <a:latin typeface="+mn-lt"/>
                <a:cs typeface="+mn-cs"/>
              </a:defRPr>
            </a:lvl1pPr>
          </a:lstStyle>
          <a:p>
            <a:pPr>
              <a:defRPr/>
            </a:pPr>
            <a:fld id="{950861E1-0E8B-44EE-856E-8E528B262D14}" type="datetime1">
              <a:rPr lang="fi-FI"/>
              <a:pPr>
                <a:defRPr/>
              </a:pPr>
              <a:t>13.9.2017</a:t>
            </a:fld>
            <a:endParaRPr lang="fi-FI"/>
          </a:p>
        </p:txBody>
      </p:sp>
      <p:sp>
        <p:nvSpPr>
          <p:cNvPr id="6" name="Slide Number Placeholder 5"/>
          <p:cNvSpPr>
            <a:spLocks noGrp="1"/>
          </p:cNvSpPr>
          <p:nvPr>
            <p:ph type="sldNum" sz="quarter" idx="4"/>
          </p:nvPr>
        </p:nvSpPr>
        <p:spPr>
          <a:xfrm>
            <a:off x="6650038" y="6396038"/>
            <a:ext cx="369887" cy="365125"/>
          </a:xfrm>
          <a:prstGeom prst="rect">
            <a:avLst/>
          </a:prstGeom>
        </p:spPr>
        <p:txBody>
          <a:bodyPr vert="horz" lIns="91440" tIns="45720" rIns="91440" bIns="45720" rtlCol="0" anchor="ctr"/>
          <a:lstStyle>
            <a:lvl1pPr algn="r" fontAlgn="auto">
              <a:spcBef>
                <a:spcPts val="0"/>
              </a:spcBef>
              <a:spcAft>
                <a:spcPts val="0"/>
              </a:spcAft>
              <a:defRPr sz="750" b="1">
                <a:solidFill>
                  <a:schemeClr val="tx1"/>
                </a:solidFill>
                <a:latin typeface="+mn-lt"/>
                <a:cs typeface="+mn-cs"/>
              </a:defRPr>
            </a:lvl1pPr>
          </a:lstStyle>
          <a:p>
            <a:pPr>
              <a:defRPr/>
            </a:pPr>
            <a:fld id="{FDAF3640-0DCA-42AF-99AB-1006E0010107}" type="slidenum">
              <a:rPr lang="fi-FI"/>
              <a:pPr>
                <a:defRPr/>
              </a:pPr>
              <a:t>‹#›</a:t>
            </a:fld>
            <a:endParaRPr lang="fi-FI"/>
          </a:p>
        </p:txBody>
      </p:sp>
      <p:sp>
        <p:nvSpPr>
          <p:cNvPr id="19" name="Footer Placeholder 4"/>
          <p:cNvSpPr txBox="1">
            <a:spLocks/>
          </p:cNvSpPr>
          <p:nvPr userDrawn="1"/>
        </p:nvSpPr>
        <p:spPr>
          <a:xfrm>
            <a:off x="755650" y="6242050"/>
            <a:ext cx="5111750" cy="454025"/>
          </a:xfrm>
          <a:prstGeom prst="rect">
            <a:avLst/>
          </a:prstGeom>
        </p:spPr>
        <p:txBody>
          <a:bodyPr anchor="b"/>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i-FI" altLang="fi-FI" sz="700" b="1" dirty="0" smtClean="0"/>
              <a:t>INSEVL Timo Minkkinen</a:t>
            </a:r>
          </a:p>
          <a:p>
            <a:pPr eaLnBrk="1" hangingPunct="1">
              <a:defRPr/>
            </a:pPr>
            <a:r>
              <a:rPr lang="fi-FI" altLang="fi-FI" sz="700" b="1" dirty="0" smtClean="0"/>
              <a:t>Hallinnon </a:t>
            </a:r>
            <a:r>
              <a:rPr lang="fi-FI" altLang="fi-FI" sz="700" b="1" dirty="0" smtClean="0"/>
              <a:t>kehittämisen sektori</a:t>
            </a:r>
          </a:p>
          <a:p>
            <a:pPr eaLnBrk="1" hangingPunct="1">
              <a:defRPr/>
            </a:pPr>
            <a:r>
              <a:rPr lang="fi-FI" altLang="fi-FI" sz="700" b="1" dirty="0" smtClean="0"/>
              <a:t>Suunnitteluosasto</a:t>
            </a:r>
            <a:endParaRPr lang="fi-FI" altLang="fi-FI" sz="700" b="1" dirty="0" smtClean="0"/>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1"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 id="2147484015" r:id="rId12"/>
  </p:sldLayoutIdLst>
  <p:hf hdr="0"/>
  <p:txStyles>
    <p:titleStyle>
      <a:lvl1pPr algn="l" rtl="0" eaLnBrk="0" fontAlgn="base" hangingPunct="0">
        <a:spcBef>
          <a:spcPct val="0"/>
        </a:spcBef>
        <a:spcAft>
          <a:spcPct val="0"/>
        </a:spcAft>
        <a:defRPr sz="3200" b="1" kern="1200">
          <a:solidFill>
            <a:schemeClr val="accent1"/>
          </a:solidFill>
          <a:latin typeface="+mj-lt"/>
          <a:ea typeface="+mj-ea"/>
          <a:cs typeface="+mj-cs"/>
        </a:defRPr>
      </a:lvl1pPr>
      <a:lvl2pPr algn="l" rtl="0" eaLnBrk="0" fontAlgn="base" hangingPunct="0">
        <a:spcBef>
          <a:spcPct val="0"/>
        </a:spcBef>
        <a:spcAft>
          <a:spcPct val="0"/>
        </a:spcAft>
        <a:defRPr sz="3200" b="1">
          <a:solidFill>
            <a:schemeClr val="accent1"/>
          </a:solidFill>
          <a:latin typeface="Arial" charset="0"/>
        </a:defRPr>
      </a:lvl2pPr>
      <a:lvl3pPr algn="l" rtl="0" eaLnBrk="0" fontAlgn="base" hangingPunct="0">
        <a:spcBef>
          <a:spcPct val="0"/>
        </a:spcBef>
        <a:spcAft>
          <a:spcPct val="0"/>
        </a:spcAft>
        <a:defRPr sz="3200" b="1">
          <a:solidFill>
            <a:schemeClr val="accent1"/>
          </a:solidFill>
          <a:latin typeface="Arial" charset="0"/>
        </a:defRPr>
      </a:lvl3pPr>
      <a:lvl4pPr algn="l" rtl="0" eaLnBrk="0" fontAlgn="base" hangingPunct="0">
        <a:spcBef>
          <a:spcPct val="0"/>
        </a:spcBef>
        <a:spcAft>
          <a:spcPct val="0"/>
        </a:spcAft>
        <a:defRPr sz="3200" b="1">
          <a:solidFill>
            <a:schemeClr val="accent1"/>
          </a:solidFill>
          <a:latin typeface="Arial" charset="0"/>
        </a:defRPr>
      </a:lvl4pPr>
      <a:lvl5pPr algn="l" rtl="0" eaLnBrk="0" fontAlgn="base" hangingPunct="0">
        <a:spcBef>
          <a:spcPct val="0"/>
        </a:spcBef>
        <a:spcAft>
          <a:spcPct val="0"/>
        </a:spcAft>
        <a:defRPr sz="3200" b="1">
          <a:solidFill>
            <a:schemeClr val="accent1"/>
          </a:solidFill>
          <a:latin typeface="Arial" charset="0"/>
        </a:defRPr>
      </a:lvl5pPr>
      <a:lvl6pPr marL="457200" algn="l" rtl="0" fontAlgn="base">
        <a:spcBef>
          <a:spcPct val="0"/>
        </a:spcBef>
        <a:spcAft>
          <a:spcPct val="0"/>
        </a:spcAft>
        <a:defRPr sz="3200" b="1">
          <a:solidFill>
            <a:schemeClr val="accent1"/>
          </a:solidFill>
          <a:latin typeface="Arial" charset="0"/>
        </a:defRPr>
      </a:lvl6pPr>
      <a:lvl7pPr marL="914400" algn="l" rtl="0" fontAlgn="base">
        <a:spcBef>
          <a:spcPct val="0"/>
        </a:spcBef>
        <a:spcAft>
          <a:spcPct val="0"/>
        </a:spcAft>
        <a:defRPr sz="3200" b="1">
          <a:solidFill>
            <a:schemeClr val="accent1"/>
          </a:solidFill>
          <a:latin typeface="Arial" charset="0"/>
        </a:defRPr>
      </a:lvl7pPr>
      <a:lvl8pPr marL="1371600" algn="l" rtl="0" fontAlgn="base">
        <a:spcBef>
          <a:spcPct val="0"/>
        </a:spcBef>
        <a:spcAft>
          <a:spcPct val="0"/>
        </a:spcAft>
        <a:defRPr sz="3200" b="1">
          <a:solidFill>
            <a:schemeClr val="accent1"/>
          </a:solidFill>
          <a:latin typeface="Arial" charset="0"/>
        </a:defRPr>
      </a:lvl8pPr>
      <a:lvl9pPr marL="1828800" algn="l" rtl="0" fontAlgn="base">
        <a:spcBef>
          <a:spcPct val="0"/>
        </a:spcBef>
        <a:spcAft>
          <a:spcPct val="0"/>
        </a:spcAft>
        <a:defRPr sz="3200" b="1">
          <a:solidFill>
            <a:schemeClr val="accent1"/>
          </a:solidFill>
          <a:latin typeface="Arial" charset="0"/>
        </a:defRPr>
      </a:lvl9pPr>
    </p:titleStyle>
    <p:bodyStyle>
      <a:lvl1pPr marL="342900" indent="-34290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4.e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package" Target="../embeddings/Microsoft_Word_Document2.docx"/><Relationship Id="rId5" Type="http://schemas.openxmlformats.org/officeDocument/2006/relationships/image" Target="../media/image3.emf"/><Relationship Id="rId4" Type="http://schemas.openxmlformats.org/officeDocument/2006/relationships/package" Target="../embeddings/Microsoft_Word_Document1.docx"/></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5"/>
          <p:cNvSpPr>
            <a:spLocks noGrp="1"/>
          </p:cNvSpPr>
          <p:nvPr>
            <p:ph type="ctrTitle"/>
          </p:nvPr>
        </p:nvSpPr>
        <p:spPr>
          <a:xfrm>
            <a:off x="1042988" y="1916113"/>
            <a:ext cx="6985000" cy="1512887"/>
          </a:xfrm>
        </p:spPr>
        <p:txBody>
          <a:bodyPr/>
          <a:lstStyle/>
          <a:p>
            <a:r>
              <a:rPr lang="fi-FI" altLang="fi-FI" sz="3600" dirty="0"/>
              <a:t>Standardien käyttöön saaminen</a:t>
            </a:r>
            <a:endParaRPr lang="fi-FI" altLang="fi-FI" sz="3600" dirty="0" smtClean="0"/>
          </a:p>
        </p:txBody>
      </p:sp>
      <p:sp>
        <p:nvSpPr>
          <p:cNvPr id="4" name="Date Placeholder 3"/>
          <p:cNvSpPr>
            <a:spLocks noGrp="1"/>
          </p:cNvSpPr>
          <p:nvPr>
            <p:ph type="dt" sz="quarter" idx="10"/>
          </p:nvPr>
        </p:nvSpPr>
        <p:spPr/>
        <p:txBody>
          <a:bodyPr/>
          <a:lstStyle/>
          <a:p>
            <a:pPr>
              <a:defRPr/>
            </a:pPr>
            <a:fld id="{5A0532DF-713E-4FD5-AE65-D347C0F9E34D}" type="datetime1">
              <a:rPr lang="fi-FI" smtClean="0"/>
              <a:pPr>
                <a:defRPr/>
              </a:pPr>
              <a:t>13.9.2017</a:t>
            </a:fld>
            <a:endParaRPr lang="fi-FI"/>
          </a:p>
        </p:txBody>
      </p:sp>
      <p:sp>
        <p:nvSpPr>
          <p:cNvPr id="5" name="Slide Number Placeholder 4"/>
          <p:cNvSpPr>
            <a:spLocks noGrp="1"/>
          </p:cNvSpPr>
          <p:nvPr>
            <p:ph type="sldNum" sz="quarter" idx="11"/>
          </p:nvPr>
        </p:nvSpPr>
        <p:spPr/>
        <p:txBody>
          <a:bodyPr/>
          <a:lstStyle/>
          <a:p>
            <a:pPr>
              <a:defRPr/>
            </a:pPr>
            <a:fld id="{3427747E-786C-43C8-9736-D842742665EA}" type="slidenum">
              <a:rPr lang="fi-FI" smtClean="0"/>
              <a:pPr>
                <a:defRPr/>
              </a:pPr>
              <a:t>1</a:t>
            </a:fld>
            <a:endParaRPr lang="fi-FI"/>
          </a:p>
        </p:txBody>
      </p:sp>
      <p:sp>
        <p:nvSpPr>
          <p:cNvPr id="6" name="Title 5"/>
          <p:cNvSpPr txBox="1">
            <a:spLocks/>
          </p:cNvSpPr>
          <p:nvPr/>
        </p:nvSpPr>
        <p:spPr bwMode="auto">
          <a:xfrm>
            <a:off x="1204913" y="3789363"/>
            <a:ext cx="6985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4000" anchor="b">
            <a:normAutofit/>
          </a:bodyPr>
          <a:lstStyle>
            <a:lvl1pPr algn="ctr" rtl="0" eaLnBrk="0" fontAlgn="base" hangingPunct="0">
              <a:spcBef>
                <a:spcPct val="0"/>
              </a:spcBef>
              <a:spcAft>
                <a:spcPct val="0"/>
              </a:spcAft>
              <a:defRPr sz="3400" b="1" kern="1200">
                <a:solidFill>
                  <a:schemeClr val="accent1"/>
                </a:solidFill>
                <a:latin typeface="+mj-lt"/>
                <a:ea typeface="+mj-ea"/>
                <a:cs typeface="+mj-cs"/>
              </a:defRPr>
            </a:lvl1pPr>
            <a:lvl2pPr algn="l" rtl="0" eaLnBrk="0" fontAlgn="base" hangingPunct="0">
              <a:spcBef>
                <a:spcPct val="0"/>
              </a:spcBef>
              <a:spcAft>
                <a:spcPct val="0"/>
              </a:spcAft>
              <a:defRPr sz="3200" b="1">
                <a:solidFill>
                  <a:schemeClr val="accent1"/>
                </a:solidFill>
                <a:latin typeface="Arial" charset="0"/>
              </a:defRPr>
            </a:lvl2pPr>
            <a:lvl3pPr algn="l" rtl="0" eaLnBrk="0" fontAlgn="base" hangingPunct="0">
              <a:spcBef>
                <a:spcPct val="0"/>
              </a:spcBef>
              <a:spcAft>
                <a:spcPct val="0"/>
              </a:spcAft>
              <a:defRPr sz="3200" b="1">
                <a:solidFill>
                  <a:schemeClr val="accent1"/>
                </a:solidFill>
                <a:latin typeface="Arial" charset="0"/>
              </a:defRPr>
            </a:lvl3pPr>
            <a:lvl4pPr algn="l" rtl="0" eaLnBrk="0" fontAlgn="base" hangingPunct="0">
              <a:spcBef>
                <a:spcPct val="0"/>
              </a:spcBef>
              <a:spcAft>
                <a:spcPct val="0"/>
              </a:spcAft>
              <a:defRPr sz="3200" b="1">
                <a:solidFill>
                  <a:schemeClr val="accent1"/>
                </a:solidFill>
                <a:latin typeface="Arial" charset="0"/>
              </a:defRPr>
            </a:lvl4pPr>
            <a:lvl5pPr algn="l" rtl="0" eaLnBrk="0" fontAlgn="base" hangingPunct="0">
              <a:spcBef>
                <a:spcPct val="0"/>
              </a:spcBef>
              <a:spcAft>
                <a:spcPct val="0"/>
              </a:spcAft>
              <a:defRPr sz="3200" b="1">
                <a:solidFill>
                  <a:schemeClr val="accent1"/>
                </a:solidFill>
                <a:latin typeface="Arial" charset="0"/>
              </a:defRPr>
            </a:lvl5pPr>
            <a:lvl6pPr marL="457200" algn="l" rtl="0" fontAlgn="base">
              <a:spcBef>
                <a:spcPct val="0"/>
              </a:spcBef>
              <a:spcAft>
                <a:spcPct val="0"/>
              </a:spcAft>
              <a:defRPr sz="3200" b="1">
                <a:solidFill>
                  <a:schemeClr val="accent1"/>
                </a:solidFill>
                <a:latin typeface="Arial" charset="0"/>
              </a:defRPr>
            </a:lvl6pPr>
            <a:lvl7pPr marL="914400" algn="l" rtl="0" fontAlgn="base">
              <a:spcBef>
                <a:spcPct val="0"/>
              </a:spcBef>
              <a:spcAft>
                <a:spcPct val="0"/>
              </a:spcAft>
              <a:defRPr sz="3200" b="1">
                <a:solidFill>
                  <a:schemeClr val="accent1"/>
                </a:solidFill>
                <a:latin typeface="Arial" charset="0"/>
              </a:defRPr>
            </a:lvl7pPr>
            <a:lvl8pPr marL="1371600" algn="l" rtl="0" fontAlgn="base">
              <a:spcBef>
                <a:spcPct val="0"/>
              </a:spcBef>
              <a:spcAft>
                <a:spcPct val="0"/>
              </a:spcAft>
              <a:defRPr sz="3200" b="1">
                <a:solidFill>
                  <a:schemeClr val="accent1"/>
                </a:solidFill>
                <a:latin typeface="Arial" charset="0"/>
              </a:defRPr>
            </a:lvl8pPr>
            <a:lvl9pPr marL="1828800" algn="l" rtl="0" fontAlgn="base">
              <a:spcBef>
                <a:spcPct val="0"/>
              </a:spcBef>
              <a:spcAft>
                <a:spcPct val="0"/>
              </a:spcAft>
              <a:defRPr sz="3200" b="1">
                <a:solidFill>
                  <a:schemeClr val="accent1"/>
                </a:solidFill>
                <a:latin typeface="Arial" charset="0"/>
              </a:defRPr>
            </a:lvl9pPr>
          </a:lstStyle>
          <a:p>
            <a:pPr>
              <a:defRPr/>
            </a:pPr>
            <a:r>
              <a:rPr lang="fi-FI" altLang="fi-FI" sz="2000" dirty="0">
                <a:solidFill>
                  <a:schemeClr val="tx1">
                    <a:lumMod val="75000"/>
                    <a:lumOff val="25000"/>
                  </a:schemeClr>
                </a:solidFill>
              </a:rPr>
              <a:t>PUOLUSTUSVOIMAT</a:t>
            </a:r>
            <a:br>
              <a:rPr lang="fi-FI" altLang="fi-FI" sz="2000" dirty="0">
                <a:solidFill>
                  <a:schemeClr val="tx1">
                    <a:lumMod val="75000"/>
                    <a:lumOff val="25000"/>
                  </a:schemeClr>
                </a:solidFill>
              </a:rPr>
            </a:br>
            <a:r>
              <a:rPr lang="fi-FI" altLang="fi-FI" sz="2000" dirty="0">
                <a:solidFill>
                  <a:schemeClr val="tx1">
                    <a:lumMod val="75000"/>
                    <a:lumOff val="25000"/>
                  </a:schemeClr>
                </a:solidFill>
              </a:rPr>
              <a:t>Laatuseminaari 2017</a:t>
            </a:r>
            <a:endParaRPr lang="fi-FI" altLang="fi-FI" sz="2000" dirty="0" smtClean="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Sotilasstandardit</a:t>
            </a:r>
            <a:br>
              <a:rPr lang="fi-FI" dirty="0" smtClean="0"/>
            </a:br>
            <a:r>
              <a:rPr lang="fi-FI" dirty="0" smtClean="0"/>
              <a:t>Turvallisuusluokitellut</a:t>
            </a:r>
            <a:endParaRPr lang="fi-FI" dirty="0"/>
          </a:p>
        </p:txBody>
      </p:sp>
      <p:sp>
        <p:nvSpPr>
          <p:cNvPr id="3" name="Sisällön paikkamerkki 2"/>
          <p:cNvSpPr>
            <a:spLocks noGrp="1"/>
          </p:cNvSpPr>
          <p:nvPr>
            <p:ph idx="1"/>
          </p:nvPr>
        </p:nvSpPr>
        <p:spPr/>
        <p:txBody>
          <a:bodyPr/>
          <a:lstStyle/>
          <a:p>
            <a:r>
              <a:rPr lang="fi-FI" sz="2400" dirty="0" smtClean="0"/>
              <a:t>Turvallisuusluokiteltuja </a:t>
            </a:r>
            <a:r>
              <a:rPr lang="fi-FI" sz="2400" dirty="0"/>
              <a:t>ovat </a:t>
            </a:r>
            <a:r>
              <a:rPr lang="fi-FI" sz="2400" dirty="0" err="1"/>
              <a:t>NATO:n</a:t>
            </a:r>
            <a:r>
              <a:rPr lang="fi-FI" sz="2400" dirty="0"/>
              <a:t> tai kansallisten sotilasstandardisointijärjestöjen standardit, jotka on merkitty luokitusta (</a:t>
            </a:r>
            <a:r>
              <a:rPr lang="fi-FI" sz="2400" dirty="0" err="1"/>
              <a:t>classification</a:t>
            </a:r>
            <a:r>
              <a:rPr lang="fi-FI" sz="2400" dirty="0"/>
              <a:t>) vastaavalla tavalla. </a:t>
            </a:r>
          </a:p>
          <a:p>
            <a:r>
              <a:rPr lang="fi-FI" sz="2400" dirty="0" smtClean="0"/>
              <a:t>Turvallisuusluokitellun </a:t>
            </a:r>
            <a:r>
              <a:rPr lang="fi-FI" sz="2400" dirty="0"/>
              <a:t>standardin luovuttaminen on mahdollista toiselle viranomaiselle tai elinkeinonharjoittajalle, kun</a:t>
            </a:r>
          </a:p>
          <a:p>
            <a:pPr lvl="1"/>
            <a:r>
              <a:rPr lang="fi-FI" sz="2200" dirty="0"/>
              <a:t>sillä on puolustusvoimien hyväksymä tarve (</a:t>
            </a:r>
            <a:r>
              <a:rPr lang="fi-FI" sz="2200" dirty="0" err="1"/>
              <a:t>need-to-know</a:t>
            </a:r>
            <a:r>
              <a:rPr lang="fi-FI" sz="2200" dirty="0"/>
              <a:t>),</a:t>
            </a:r>
          </a:p>
          <a:p>
            <a:pPr lvl="1"/>
            <a:r>
              <a:rPr lang="fi-FI" sz="2200" dirty="0"/>
              <a:t>elinkeinonharjoittaja on sopimusosapuolena turvallisuusluokitellussa sopimuksessa tai osallistuu tällaista sopimusta edeltävään hankintakilpailuun tai toimii tällaisen elinkeinonharjoittajan alihankkijana sekä</a:t>
            </a:r>
          </a:p>
          <a:p>
            <a:pPr lvl="1"/>
            <a:r>
              <a:rPr lang="fi-FI" sz="2200" dirty="0"/>
              <a:t>Suomella on voimassa oleva turvallisuussopimus ao. organisaation tai valtion kanssa.</a:t>
            </a:r>
          </a:p>
          <a:p>
            <a:r>
              <a:rPr lang="fi-FI" sz="2400" dirty="0" smtClean="0"/>
              <a:t>.</a:t>
            </a:r>
            <a:endParaRPr lang="fi-FI" sz="2400" dirty="0"/>
          </a:p>
          <a:p>
            <a:endParaRPr lang="fi-FI" sz="2400" dirty="0"/>
          </a:p>
        </p:txBody>
      </p:sp>
      <p:sp>
        <p:nvSpPr>
          <p:cNvPr id="4" name="Päivämäärän paikkamerkki 3"/>
          <p:cNvSpPr>
            <a:spLocks noGrp="1"/>
          </p:cNvSpPr>
          <p:nvPr>
            <p:ph type="dt" sz="half" idx="10"/>
          </p:nvPr>
        </p:nvSpPr>
        <p:spPr/>
        <p:txBody>
          <a:bodyPr/>
          <a:lstStyle/>
          <a:p>
            <a:pPr>
              <a:defRPr/>
            </a:pPr>
            <a:fld id="{EBDA6284-BBEB-420F-9D0D-33CF7B149FBE}" type="datetime1">
              <a:rPr lang="fi-FI" smtClean="0"/>
              <a:pPr>
                <a:defRPr/>
              </a:pPr>
              <a:t>14.9.2017</a:t>
            </a:fld>
            <a:endParaRPr lang="fi-FI"/>
          </a:p>
        </p:txBody>
      </p:sp>
      <p:sp>
        <p:nvSpPr>
          <p:cNvPr id="5" name="Dian numeron paikkamerkki 4"/>
          <p:cNvSpPr>
            <a:spLocks noGrp="1"/>
          </p:cNvSpPr>
          <p:nvPr>
            <p:ph type="sldNum" sz="quarter" idx="11"/>
          </p:nvPr>
        </p:nvSpPr>
        <p:spPr/>
        <p:txBody>
          <a:bodyPr/>
          <a:lstStyle/>
          <a:p>
            <a:pPr>
              <a:defRPr/>
            </a:pPr>
            <a:fld id="{01F07A5D-D963-4A48-A6E9-B2E8B290D538}" type="slidenum">
              <a:rPr lang="fi-FI" smtClean="0"/>
              <a:pPr>
                <a:defRPr/>
              </a:pPr>
              <a:t>10</a:t>
            </a:fld>
            <a:endParaRPr lang="fi-FI"/>
          </a:p>
        </p:txBody>
      </p:sp>
    </p:spTree>
    <p:extLst>
      <p:ext uri="{BB962C8B-B14F-4D97-AF65-F5344CB8AC3E}">
        <p14:creationId xmlns:p14="http://schemas.microsoft.com/office/powerpoint/2010/main" val="3585375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p:txBody>
          <a:bodyPr/>
          <a:lstStyle/>
          <a:p>
            <a:r>
              <a:rPr lang="fi-FI" dirty="0" smtClean="0"/>
              <a:t>Perustellusta pyynnöstä</a:t>
            </a:r>
            <a:endParaRPr lang="fi-FI" dirty="0"/>
          </a:p>
        </p:txBody>
      </p:sp>
      <p:sp>
        <p:nvSpPr>
          <p:cNvPr id="7" name="Tekstin paikkamerkki 6"/>
          <p:cNvSpPr>
            <a:spLocks noGrp="1"/>
          </p:cNvSpPr>
          <p:nvPr>
            <p:ph type="body" idx="1"/>
          </p:nvPr>
        </p:nvSpPr>
        <p:spPr>
          <a:xfrm>
            <a:off x="457200" y="1196752"/>
            <a:ext cx="4040188" cy="495746"/>
          </a:xfrm>
        </p:spPr>
        <p:txBody>
          <a:bodyPr/>
          <a:lstStyle/>
          <a:p>
            <a:r>
              <a:rPr lang="fi-FI" dirty="0" smtClean="0"/>
              <a:t>Kumppanina</a:t>
            </a:r>
            <a:endParaRPr lang="fi-FI" dirty="0"/>
          </a:p>
        </p:txBody>
      </p:sp>
      <p:sp>
        <p:nvSpPr>
          <p:cNvPr id="9" name="Tekstin paikkamerkki 8"/>
          <p:cNvSpPr>
            <a:spLocks noGrp="1"/>
          </p:cNvSpPr>
          <p:nvPr>
            <p:ph type="body" sz="quarter" idx="3"/>
          </p:nvPr>
        </p:nvSpPr>
        <p:spPr>
          <a:xfrm>
            <a:off x="4645025" y="1196752"/>
            <a:ext cx="4041775" cy="495746"/>
          </a:xfrm>
        </p:spPr>
        <p:txBody>
          <a:bodyPr/>
          <a:lstStyle/>
          <a:p>
            <a:r>
              <a:rPr lang="fi-FI" dirty="0" smtClean="0"/>
              <a:t>Puolustusvoimissa</a:t>
            </a:r>
            <a:endParaRPr lang="fi-FI" dirty="0"/>
          </a:p>
        </p:txBody>
      </p:sp>
      <p:sp>
        <p:nvSpPr>
          <p:cNvPr id="4" name="Päivämäärän paikkamerkki 3"/>
          <p:cNvSpPr>
            <a:spLocks noGrp="1"/>
          </p:cNvSpPr>
          <p:nvPr>
            <p:ph type="dt" sz="half" idx="10"/>
          </p:nvPr>
        </p:nvSpPr>
        <p:spPr/>
        <p:txBody>
          <a:bodyPr/>
          <a:lstStyle/>
          <a:p>
            <a:pPr>
              <a:defRPr/>
            </a:pPr>
            <a:fld id="{EBDA6284-BBEB-420F-9D0D-33CF7B149FBE}" type="datetime1">
              <a:rPr lang="fi-FI" smtClean="0"/>
              <a:pPr>
                <a:defRPr/>
              </a:pPr>
              <a:t>13.9.2017</a:t>
            </a:fld>
            <a:endParaRPr lang="fi-FI" dirty="0"/>
          </a:p>
        </p:txBody>
      </p:sp>
      <p:sp>
        <p:nvSpPr>
          <p:cNvPr id="5" name="Dian numeron paikkamerkki 4"/>
          <p:cNvSpPr>
            <a:spLocks noGrp="1"/>
          </p:cNvSpPr>
          <p:nvPr>
            <p:ph type="sldNum" sz="quarter" idx="12"/>
          </p:nvPr>
        </p:nvSpPr>
        <p:spPr/>
        <p:txBody>
          <a:bodyPr/>
          <a:lstStyle/>
          <a:p>
            <a:pPr>
              <a:defRPr/>
            </a:pPr>
            <a:fld id="{01F07A5D-D963-4A48-A6E9-B2E8B290D538}" type="slidenum">
              <a:rPr lang="fi-FI" smtClean="0"/>
              <a:pPr>
                <a:defRPr/>
              </a:pPr>
              <a:t>11</a:t>
            </a:fld>
            <a:endParaRPr lang="fi-FI"/>
          </a:p>
        </p:txBody>
      </p:sp>
      <p:graphicFrame>
        <p:nvGraphicFramePr>
          <p:cNvPr id="2" name="Sisällön paikkamerkki 1"/>
          <p:cNvGraphicFramePr>
            <a:graphicFrameLocks noGrp="1" noChangeAspect="1"/>
          </p:cNvGraphicFramePr>
          <p:nvPr>
            <p:ph sz="half" idx="2"/>
            <p:extLst>
              <p:ext uri="{D42A27DB-BD31-4B8C-83A1-F6EECF244321}">
                <p14:modId xmlns:p14="http://schemas.microsoft.com/office/powerpoint/2010/main" val="1261897097"/>
              </p:ext>
            </p:extLst>
          </p:nvPr>
        </p:nvGraphicFramePr>
        <p:xfrm>
          <a:off x="395536" y="1692498"/>
          <a:ext cx="3403600" cy="4210050"/>
        </p:xfrm>
        <a:graphic>
          <a:graphicData uri="http://schemas.openxmlformats.org/presentationml/2006/ole">
            <mc:AlternateContent xmlns:mc="http://schemas.openxmlformats.org/markup-compatibility/2006">
              <mc:Choice xmlns:v="urn:schemas-microsoft-com:vml" Requires="v">
                <p:oleObj spid="_x0000_s1030" name="Asiakirja" r:id="rId4" imgW="6837666" imgH="8456443" progId="Word.Document.12">
                  <p:embed/>
                </p:oleObj>
              </mc:Choice>
              <mc:Fallback>
                <p:oleObj name="Asiakirja" r:id="rId4" imgW="6837666" imgH="8456443" progId="Word.Document.12">
                  <p:embed/>
                  <p:pic>
                    <p:nvPicPr>
                      <p:cNvPr id="0" name=""/>
                      <p:cNvPicPr/>
                      <p:nvPr/>
                    </p:nvPicPr>
                    <p:blipFill>
                      <a:blip r:embed="rId5"/>
                      <a:stretch>
                        <a:fillRect/>
                      </a:stretch>
                    </p:blipFill>
                    <p:spPr>
                      <a:xfrm>
                        <a:off x="395536" y="1692498"/>
                        <a:ext cx="3403600" cy="4210050"/>
                      </a:xfrm>
                      <a:prstGeom prst="rect">
                        <a:avLst/>
                      </a:prstGeom>
                    </p:spPr>
                  </p:pic>
                </p:oleObj>
              </mc:Fallback>
            </mc:AlternateContent>
          </a:graphicData>
        </a:graphic>
      </p:graphicFrame>
      <p:graphicFrame>
        <p:nvGraphicFramePr>
          <p:cNvPr id="3" name="Objekti 2"/>
          <p:cNvGraphicFramePr>
            <a:graphicFrameLocks noChangeAspect="1"/>
          </p:cNvGraphicFramePr>
          <p:nvPr>
            <p:extLst>
              <p:ext uri="{D42A27DB-BD31-4B8C-83A1-F6EECF244321}">
                <p14:modId xmlns:p14="http://schemas.microsoft.com/office/powerpoint/2010/main" val="3341040382"/>
              </p:ext>
            </p:extLst>
          </p:nvPr>
        </p:nvGraphicFramePr>
        <p:xfrm>
          <a:off x="4499992" y="1764506"/>
          <a:ext cx="4297265" cy="3998962"/>
        </p:xfrm>
        <a:graphic>
          <a:graphicData uri="http://schemas.openxmlformats.org/presentationml/2006/ole">
            <mc:AlternateContent xmlns:mc="http://schemas.openxmlformats.org/markup-compatibility/2006">
              <mc:Choice xmlns:v="urn:schemas-microsoft-com:vml" Requires="v">
                <p:oleObj spid="_x0000_s1031" name="Asiakirja" r:id="rId6" imgW="6426708" imgH="5980790" progId="Word.Document.12">
                  <p:embed/>
                </p:oleObj>
              </mc:Choice>
              <mc:Fallback>
                <p:oleObj name="Asiakirja" r:id="rId6" imgW="6426708" imgH="5980790" progId="Word.Document.12">
                  <p:embed/>
                  <p:pic>
                    <p:nvPicPr>
                      <p:cNvPr id="0" name=""/>
                      <p:cNvPicPr/>
                      <p:nvPr/>
                    </p:nvPicPr>
                    <p:blipFill>
                      <a:blip r:embed="rId7"/>
                      <a:stretch>
                        <a:fillRect/>
                      </a:stretch>
                    </p:blipFill>
                    <p:spPr>
                      <a:xfrm>
                        <a:off x="4499992" y="1764506"/>
                        <a:ext cx="4297265" cy="3998962"/>
                      </a:xfrm>
                      <a:prstGeom prst="rect">
                        <a:avLst/>
                      </a:prstGeom>
                    </p:spPr>
                  </p:pic>
                </p:oleObj>
              </mc:Fallback>
            </mc:AlternateContent>
          </a:graphicData>
        </a:graphic>
      </p:graphicFrame>
    </p:spTree>
    <p:extLst>
      <p:ext uri="{BB962C8B-B14F-4D97-AF65-F5344CB8AC3E}">
        <p14:creationId xmlns:p14="http://schemas.microsoft.com/office/powerpoint/2010/main" val="4058535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fi-FI" altLang="fi-FI"/>
              <a:t>Kysyttävää?</a:t>
            </a:r>
          </a:p>
        </p:txBody>
      </p:sp>
      <p:sp>
        <p:nvSpPr>
          <p:cNvPr id="17411" name="Rectangle 4"/>
          <p:cNvSpPr>
            <a:spLocks noGrp="1" noChangeArrowheads="1"/>
          </p:cNvSpPr>
          <p:nvPr>
            <p:ph type="subTitle" idx="1"/>
          </p:nvPr>
        </p:nvSpPr>
        <p:spPr/>
        <p:txBody>
          <a:bodyPr/>
          <a:lstStyle/>
          <a:p>
            <a:endParaRPr lang="fi-FI" altLang="fi-FI"/>
          </a:p>
        </p:txBody>
      </p:sp>
    </p:spTree>
    <p:extLst>
      <p:ext uri="{BB962C8B-B14F-4D97-AF65-F5344CB8AC3E}">
        <p14:creationId xmlns:p14="http://schemas.microsoft.com/office/powerpoint/2010/main" val="1899051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fi-FI" altLang="fi-FI" smtClean="0"/>
              <a:t>Sisältö</a:t>
            </a:r>
          </a:p>
        </p:txBody>
      </p:sp>
      <p:sp>
        <p:nvSpPr>
          <p:cNvPr id="4099" name="Rectangle 3"/>
          <p:cNvSpPr>
            <a:spLocks noGrp="1" noChangeArrowheads="1"/>
          </p:cNvSpPr>
          <p:nvPr>
            <p:ph type="body" idx="1"/>
          </p:nvPr>
        </p:nvSpPr>
        <p:spPr/>
        <p:txBody>
          <a:bodyPr/>
          <a:lstStyle/>
          <a:p>
            <a:r>
              <a:rPr lang="fi-FI" altLang="fi-FI" sz="2800" dirty="0" smtClean="0"/>
              <a:t>Standardien nykytilanteen kuvaus</a:t>
            </a:r>
          </a:p>
          <a:p>
            <a:pPr lvl="1"/>
            <a:r>
              <a:rPr lang="fi-FI" altLang="fi-FI" sz="2000" dirty="0" smtClean="0"/>
              <a:t>Siviilistandardit</a:t>
            </a:r>
          </a:p>
          <a:p>
            <a:pPr lvl="2"/>
            <a:r>
              <a:rPr lang="fi-FI" altLang="fi-FI" sz="1600" dirty="0" smtClean="0"/>
              <a:t>Käyttö ja verkkopalvelut</a:t>
            </a:r>
          </a:p>
          <a:p>
            <a:pPr lvl="1"/>
            <a:r>
              <a:rPr lang="fi-FI" altLang="fi-FI" sz="2000" dirty="0" smtClean="0"/>
              <a:t>Sotilasstandardit</a:t>
            </a:r>
          </a:p>
          <a:p>
            <a:pPr lvl="2"/>
            <a:r>
              <a:rPr lang="fi-FI" altLang="fi-FI" sz="1600" dirty="0" smtClean="0"/>
              <a:t>NATO –standardit</a:t>
            </a:r>
          </a:p>
          <a:p>
            <a:pPr lvl="2"/>
            <a:r>
              <a:rPr lang="fi-FI" altLang="fi-FI" sz="1600" dirty="0" smtClean="0"/>
              <a:t>Kansalliset sotilasstandardit</a:t>
            </a:r>
          </a:p>
          <a:p>
            <a:r>
              <a:rPr lang="fi-FI" altLang="fi-FI" sz="2800" dirty="0" smtClean="0"/>
              <a:t>Normi standardoinnista julkaistu 30.1.2017</a:t>
            </a:r>
            <a:endParaRPr lang="fi-FI" altLang="fi-FI" sz="2800" dirty="0" smtClean="0"/>
          </a:p>
        </p:txBody>
      </p:sp>
      <p:sp>
        <p:nvSpPr>
          <p:cNvPr id="4100" name="Rectangle 4"/>
          <p:cNvSpPr>
            <a:spLocks noChangeArrowheads="1"/>
          </p:cNvSpPr>
          <p:nvPr/>
        </p:nvSpPr>
        <p:spPr bwMode="auto">
          <a:xfrm>
            <a:off x="6227763" y="260350"/>
            <a:ext cx="2916237" cy="1125538"/>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anchor="ct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endParaRPr lang="fi-FI" altLang="fi-FI"/>
          </a:p>
        </p:txBody>
      </p:sp>
    </p:spTree>
    <p:extLst>
      <p:ext uri="{BB962C8B-B14F-4D97-AF65-F5344CB8AC3E}">
        <p14:creationId xmlns:p14="http://schemas.microsoft.com/office/powerpoint/2010/main" val="3503510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6227763" y="260350"/>
            <a:ext cx="2916237" cy="1125538"/>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anchor="ct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endParaRPr lang="fi-FI" altLang="fi-FI"/>
          </a:p>
        </p:txBody>
      </p:sp>
      <p:sp>
        <p:nvSpPr>
          <p:cNvPr id="7171" name="Rectangle 3"/>
          <p:cNvSpPr>
            <a:spLocks noGrp="1" noChangeArrowheads="1"/>
          </p:cNvSpPr>
          <p:nvPr>
            <p:ph type="title"/>
          </p:nvPr>
        </p:nvSpPr>
        <p:spPr>
          <a:xfrm>
            <a:off x="755650" y="44450"/>
            <a:ext cx="7772400" cy="914400"/>
          </a:xfrm>
        </p:spPr>
        <p:txBody>
          <a:bodyPr/>
          <a:lstStyle/>
          <a:p>
            <a:r>
              <a:rPr lang="fi-FI" altLang="fi-FI" smtClean="0"/>
              <a:t>Sotilaalliset standardit ja standardoijat</a:t>
            </a:r>
          </a:p>
        </p:txBody>
      </p:sp>
      <p:sp>
        <p:nvSpPr>
          <p:cNvPr id="7172" name="Rectangle 4"/>
          <p:cNvSpPr>
            <a:spLocks noGrp="1" noChangeArrowheads="1"/>
          </p:cNvSpPr>
          <p:nvPr>
            <p:ph type="body" idx="1"/>
          </p:nvPr>
        </p:nvSpPr>
        <p:spPr>
          <a:xfrm>
            <a:off x="685800" y="981075"/>
            <a:ext cx="7918450" cy="5038725"/>
          </a:xfrm>
        </p:spPr>
        <p:txBody>
          <a:bodyPr/>
          <a:lstStyle/>
          <a:p>
            <a:pPr>
              <a:lnSpc>
                <a:spcPct val="80000"/>
              </a:lnSpc>
            </a:pPr>
            <a:r>
              <a:rPr lang="fi-FI" altLang="fi-FI" sz="2400" smtClean="0"/>
              <a:t>NATO </a:t>
            </a:r>
          </a:p>
          <a:p>
            <a:pPr lvl="1">
              <a:lnSpc>
                <a:spcPct val="80000"/>
              </a:lnSpc>
            </a:pPr>
            <a:r>
              <a:rPr lang="fi-FI" altLang="fi-FI" sz="1800" smtClean="0"/>
              <a:t>Aktiivinen standardisoija, tavoitteena yhteistoimintakyky niin toiminnassa kuin teknisissä spesifikaatioissa</a:t>
            </a:r>
          </a:p>
          <a:p>
            <a:pPr lvl="1">
              <a:lnSpc>
                <a:spcPct val="80000"/>
              </a:lnSpc>
            </a:pPr>
            <a:r>
              <a:rPr lang="fi-FI" altLang="fi-FI" sz="1800" smtClean="0"/>
              <a:t>Puolustusvoimilla on edustus NATOn standardisointikomiteassa </a:t>
            </a:r>
          </a:p>
          <a:p>
            <a:pPr lvl="1">
              <a:lnSpc>
                <a:spcPct val="80000"/>
              </a:lnSpc>
            </a:pPr>
            <a:r>
              <a:rPr lang="fi-FI" altLang="fi-FI" sz="1800" smtClean="0"/>
              <a:t>Hallintoyksiköillä on mahdollisuus osallistua erikseen nimettyjen työryhmien toimintaan</a:t>
            </a:r>
          </a:p>
          <a:p>
            <a:pPr>
              <a:lnSpc>
                <a:spcPct val="80000"/>
              </a:lnSpc>
            </a:pPr>
            <a:r>
              <a:rPr lang="fi-FI" altLang="fi-FI" sz="2400" smtClean="0"/>
              <a:t>European Defence Agency EDA</a:t>
            </a:r>
          </a:p>
          <a:p>
            <a:pPr lvl="1">
              <a:lnSpc>
                <a:spcPct val="80000"/>
              </a:lnSpc>
            </a:pPr>
            <a:r>
              <a:rPr lang="fi-FI" altLang="fi-FI" sz="1800" smtClean="0"/>
              <a:t>Ei tee standardisointia itse, mutta osallistuu / pyrkii vaikuttamaan standardien laadintaan standardisoimisorganisaatioissa siten, että puolustusdimensio on huomioon otettu</a:t>
            </a:r>
          </a:p>
          <a:p>
            <a:pPr lvl="1">
              <a:lnSpc>
                <a:spcPct val="80000"/>
              </a:lnSpc>
            </a:pPr>
            <a:r>
              <a:rPr lang="fi-FI" altLang="fi-FI" sz="1800" smtClean="0"/>
              <a:t>Uusista Euroopan maissa kehitteillä olevista standardeista ilmoitetaan EDSIS-sivustolla (European Defence Standards Information System)</a:t>
            </a:r>
          </a:p>
          <a:p>
            <a:pPr>
              <a:lnSpc>
                <a:spcPct val="80000"/>
              </a:lnSpc>
            </a:pPr>
            <a:r>
              <a:rPr lang="fi-FI" altLang="fi-FI" sz="2400" smtClean="0"/>
              <a:t>Kansalliset (mm.)</a:t>
            </a:r>
          </a:p>
          <a:p>
            <a:pPr lvl="1">
              <a:lnSpc>
                <a:spcPct val="80000"/>
              </a:lnSpc>
            </a:pPr>
            <a:r>
              <a:rPr lang="fi-FI" altLang="fi-FI" sz="1800" smtClean="0"/>
              <a:t>Defense Standardization Program (DSP, Yhdysvallat)</a:t>
            </a:r>
          </a:p>
          <a:p>
            <a:pPr lvl="1">
              <a:lnSpc>
                <a:spcPct val="80000"/>
              </a:lnSpc>
            </a:pPr>
            <a:r>
              <a:rPr lang="fi-FI" altLang="fi-FI" sz="1800" smtClean="0"/>
              <a:t>UK Defence Standardization (DSTAN, Yhdistyneet Kuningaskunnat)</a:t>
            </a:r>
          </a:p>
          <a:p>
            <a:pPr lvl="1">
              <a:lnSpc>
                <a:spcPct val="80000"/>
              </a:lnSpc>
            </a:pPr>
            <a:r>
              <a:rPr lang="fi-FI" altLang="fi-FI" sz="1800" smtClean="0"/>
              <a:t>Suomella ei ole omia sotilasstandardeja (ellei normeja katsota sellaisiksi)</a:t>
            </a:r>
          </a:p>
        </p:txBody>
      </p:sp>
    </p:spTree>
    <p:extLst>
      <p:ext uri="{BB962C8B-B14F-4D97-AF65-F5344CB8AC3E}">
        <p14:creationId xmlns:p14="http://schemas.microsoft.com/office/powerpoint/2010/main" val="2708333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HM106 PVOHJE-PE LAADUNHALLINTA - STANDARDISOINTI JA STANDARDIEN KÄYTTÖ PUOLUSTUSVOIMISSA</a:t>
            </a:r>
          </a:p>
        </p:txBody>
      </p:sp>
      <p:sp>
        <p:nvSpPr>
          <p:cNvPr id="3" name="Sisällön paikkamerkki 2"/>
          <p:cNvSpPr>
            <a:spLocks noGrp="1"/>
          </p:cNvSpPr>
          <p:nvPr>
            <p:ph idx="1"/>
          </p:nvPr>
        </p:nvSpPr>
        <p:spPr/>
        <p:txBody>
          <a:bodyPr/>
          <a:lstStyle/>
          <a:p>
            <a:pPr defTabSz="900113">
              <a:tabLst>
                <a:tab pos="900113" algn="l"/>
              </a:tabLst>
            </a:pPr>
            <a:r>
              <a:rPr lang="fi-FI" sz="1100" dirty="0"/>
              <a:t>PVOHJE-PE LAADUNHALLINTA - STANDARDISOINTI JA STANDARDIEN KÄYTTÖ PUOLUSTUSVOIMISSA	1</a:t>
            </a:r>
          </a:p>
          <a:p>
            <a:pPr defTabSz="900113">
              <a:tabLst>
                <a:tab pos="900113" algn="l"/>
              </a:tabLst>
            </a:pPr>
            <a:r>
              <a:rPr lang="fi-FI" sz="1100" dirty="0"/>
              <a:t>1	</a:t>
            </a:r>
            <a:r>
              <a:rPr lang="fi-FI" sz="1100" dirty="0" smtClean="0"/>
              <a:t>YLEISTÄ</a:t>
            </a:r>
            <a:endParaRPr lang="fi-FI" sz="1100" dirty="0"/>
          </a:p>
          <a:p>
            <a:pPr defTabSz="900113">
              <a:tabLst>
                <a:tab pos="900113" algn="l"/>
              </a:tabLst>
            </a:pPr>
            <a:r>
              <a:rPr lang="fi-FI" sz="1100" dirty="0"/>
              <a:t>2	STANDARDISOINNIN JA STANDARDIEN KÄYTÖN </a:t>
            </a:r>
            <a:r>
              <a:rPr lang="fi-FI" sz="1100" dirty="0" smtClean="0"/>
              <a:t>TAVOITTEET</a:t>
            </a:r>
            <a:endParaRPr lang="fi-FI" sz="1100" dirty="0"/>
          </a:p>
          <a:p>
            <a:pPr defTabSz="900113">
              <a:tabLst>
                <a:tab pos="900113" algn="l"/>
              </a:tabLst>
            </a:pPr>
            <a:r>
              <a:rPr lang="fi-FI" sz="1100" dirty="0"/>
              <a:t>3	STANDARDIEN KÄYTTÖ JA KÄYTÖN </a:t>
            </a:r>
            <a:r>
              <a:rPr lang="fi-FI" sz="1100" dirty="0" smtClean="0"/>
              <a:t>RAJOITUKSET</a:t>
            </a:r>
            <a:endParaRPr lang="fi-FI" sz="1100" dirty="0"/>
          </a:p>
          <a:p>
            <a:pPr defTabSz="900113">
              <a:tabLst>
                <a:tab pos="900113" algn="l"/>
              </a:tabLst>
            </a:pPr>
            <a:r>
              <a:rPr lang="fi-FI" sz="1100" dirty="0"/>
              <a:t>3.1	Käyttöperiaate	</a:t>
            </a:r>
          </a:p>
          <a:p>
            <a:pPr defTabSz="900113">
              <a:tabLst>
                <a:tab pos="900113" algn="l"/>
              </a:tabLst>
            </a:pPr>
            <a:r>
              <a:rPr lang="fi-FI" sz="1100" dirty="0"/>
              <a:t>3.2	Standardien julkisuus ja niiden edelleen </a:t>
            </a:r>
            <a:r>
              <a:rPr lang="fi-FI" sz="1100" dirty="0" smtClean="0"/>
              <a:t>luovuttaminen</a:t>
            </a:r>
            <a:endParaRPr lang="fi-FI" sz="1100" dirty="0"/>
          </a:p>
          <a:p>
            <a:pPr defTabSz="900113">
              <a:tabLst>
                <a:tab pos="900113" algn="l"/>
              </a:tabLst>
            </a:pPr>
            <a:r>
              <a:rPr lang="fi-FI" sz="1100" dirty="0"/>
              <a:t>	</a:t>
            </a:r>
            <a:r>
              <a:rPr lang="fi-FI" sz="1100" dirty="0" smtClean="0"/>
              <a:t>Julkiset standardit</a:t>
            </a:r>
            <a:endParaRPr lang="fi-FI" sz="1100" dirty="0"/>
          </a:p>
          <a:p>
            <a:pPr defTabSz="900113">
              <a:tabLst>
                <a:tab pos="900113" algn="l"/>
              </a:tabLst>
            </a:pPr>
            <a:r>
              <a:rPr lang="fi-FI" sz="1100" dirty="0"/>
              <a:t>	</a:t>
            </a:r>
            <a:r>
              <a:rPr lang="fi-FI" sz="1100" dirty="0" smtClean="0"/>
              <a:t>Jakelurajoitteiset standardit</a:t>
            </a:r>
            <a:endParaRPr lang="fi-FI" sz="1100" dirty="0"/>
          </a:p>
          <a:p>
            <a:pPr defTabSz="900113">
              <a:tabLst>
                <a:tab pos="900113" algn="l"/>
              </a:tabLst>
            </a:pPr>
            <a:r>
              <a:rPr lang="fi-FI" sz="1100" dirty="0"/>
              <a:t>	</a:t>
            </a:r>
            <a:r>
              <a:rPr lang="fi-FI" sz="1100" dirty="0" smtClean="0"/>
              <a:t>Turvallisuusluokitellut standardit</a:t>
            </a:r>
            <a:endParaRPr lang="fi-FI" sz="1100" dirty="0"/>
          </a:p>
          <a:p>
            <a:pPr defTabSz="900113">
              <a:tabLst>
                <a:tab pos="900113" algn="l"/>
              </a:tabLst>
            </a:pPr>
            <a:r>
              <a:rPr lang="fi-FI" sz="1100" dirty="0"/>
              <a:t>4	</a:t>
            </a:r>
            <a:r>
              <a:rPr lang="fi-FI" sz="1100" dirty="0" smtClean="0"/>
              <a:t>SIVIILISTANDARDIT</a:t>
            </a:r>
            <a:endParaRPr lang="fi-FI" sz="1100" dirty="0"/>
          </a:p>
          <a:p>
            <a:pPr defTabSz="900113">
              <a:tabLst>
                <a:tab pos="900113" algn="l"/>
              </a:tabLst>
            </a:pPr>
            <a:r>
              <a:rPr lang="fi-FI" sz="1100" dirty="0"/>
              <a:t>4.1	Standardien </a:t>
            </a:r>
            <a:r>
              <a:rPr lang="fi-FI" sz="1100" dirty="0" smtClean="0"/>
              <a:t>laatijat</a:t>
            </a:r>
            <a:endParaRPr lang="fi-FI" sz="1100" dirty="0"/>
          </a:p>
          <a:p>
            <a:pPr defTabSz="900113">
              <a:tabLst>
                <a:tab pos="900113" algn="l"/>
              </a:tabLst>
            </a:pPr>
            <a:r>
              <a:rPr lang="fi-FI" sz="1100" dirty="0"/>
              <a:t>	</a:t>
            </a:r>
            <a:r>
              <a:rPr lang="fi-FI" sz="1100" dirty="0" smtClean="0"/>
              <a:t>Kansainväliset </a:t>
            </a:r>
            <a:r>
              <a:rPr lang="fi-FI" sz="1100" dirty="0"/>
              <a:t>järjestöt	</a:t>
            </a:r>
          </a:p>
          <a:p>
            <a:pPr defTabSz="900113">
              <a:tabLst>
                <a:tab pos="900113" algn="l"/>
              </a:tabLst>
            </a:pPr>
            <a:r>
              <a:rPr lang="fi-FI" sz="1100" dirty="0"/>
              <a:t>	</a:t>
            </a:r>
            <a:r>
              <a:rPr lang="fi-FI" sz="1100" dirty="0" smtClean="0"/>
              <a:t>Eurooppalaiset standardisoijat</a:t>
            </a:r>
            <a:endParaRPr lang="fi-FI" sz="1100" dirty="0"/>
          </a:p>
          <a:p>
            <a:pPr defTabSz="900113">
              <a:tabLst>
                <a:tab pos="900113" algn="l"/>
              </a:tabLst>
            </a:pPr>
            <a:r>
              <a:rPr lang="fi-FI" sz="1100" dirty="0"/>
              <a:t>	</a:t>
            </a:r>
            <a:r>
              <a:rPr lang="fi-FI" sz="1100" dirty="0" smtClean="0"/>
              <a:t>Standardisointi Suomessa</a:t>
            </a:r>
            <a:endParaRPr lang="fi-FI" sz="1100" dirty="0"/>
          </a:p>
          <a:p>
            <a:pPr defTabSz="900113">
              <a:tabLst>
                <a:tab pos="900113" algn="l"/>
              </a:tabLst>
            </a:pPr>
            <a:r>
              <a:rPr lang="fi-FI" sz="1100" dirty="0"/>
              <a:t>	</a:t>
            </a:r>
            <a:r>
              <a:rPr lang="fi-FI" sz="1100" dirty="0" smtClean="0"/>
              <a:t>Ilmailu </a:t>
            </a:r>
            <a:r>
              <a:rPr lang="fi-FI" sz="1100" dirty="0"/>
              <a:t>ja </a:t>
            </a:r>
            <a:r>
              <a:rPr lang="fi-FI" sz="1100" dirty="0" smtClean="0"/>
              <a:t>merenkulku</a:t>
            </a:r>
            <a:endParaRPr lang="fi-FI" sz="1100" dirty="0"/>
          </a:p>
          <a:p>
            <a:pPr defTabSz="900113">
              <a:tabLst>
                <a:tab pos="900113" algn="l"/>
              </a:tabLst>
            </a:pPr>
            <a:r>
              <a:rPr lang="fi-FI" sz="1100" dirty="0"/>
              <a:t>4.2	Hankinta ja käyttöön </a:t>
            </a:r>
            <a:r>
              <a:rPr lang="fi-FI" sz="1100" dirty="0" smtClean="0"/>
              <a:t>saanti</a:t>
            </a:r>
            <a:endParaRPr lang="fi-FI" sz="1100" dirty="0"/>
          </a:p>
          <a:p>
            <a:pPr defTabSz="900113">
              <a:tabLst>
                <a:tab pos="900113" algn="l"/>
              </a:tabLst>
            </a:pPr>
            <a:r>
              <a:rPr lang="fi-FI" sz="1100" dirty="0"/>
              <a:t>5	</a:t>
            </a:r>
            <a:r>
              <a:rPr lang="fi-FI" sz="1100" dirty="0" smtClean="0"/>
              <a:t>SOTILASSTANDARDIT</a:t>
            </a:r>
            <a:endParaRPr lang="fi-FI" sz="1100" dirty="0"/>
          </a:p>
          <a:p>
            <a:pPr defTabSz="900113">
              <a:tabLst>
                <a:tab pos="900113" algn="l"/>
              </a:tabLst>
            </a:pPr>
            <a:r>
              <a:rPr lang="fi-FI" sz="1100" dirty="0"/>
              <a:t>5.1	Standardien </a:t>
            </a:r>
            <a:r>
              <a:rPr lang="fi-FI" sz="1100" dirty="0" smtClean="0"/>
              <a:t>laatijat</a:t>
            </a:r>
            <a:endParaRPr lang="fi-FI" sz="1100" dirty="0"/>
          </a:p>
          <a:p>
            <a:pPr defTabSz="900113">
              <a:tabLst>
                <a:tab pos="900113" algn="l"/>
              </a:tabLst>
            </a:pPr>
            <a:r>
              <a:rPr lang="fi-FI" sz="1100" dirty="0"/>
              <a:t>	</a:t>
            </a:r>
            <a:r>
              <a:rPr lang="fi-FI" sz="1100" dirty="0" smtClean="0"/>
              <a:t>Euroopan </a:t>
            </a:r>
            <a:r>
              <a:rPr lang="fi-FI" sz="1100" dirty="0"/>
              <a:t>puolustusvirasto (EDA</a:t>
            </a:r>
            <a:r>
              <a:rPr lang="fi-FI" sz="1100" dirty="0" smtClean="0"/>
              <a:t>)</a:t>
            </a:r>
            <a:endParaRPr lang="fi-FI" sz="1100" dirty="0"/>
          </a:p>
          <a:p>
            <a:pPr defTabSz="900113">
              <a:tabLst>
                <a:tab pos="900113" algn="l"/>
              </a:tabLst>
            </a:pPr>
            <a:r>
              <a:rPr lang="fi-FI" sz="1100" dirty="0"/>
              <a:t>	</a:t>
            </a:r>
            <a:r>
              <a:rPr lang="fi-FI" sz="1100" dirty="0" smtClean="0"/>
              <a:t>Pohjois-Atlantin </a:t>
            </a:r>
            <a:r>
              <a:rPr lang="fi-FI" sz="1100" dirty="0"/>
              <a:t>liitto (NATO</a:t>
            </a:r>
            <a:r>
              <a:rPr lang="fi-FI" sz="1100" dirty="0" smtClean="0"/>
              <a:t>)</a:t>
            </a:r>
            <a:endParaRPr lang="fi-FI" sz="1100" dirty="0"/>
          </a:p>
          <a:p>
            <a:pPr defTabSz="900113">
              <a:tabLst>
                <a:tab pos="900113" algn="l"/>
              </a:tabLst>
            </a:pPr>
            <a:r>
              <a:rPr lang="fi-FI" sz="1100" dirty="0"/>
              <a:t>	</a:t>
            </a:r>
            <a:r>
              <a:rPr lang="fi-FI" sz="1100" dirty="0" smtClean="0"/>
              <a:t>Kansalliset sotilasstandardit</a:t>
            </a:r>
            <a:endParaRPr lang="fi-FI" sz="1100" dirty="0"/>
          </a:p>
          <a:p>
            <a:pPr defTabSz="900113">
              <a:tabLst>
                <a:tab pos="900113" algn="l"/>
              </a:tabLst>
            </a:pPr>
            <a:r>
              <a:rPr lang="fi-FI" sz="1100" dirty="0"/>
              <a:t>5.2	</a:t>
            </a:r>
            <a:r>
              <a:rPr lang="fi-FI" sz="1100" dirty="0" smtClean="0"/>
              <a:t>Vapautuspyynnöt</a:t>
            </a:r>
            <a:endParaRPr lang="fi-FI" sz="1100" dirty="0"/>
          </a:p>
        </p:txBody>
      </p:sp>
      <p:sp>
        <p:nvSpPr>
          <p:cNvPr id="4" name="Päivämäärän paikkamerkki 3"/>
          <p:cNvSpPr>
            <a:spLocks noGrp="1"/>
          </p:cNvSpPr>
          <p:nvPr>
            <p:ph type="dt" sz="half" idx="10"/>
          </p:nvPr>
        </p:nvSpPr>
        <p:spPr/>
        <p:txBody>
          <a:bodyPr/>
          <a:lstStyle/>
          <a:p>
            <a:pPr>
              <a:defRPr/>
            </a:pPr>
            <a:fld id="{EBDA6284-BBEB-420F-9D0D-33CF7B149FBE}" type="datetime1">
              <a:rPr lang="fi-FI" smtClean="0"/>
              <a:pPr>
                <a:defRPr/>
              </a:pPr>
              <a:t>14.9.2017</a:t>
            </a:fld>
            <a:endParaRPr lang="fi-FI"/>
          </a:p>
        </p:txBody>
      </p:sp>
      <p:sp>
        <p:nvSpPr>
          <p:cNvPr id="5" name="Dian numeron paikkamerkki 4"/>
          <p:cNvSpPr>
            <a:spLocks noGrp="1"/>
          </p:cNvSpPr>
          <p:nvPr>
            <p:ph type="sldNum" sz="quarter" idx="11"/>
          </p:nvPr>
        </p:nvSpPr>
        <p:spPr/>
        <p:txBody>
          <a:bodyPr/>
          <a:lstStyle/>
          <a:p>
            <a:pPr>
              <a:defRPr/>
            </a:pPr>
            <a:fld id="{01F07A5D-D963-4A48-A6E9-B2E8B290D538}" type="slidenum">
              <a:rPr lang="fi-FI" smtClean="0"/>
              <a:pPr>
                <a:defRPr/>
              </a:pPr>
              <a:t>4</a:t>
            </a:fld>
            <a:endParaRPr lang="fi-FI"/>
          </a:p>
        </p:txBody>
      </p:sp>
    </p:spTree>
    <p:extLst>
      <p:ext uri="{BB962C8B-B14F-4D97-AF65-F5344CB8AC3E}">
        <p14:creationId xmlns:p14="http://schemas.microsoft.com/office/powerpoint/2010/main" val="3936197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p:txBody>
          <a:bodyPr/>
          <a:lstStyle/>
          <a:p>
            <a:r>
              <a:rPr lang="fi-FI" dirty="0" smtClean="0"/>
              <a:t>Yleistä</a:t>
            </a:r>
            <a:endParaRPr lang="fi-FI" dirty="0"/>
          </a:p>
        </p:txBody>
      </p:sp>
      <p:sp>
        <p:nvSpPr>
          <p:cNvPr id="7" name="Sisällön paikkamerkki 6"/>
          <p:cNvSpPr>
            <a:spLocks noGrp="1"/>
          </p:cNvSpPr>
          <p:nvPr>
            <p:ph idx="1"/>
          </p:nvPr>
        </p:nvSpPr>
        <p:spPr/>
        <p:txBody>
          <a:bodyPr/>
          <a:lstStyle/>
          <a:p>
            <a:r>
              <a:rPr lang="fi-FI" sz="2400" dirty="0"/>
              <a:t>Standardisointi on yhteisten toimintatapojen laatimista. Standardisoinnilla lisätään tuotteiden yhteensopivuutta ja turvallisuutta, suojellaan kuluttajaa ja ympäristöä sekä helpotetaan kotimaista ja kansainvälistä </a:t>
            </a:r>
            <a:r>
              <a:rPr lang="fi-FI" sz="2400" dirty="0" smtClean="0"/>
              <a:t>yhteistoimintaa</a:t>
            </a:r>
            <a:endParaRPr lang="fi-FI" sz="2400" dirty="0"/>
          </a:p>
          <a:p>
            <a:r>
              <a:rPr lang="fi-FI" sz="2400" dirty="0"/>
              <a:t>Siviilistandardit julkaistaan asiakirjoina, joita kuka tahansa voi hankkia ja käyttää. Standardien käyttö ja hyödyntäminen on maksutonta, mutta järjestöjen toiminnan rahoittamiseksi niiden hankinta on maksullista. Siviilistandardointia tehdään kansainvälisellä, alueellisella (esim. Eurooppa) ja kansallisilla </a:t>
            </a:r>
            <a:r>
              <a:rPr lang="fi-FI" sz="2400" dirty="0" smtClean="0"/>
              <a:t>tasoilla</a:t>
            </a:r>
            <a:endParaRPr lang="fi-FI" sz="2400" dirty="0"/>
          </a:p>
        </p:txBody>
      </p:sp>
      <p:sp>
        <p:nvSpPr>
          <p:cNvPr id="4" name="Päivämäärän paikkamerkki 3"/>
          <p:cNvSpPr>
            <a:spLocks noGrp="1"/>
          </p:cNvSpPr>
          <p:nvPr>
            <p:ph type="dt" sz="half" idx="10"/>
          </p:nvPr>
        </p:nvSpPr>
        <p:spPr/>
        <p:txBody>
          <a:bodyPr/>
          <a:lstStyle/>
          <a:p>
            <a:pPr>
              <a:defRPr/>
            </a:pPr>
            <a:fld id="{828307B3-8B2B-40F0-9A17-A97D572FD895}" type="datetime1">
              <a:rPr lang="fi-FI" smtClean="0"/>
              <a:pPr>
                <a:defRPr/>
              </a:pPr>
              <a:t>13.9.2017</a:t>
            </a:fld>
            <a:endParaRPr lang="fi-FI"/>
          </a:p>
        </p:txBody>
      </p:sp>
      <p:sp>
        <p:nvSpPr>
          <p:cNvPr id="5" name="Dian numeron paikkamerkki 4"/>
          <p:cNvSpPr>
            <a:spLocks noGrp="1"/>
          </p:cNvSpPr>
          <p:nvPr>
            <p:ph type="sldNum" sz="quarter" idx="11"/>
          </p:nvPr>
        </p:nvSpPr>
        <p:spPr/>
        <p:txBody>
          <a:bodyPr/>
          <a:lstStyle/>
          <a:p>
            <a:pPr>
              <a:defRPr/>
            </a:pPr>
            <a:fld id="{7EE0698C-493E-4A90-BD44-8807C6D7DB57}" type="slidenum">
              <a:rPr lang="fi-FI" smtClean="0"/>
              <a:pPr>
                <a:defRPr/>
              </a:pPr>
              <a:t>5</a:t>
            </a:fld>
            <a:endParaRPr lang="fi-FI"/>
          </a:p>
        </p:txBody>
      </p:sp>
    </p:spTree>
    <p:extLst>
      <p:ext uri="{BB962C8B-B14F-4D97-AF65-F5344CB8AC3E}">
        <p14:creationId xmlns:p14="http://schemas.microsoft.com/office/powerpoint/2010/main" val="1461584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p:txBody>
          <a:bodyPr/>
          <a:lstStyle/>
          <a:p>
            <a:r>
              <a:rPr lang="fi-FI" dirty="0" smtClean="0"/>
              <a:t>Yleistä</a:t>
            </a:r>
            <a:endParaRPr lang="fi-FI" dirty="0"/>
          </a:p>
        </p:txBody>
      </p:sp>
      <p:sp>
        <p:nvSpPr>
          <p:cNvPr id="7" name="Sisällön paikkamerkki 6"/>
          <p:cNvSpPr>
            <a:spLocks noGrp="1"/>
          </p:cNvSpPr>
          <p:nvPr>
            <p:ph idx="1"/>
          </p:nvPr>
        </p:nvSpPr>
        <p:spPr/>
        <p:txBody>
          <a:bodyPr/>
          <a:lstStyle/>
          <a:p>
            <a:r>
              <a:rPr lang="fi-FI" sz="2400" dirty="0" smtClean="0"/>
              <a:t>Sotilasstandardit </a:t>
            </a:r>
            <a:r>
              <a:rPr lang="fi-FI" sz="2400" dirty="0"/>
              <a:t>julkaistaan asiakirjoina, joiden saatavuutta ja käyttöä on yleensä rajoitettu kriittisen tiedon suojaamiseksi. Sotilasstandardit ovat yleensä kansallisia tai sotilasliittokohtaisia. Puolustusvoimat ei laadi standardeja itse. Puolustusvoimien normistoon sisältyy määräyksiä ja ohjeita, jotka perustuvat tai joita voidaan rinnastaa </a:t>
            </a:r>
            <a:r>
              <a:rPr lang="fi-FI" sz="2400" dirty="0" smtClean="0"/>
              <a:t>standardeihin</a:t>
            </a:r>
            <a:endParaRPr lang="fi-FI" sz="2400" dirty="0"/>
          </a:p>
          <a:p>
            <a:r>
              <a:rPr lang="fi-FI" sz="2400" dirty="0"/>
              <a:t>Tällä normilla ohjeistetaan standardien käyttö ja saatavuus puolustusvoimissa, sotilasstandardien käytön seuranta ja niiden luovuttaminen edelleen kotimaiselle teollisuudelle sekä puolustusvoimien standardisointityöhön osallistumisen </a:t>
            </a:r>
            <a:r>
              <a:rPr lang="fi-FI" sz="2400" dirty="0" smtClean="0"/>
              <a:t>periaatteet</a:t>
            </a:r>
            <a:endParaRPr lang="fi-FI" sz="2400" dirty="0"/>
          </a:p>
        </p:txBody>
      </p:sp>
      <p:sp>
        <p:nvSpPr>
          <p:cNvPr id="4" name="Päivämäärän paikkamerkki 3"/>
          <p:cNvSpPr>
            <a:spLocks noGrp="1"/>
          </p:cNvSpPr>
          <p:nvPr>
            <p:ph type="dt" sz="half" idx="10"/>
          </p:nvPr>
        </p:nvSpPr>
        <p:spPr/>
        <p:txBody>
          <a:bodyPr/>
          <a:lstStyle/>
          <a:p>
            <a:pPr>
              <a:defRPr/>
            </a:pPr>
            <a:fld id="{828307B3-8B2B-40F0-9A17-A97D572FD895}" type="datetime1">
              <a:rPr lang="fi-FI" smtClean="0"/>
              <a:pPr>
                <a:defRPr/>
              </a:pPr>
              <a:t>13.9.2017</a:t>
            </a:fld>
            <a:endParaRPr lang="fi-FI"/>
          </a:p>
        </p:txBody>
      </p:sp>
      <p:sp>
        <p:nvSpPr>
          <p:cNvPr id="5" name="Dian numeron paikkamerkki 4"/>
          <p:cNvSpPr>
            <a:spLocks noGrp="1"/>
          </p:cNvSpPr>
          <p:nvPr>
            <p:ph type="sldNum" sz="quarter" idx="11"/>
          </p:nvPr>
        </p:nvSpPr>
        <p:spPr/>
        <p:txBody>
          <a:bodyPr/>
          <a:lstStyle/>
          <a:p>
            <a:pPr>
              <a:defRPr/>
            </a:pPr>
            <a:fld id="{7EE0698C-493E-4A90-BD44-8807C6D7DB57}" type="slidenum">
              <a:rPr lang="fi-FI" smtClean="0"/>
              <a:pPr>
                <a:defRPr/>
              </a:pPr>
              <a:t>6</a:t>
            </a:fld>
            <a:endParaRPr lang="fi-FI"/>
          </a:p>
        </p:txBody>
      </p:sp>
    </p:spTree>
    <p:extLst>
      <p:ext uri="{BB962C8B-B14F-4D97-AF65-F5344CB8AC3E}">
        <p14:creationId xmlns:p14="http://schemas.microsoft.com/office/powerpoint/2010/main" val="1201691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Mistä niitä saa</a:t>
            </a:r>
            <a:br>
              <a:rPr lang="fi-FI" dirty="0" smtClean="0"/>
            </a:br>
            <a:r>
              <a:rPr lang="fi-FI" dirty="0" smtClean="0"/>
              <a:t>Standardipalvelut</a:t>
            </a:r>
            <a:endParaRPr lang="fi-FI" dirty="0"/>
          </a:p>
        </p:txBody>
      </p:sp>
      <p:sp>
        <p:nvSpPr>
          <p:cNvPr id="3" name="Sisällön paikkamerkki 2"/>
          <p:cNvSpPr>
            <a:spLocks noGrp="1"/>
          </p:cNvSpPr>
          <p:nvPr>
            <p:ph idx="1"/>
          </p:nvPr>
        </p:nvSpPr>
        <p:spPr/>
        <p:txBody>
          <a:bodyPr/>
          <a:lstStyle/>
          <a:p>
            <a:r>
              <a:rPr lang="fi-FI" sz="2400" dirty="0" smtClean="0"/>
              <a:t>Siviilistandardit</a:t>
            </a:r>
          </a:p>
          <a:p>
            <a:pPr lvl="1"/>
            <a:r>
              <a:rPr lang="fi-FI" dirty="0" smtClean="0"/>
              <a:t>SFS, ISO, IEC</a:t>
            </a:r>
          </a:p>
          <a:p>
            <a:pPr lvl="1"/>
            <a:r>
              <a:rPr lang="fi-FI" dirty="0" smtClean="0"/>
              <a:t>IHS</a:t>
            </a:r>
          </a:p>
          <a:p>
            <a:pPr lvl="1"/>
            <a:r>
              <a:rPr lang="fi-FI" sz="2000" dirty="0" err="1" smtClean="0"/>
              <a:t>PVn</a:t>
            </a:r>
            <a:r>
              <a:rPr lang="fi-FI" sz="2000" dirty="0" smtClean="0"/>
              <a:t> henkilöstön käytössä työtehtäviin liittyen</a:t>
            </a:r>
            <a:endParaRPr lang="fi-FI" sz="2000" dirty="0"/>
          </a:p>
          <a:p>
            <a:r>
              <a:rPr lang="fi-FI" sz="2400" dirty="0" smtClean="0"/>
              <a:t>Sotilasstandardit</a:t>
            </a:r>
          </a:p>
          <a:p>
            <a:pPr lvl="1"/>
            <a:r>
              <a:rPr lang="fi-FI" sz="2000" dirty="0" smtClean="0"/>
              <a:t>NATO standardipalvelu (NSO)</a:t>
            </a:r>
          </a:p>
          <a:p>
            <a:pPr lvl="2"/>
            <a:r>
              <a:rPr lang="fi-FI" sz="2000" dirty="0" err="1" smtClean="0"/>
              <a:t>PVn</a:t>
            </a:r>
            <a:r>
              <a:rPr lang="fi-FI" sz="2000" dirty="0" smtClean="0"/>
              <a:t> henkilöstölle</a:t>
            </a:r>
          </a:p>
          <a:p>
            <a:pPr lvl="2"/>
            <a:r>
              <a:rPr lang="fi-FI" sz="2000" dirty="0" smtClean="0"/>
              <a:t>Kumppaneille </a:t>
            </a:r>
            <a:r>
              <a:rPr lang="fi-FI" sz="2000" dirty="0" err="1" smtClean="0"/>
              <a:t>PV:lta</a:t>
            </a:r>
            <a:r>
              <a:rPr lang="fi-FI" sz="2000" dirty="0" smtClean="0"/>
              <a:t> pyytämällä</a:t>
            </a:r>
          </a:p>
          <a:p>
            <a:pPr lvl="1"/>
            <a:r>
              <a:rPr lang="fi-FI" sz="2000" dirty="0" smtClean="0"/>
              <a:t>Kansalliset standardit</a:t>
            </a:r>
          </a:p>
          <a:p>
            <a:pPr lvl="2"/>
            <a:r>
              <a:rPr lang="fi-FI" sz="2000" dirty="0" smtClean="0"/>
              <a:t>Tarvitsija hankkii ja taltioi</a:t>
            </a:r>
            <a:endParaRPr lang="fi-FI" sz="2000" dirty="0"/>
          </a:p>
          <a:p>
            <a:r>
              <a:rPr lang="fi-FI" sz="2400" dirty="0" smtClean="0"/>
              <a:t>Palvelut </a:t>
            </a:r>
            <a:r>
              <a:rPr lang="fi-FI" sz="2400" dirty="0" err="1" smtClean="0"/>
              <a:t>TUVE-internetissä</a:t>
            </a:r>
            <a:endParaRPr lang="fi-FI" sz="2400" dirty="0"/>
          </a:p>
        </p:txBody>
      </p:sp>
      <p:sp>
        <p:nvSpPr>
          <p:cNvPr id="4" name="Päivämäärän paikkamerkki 3"/>
          <p:cNvSpPr>
            <a:spLocks noGrp="1"/>
          </p:cNvSpPr>
          <p:nvPr>
            <p:ph type="dt" sz="half" idx="10"/>
          </p:nvPr>
        </p:nvSpPr>
        <p:spPr/>
        <p:txBody>
          <a:bodyPr/>
          <a:lstStyle/>
          <a:p>
            <a:pPr>
              <a:defRPr/>
            </a:pPr>
            <a:fld id="{EBDA6284-BBEB-420F-9D0D-33CF7B149FBE}" type="datetime1">
              <a:rPr lang="fi-FI" smtClean="0"/>
              <a:pPr>
                <a:defRPr/>
              </a:pPr>
              <a:t>13.9.2017</a:t>
            </a:fld>
            <a:endParaRPr lang="fi-FI"/>
          </a:p>
        </p:txBody>
      </p:sp>
      <p:sp>
        <p:nvSpPr>
          <p:cNvPr id="5" name="Dian numeron paikkamerkki 4"/>
          <p:cNvSpPr>
            <a:spLocks noGrp="1"/>
          </p:cNvSpPr>
          <p:nvPr>
            <p:ph type="sldNum" sz="quarter" idx="11"/>
          </p:nvPr>
        </p:nvSpPr>
        <p:spPr/>
        <p:txBody>
          <a:bodyPr/>
          <a:lstStyle/>
          <a:p>
            <a:pPr>
              <a:defRPr/>
            </a:pPr>
            <a:fld id="{01F07A5D-D963-4A48-A6E9-B2E8B290D538}" type="slidenum">
              <a:rPr lang="fi-FI" smtClean="0"/>
              <a:pPr>
                <a:defRPr/>
              </a:pPr>
              <a:t>7</a:t>
            </a:fld>
            <a:endParaRPr lang="fi-FI"/>
          </a:p>
        </p:txBody>
      </p:sp>
    </p:spTree>
    <p:extLst>
      <p:ext uri="{BB962C8B-B14F-4D97-AF65-F5344CB8AC3E}">
        <p14:creationId xmlns:p14="http://schemas.microsoft.com/office/powerpoint/2010/main" val="18125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6227763" y="260350"/>
            <a:ext cx="2916237" cy="1125538"/>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17961" dir="2700000" algn="ctr" rotWithShape="0">
                    <a:srgbClr val="999999"/>
                  </a:outerShdw>
                </a:effectLst>
              </a14:hiddenEffects>
            </a:ext>
          </a:extLst>
        </p:spPr>
        <p:txBody>
          <a:bodyPr wrap="none" anchor="ct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algn="ctr" eaLnBrk="0" fontAlgn="base" hangingPunct="0">
              <a:spcBef>
                <a:spcPct val="0"/>
              </a:spcBef>
              <a:spcAft>
                <a:spcPct val="0"/>
              </a:spcAft>
              <a:defRPr sz="1200">
                <a:solidFill>
                  <a:schemeClr val="tx1"/>
                </a:solidFill>
                <a:latin typeface="Arial" charset="0"/>
              </a:defRPr>
            </a:lvl6pPr>
            <a:lvl7pPr marL="2971800" indent="-228600" algn="ctr" eaLnBrk="0" fontAlgn="base" hangingPunct="0">
              <a:spcBef>
                <a:spcPct val="0"/>
              </a:spcBef>
              <a:spcAft>
                <a:spcPct val="0"/>
              </a:spcAft>
              <a:defRPr sz="1200">
                <a:solidFill>
                  <a:schemeClr val="tx1"/>
                </a:solidFill>
                <a:latin typeface="Arial" charset="0"/>
              </a:defRPr>
            </a:lvl7pPr>
            <a:lvl8pPr marL="3429000" indent="-228600" algn="ctr" eaLnBrk="0" fontAlgn="base" hangingPunct="0">
              <a:spcBef>
                <a:spcPct val="0"/>
              </a:spcBef>
              <a:spcAft>
                <a:spcPct val="0"/>
              </a:spcAft>
              <a:defRPr sz="1200">
                <a:solidFill>
                  <a:schemeClr val="tx1"/>
                </a:solidFill>
                <a:latin typeface="Arial" charset="0"/>
              </a:defRPr>
            </a:lvl8pPr>
            <a:lvl9pPr marL="3886200" indent="-228600" algn="ctr" eaLnBrk="0" fontAlgn="base" hangingPunct="0">
              <a:spcBef>
                <a:spcPct val="0"/>
              </a:spcBef>
              <a:spcAft>
                <a:spcPct val="0"/>
              </a:spcAft>
              <a:defRPr sz="1200">
                <a:solidFill>
                  <a:schemeClr val="tx1"/>
                </a:solidFill>
                <a:latin typeface="Arial" charset="0"/>
              </a:defRPr>
            </a:lvl9pPr>
          </a:lstStyle>
          <a:p>
            <a:endParaRPr lang="fi-FI" altLang="fi-FI"/>
          </a:p>
        </p:txBody>
      </p:sp>
      <p:sp>
        <p:nvSpPr>
          <p:cNvPr id="5123" name="Rectangle 2"/>
          <p:cNvSpPr>
            <a:spLocks noGrp="1" noChangeArrowheads="1"/>
          </p:cNvSpPr>
          <p:nvPr>
            <p:ph type="title"/>
          </p:nvPr>
        </p:nvSpPr>
        <p:spPr/>
        <p:txBody>
          <a:bodyPr/>
          <a:lstStyle/>
          <a:p>
            <a:r>
              <a:rPr lang="fi-FI" altLang="fi-FI" sz="2400" smtClean="0"/>
              <a:t>Siviilistandardien käyttö puolustusvoimissa</a:t>
            </a:r>
          </a:p>
        </p:txBody>
      </p:sp>
      <p:sp>
        <p:nvSpPr>
          <p:cNvPr id="5124" name="Rectangle 3"/>
          <p:cNvSpPr>
            <a:spLocks noGrp="1" noChangeArrowheads="1"/>
          </p:cNvSpPr>
          <p:nvPr>
            <p:ph type="body" idx="1"/>
          </p:nvPr>
        </p:nvSpPr>
        <p:spPr/>
        <p:txBody>
          <a:bodyPr/>
          <a:lstStyle/>
          <a:p>
            <a:r>
              <a:rPr lang="fi-FI" altLang="fi-FI" dirty="0" smtClean="0"/>
              <a:t>Puolustusvoimien käytössä on verkkopalveluina IHSERC- ja </a:t>
            </a:r>
            <a:r>
              <a:rPr lang="fi-FI" altLang="fi-FI" dirty="0" err="1" smtClean="0"/>
              <a:t>SFS/ISO-standarditietokannat</a:t>
            </a:r>
            <a:endParaRPr lang="fi-FI" altLang="fi-FI" dirty="0" smtClean="0"/>
          </a:p>
          <a:p>
            <a:r>
              <a:rPr lang="fi-FI" altLang="fi-FI" dirty="0" smtClean="0"/>
              <a:t>Tietoja </a:t>
            </a:r>
            <a:r>
              <a:rPr lang="fi-FI" altLang="fi-FI" dirty="0" smtClean="0"/>
              <a:t>puolustusvoimien yhteisessä käytössä olevista standardiverkkopalveluista </a:t>
            </a:r>
            <a:r>
              <a:rPr lang="fi-FI" altLang="fi-FI" dirty="0" smtClean="0"/>
              <a:t>(</a:t>
            </a:r>
            <a:r>
              <a:rPr lang="fi-FI" altLang="fi-FI" dirty="0" err="1" smtClean="0"/>
              <a:t>TUVE-Internet</a:t>
            </a:r>
            <a:r>
              <a:rPr lang="fi-FI" altLang="fi-FI" dirty="0" smtClean="0"/>
              <a:t>)</a:t>
            </a:r>
            <a:endParaRPr lang="fi-FI" altLang="fi-FI" dirty="0" smtClean="0"/>
          </a:p>
          <a:p>
            <a:r>
              <a:rPr lang="fi-FI" altLang="fi-FI" dirty="0" smtClean="0"/>
              <a:t>Standardit tai niiden kopiot on tarkoitettu puolustusvoimien sisäiseen hallinnolliseen, tuotannolliseen tai tutkimustoiminnan käyttöön </a:t>
            </a:r>
          </a:p>
          <a:p>
            <a:r>
              <a:rPr lang="fi-FI" altLang="fi-FI" dirty="0" smtClean="0"/>
              <a:t>Standardeja tai niiden kopioita ei saa tallentaa intranetiin eikä luovuttaa organisaation ulkopuolelle, eikä ottaa yksityiseen käyttöön</a:t>
            </a:r>
          </a:p>
        </p:txBody>
      </p:sp>
    </p:spTree>
    <p:extLst>
      <p:ext uri="{BB962C8B-B14F-4D97-AF65-F5344CB8AC3E}">
        <p14:creationId xmlns:p14="http://schemas.microsoft.com/office/powerpoint/2010/main" val="3899340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Sotilasstandardit</a:t>
            </a:r>
            <a:br>
              <a:rPr lang="fi-FI" dirty="0" smtClean="0"/>
            </a:br>
            <a:r>
              <a:rPr lang="fi-FI" dirty="0" smtClean="0"/>
              <a:t>Jakelurajoite</a:t>
            </a:r>
            <a:endParaRPr lang="fi-FI" dirty="0"/>
          </a:p>
        </p:txBody>
      </p:sp>
      <p:sp>
        <p:nvSpPr>
          <p:cNvPr id="3" name="Sisällön paikkamerkki 2"/>
          <p:cNvSpPr>
            <a:spLocks noGrp="1"/>
          </p:cNvSpPr>
          <p:nvPr>
            <p:ph idx="1"/>
          </p:nvPr>
        </p:nvSpPr>
        <p:spPr/>
        <p:txBody>
          <a:bodyPr/>
          <a:lstStyle/>
          <a:p>
            <a:r>
              <a:rPr lang="fi-FI" sz="2400" dirty="0" smtClean="0"/>
              <a:t>Jakelurajoitteisia </a:t>
            </a:r>
            <a:r>
              <a:rPr lang="fi-FI" sz="2400" dirty="0"/>
              <a:t>ovat </a:t>
            </a:r>
            <a:r>
              <a:rPr lang="fi-FI" sz="2400" dirty="0" err="1"/>
              <a:t>NATO:n</a:t>
            </a:r>
            <a:r>
              <a:rPr lang="fi-FI" sz="2400" dirty="0"/>
              <a:t> tai kansallisen sotilasstandardisointijärjestöjen standardit, jotka on merkitty tunnisteella ”</a:t>
            </a:r>
            <a:r>
              <a:rPr lang="fi-FI" sz="2400" dirty="0" err="1"/>
              <a:t>Unclassified</a:t>
            </a:r>
            <a:r>
              <a:rPr lang="fi-FI" sz="2400" dirty="0"/>
              <a:t>” tai </a:t>
            </a:r>
            <a:r>
              <a:rPr lang="fi-FI" sz="2400" dirty="0" smtClean="0"/>
              <a:t>vastaava</a:t>
            </a:r>
            <a:endParaRPr lang="fi-FI" sz="2400" dirty="0"/>
          </a:p>
          <a:p>
            <a:r>
              <a:rPr lang="fi-FI" sz="2400" dirty="0"/>
              <a:t>Jakelurajoitteisia standardeja voidaan luovuttaa elinkeinon harjoittajille tai </a:t>
            </a:r>
            <a:r>
              <a:rPr lang="fi-FI" sz="2400" dirty="0" smtClean="0"/>
              <a:t>sidosryhmille </a:t>
            </a:r>
            <a:r>
              <a:rPr lang="fi-FI" sz="2400" dirty="0"/>
              <a:t>tai muutoin käsitellä sidosryhmien kanssa, </a:t>
            </a:r>
            <a:r>
              <a:rPr lang="fi-FI" sz="2400" dirty="0" smtClean="0"/>
              <a:t>kun </a:t>
            </a:r>
          </a:p>
          <a:p>
            <a:pPr lvl="1"/>
            <a:r>
              <a:rPr lang="fi-FI" sz="2200" dirty="0" smtClean="0"/>
              <a:t>niiden </a:t>
            </a:r>
            <a:r>
              <a:rPr lang="fi-FI" sz="2200" dirty="0"/>
              <a:t>käyttö liittyy puolustusvoimien suorituskykyjen rakentamiseen ja ylläpitoon, </a:t>
            </a:r>
            <a:endParaRPr lang="fi-FI" sz="2200" dirty="0" smtClean="0"/>
          </a:p>
          <a:p>
            <a:pPr lvl="1"/>
            <a:r>
              <a:rPr lang="fi-FI" sz="2200" dirty="0" smtClean="0"/>
              <a:t>niitä </a:t>
            </a:r>
            <a:r>
              <a:rPr lang="fi-FI" sz="2200" dirty="0"/>
              <a:t>käsittelevät ao. sidosryhmässä vain henkilöt, joilla on viranomaisen hyväksymä, työtehtävään liittyvä tarve tietoon, </a:t>
            </a:r>
            <a:endParaRPr lang="fi-FI" sz="2200" dirty="0" smtClean="0"/>
          </a:p>
          <a:p>
            <a:pPr lvl="1"/>
            <a:r>
              <a:rPr lang="fi-FI" sz="2200" dirty="0" smtClean="0"/>
              <a:t>henkilöt </a:t>
            </a:r>
            <a:r>
              <a:rPr lang="fi-FI" sz="2200" dirty="0"/>
              <a:t>ovat ymmärtäneet asiakirjan jakelurajoitteisuuden merkityksen ja allekirjoittaneet vaitiolositoumuksen.</a:t>
            </a:r>
          </a:p>
          <a:p>
            <a:endParaRPr lang="fi-FI" sz="2400" dirty="0"/>
          </a:p>
        </p:txBody>
      </p:sp>
      <p:sp>
        <p:nvSpPr>
          <p:cNvPr id="4" name="Päivämäärän paikkamerkki 3"/>
          <p:cNvSpPr>
            <a:spLocks noGrp="1"/>
          </p:cNvSpPr>
          <p:nvPr>
            <p:ph type="dt" sz="half" idx="10"/>
          </p:nvPr>
        </p:nvSpPr>
        <p:spPr/>
        <p:txBody>
          <a:bodyPr/>
          <a:lstStyle/>
          <a:p>
            <a:pPr>
              <a:defRPr/>
            </a:pPr>
            <a:fld id="{EBDA6284-BBEB-420F-9D0D-33CF7B149FBE}" type="datetime1">
              <a:rPr lang="fi-FI" smtClean="0"/>
              <a:pPr>
                <a:defRPr/>
              </a:pPr>
              <a:t>14.9.2017</a:t>
            </a:fld>
            <a:endParaRPr lang="fi-FI"/>
          </a:p>
        </p:txBody>
      </p:sp>
      <p:sp>
        <p:nvSpPr>
          <p:cNvPr id="5" name="Dian numeron paikkamerkki 4"/>
          <p:cNvSpPr>
            <a:spLocks noGrp="1"/>
          </p:cNvSpPr>
          <p:nvPr>
            <p:ph type="sldNum" sz="quarter" idx="11"/>
          </p:nvPr>
        </p:nvSpPr>
        <p:spPr/>
        <p:txBody>
          <a:bodyPr/>
          <a:lstStyle/>
          <a:p>
            <a:pPr>
              <a:defRPr/>
            </a:pPr>
            <a:fld id="{01F07A5D-D963-4A48-A6E9-B2E8B290D538}" type="slidenum">
              <a:rPr lang="fi-FI" smtClean="0"/>
              <a:pPr>
                <a:defRPr/>
              </a:pPr>
              <a:t>9</a:t>
            </a:fld>
            <a:endParaRPr lang="fi-FI"/>
          </a:p>
        </p:txBody>
      </p:sp>
    </p:spTree>
    <p:extLst>
      <p:ext uri="{BB962C8B-B14F-4D97-AF65-F5344CB8AC3E}">
        <p14:creationId xmlns:p14="http://schemas.microsoft.com/office/powerpoint/2010/main" val="3770074371"/>
      </p:ext>
    </p:extLst>
  </p:cSld>
  <p:clrMapOvr>
    <a:masterClrMapping/>
  </p:clrMapOvr>
</p:sld>
</file>

<file path=ppt/theme/theme1.xml><?xml version="1.0" encoding="utf-8"?>
<a:theme xmlns:a="http://schemas.openxmlformats.org/drawingml/2006/main" name="Office Theme">
  <a:themeElements>
    <a:clrScheme name="PUOLUSTUSVOIMAT">
      <a:dk1>
        <a:srgbClr val="262626"/>
      </a:dk1>
      <a:lt1>
        <a:srgbClr val="FFFFFF"/>
      </a:lt1>
      <a:dk2>
        <a:srgbClr val="262626"/>
      </a:dk2>
      <a:lt2>
        <a:srgbClr val="FFFFFF"/>
      </a:lt2>
      <a:accent1>
        <a:srgbClr val="8C0049"/>
      </a:accent1>
      <a:accent2>
        <a:srgbClr val="AE4D80"/>
      </a:accent2>
      <a:accent3>
        <a:srgbClr val="DDB2C8"/>
      </a:accent3>
      <a:accent4>
        <a:srgbClr val="EED9E4"/>
      </a:accent4>
      <a:accent5>
        <a:srgbClr val="4D4D4D"/>
      </a:accent5>
      <a:accent6>
        <a:srgbClr val="ACACAC"/>
      </a:accent6>
      <a:hlink>
        <a:srgbClr val="FFFFFF"/>
      </a:hlink>
      <a:folHlink>
        <a:srgbClr val="FFFFFF"/>
      </a:folHlink>
    </a:clrScheme>
    <a:fontScheme name="PV">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4962</TotalTime>
  <Words>681</Words>
  <Application>Microsoft Office PowerPoint</Application>
  <PresentationFormat>Näytössä katseltava diaesitys (4:3)</PresentationFormat>
  <Paragraphs>114</Paragraphs>
  <Slides>12</Slides>
  <Notes>5</Notes>
  <HiddenSlides>0</HiddenSlides>
  <MMClips>0</MMClips>
  <ScaleCrop>false</ScaleCrop>
  <HeadingPairs>
    <vt:vector size="6" baseType="variant">
      <vt:variant>
        <vt:lpstr>Teema</vt:lpstr>
      </vt:variant>
      <vt:variant>
        <vt:i4>1</vt:i4>
      </vt:variant>
      <vt:variant>
        <vt:lpstr>Upotetut OLE-palvelimet</vt:lpstr>
      </vt:variant>
      <vt:variant>
        <vt:i4>1</vt:i4>
      </vt:variant>
      <vt:variant>
        <vt:lpstr>Dian otsikot</vt:lpstr>
      </vt:variant>
      <vt:variant>
        <vt:i4>12</vt:i4>
      </vt:variant>
    </vt:vector>
  </HeadingPairs>
  <TitlesOfParts>
    <vt:vector size="14" baseType="lpstr">
      <vt:lpstr>Office Theme</vt:lpstr>
      <vt:lpstr>Microsoft Word Document</vt:lpstr>
      <vt:lpstr>Standardien käyttöön saaminen</vt:lpstr>
      <vt:lpstr>Sisältö</vt:lpstr>
      <vt:lpstr>Sotilaalliset standardit ja standardoijat</vt:lpstr>
      <vt:lpstr>HM106 PVOHJE-PE LAADUNHALLINTA - STANDARDISOINTI JA STANDARDIEN KÄYTTÖ PUOLUSTUSVOIMISSA</vt:lpstr>
      <vt:lpstr>Yleistä</vt:lpstr>
      <vt:lpstr>Yleistä</vt:lpstr>
      <vt:lpstr>Mistä niitä saa Standardipalvelut</vt:lpstr>
      <vt:lpstr>Siviilistandardien käyttö puolustusvoimissa</vt:lpstr>
      <vt:lpstr>Sotilasstandardit Jakelurajoite</vt:lpstr>
      <vt:lpstr>Sotilasstandardit Turvallisuusluokitellut</vt:lpstr>
      <vt:lpstr>Perustellusta pyynnöstä</vt:lpstr>
      <vt:lpstr>Kysyttävää?</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PESUUNNOS PV PE</dc:creator>
  <cp:lastModifiedBy>Minkkinen Timo PV PE</cp:lastModifiedBy>
  <cp:revision>177</cp:revision>
  <cp:lastPrinted>2016-12-15T07:47:56Z</cp:lastPrinted>
  <dcterms:created xsi:type="dcterms:W3CDTF">2014-10-24T09:34:52Z</dcterms:created>
  <dcterms:modified xsi:type="dcterms:W3CDTF">2017-09-13T21:31:26Z</dcterms:modified>
</cp:coreProperties>
</file>