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4"/>
  </p:notesMasterIdLst>
  <p:handoutMasterIdLst>
    <p:handoutMasterId r:id="rId55"/>
  </p:handoutMasterIdLst>
  <p:sldIdLst>
    <p:sldId id="259" r:id="rId2"/>
    <p:sldId id="325" r:id="rId3"/>
    <p:sldId id="326" r:id="rId4"/>
    <p:sldId id="327" r:id="rId5"/>
    <p:sldId id="324" r:id="rId6"/>
    <p:sldId id="273" r:id="rId7"/>
    <p:sldId id="323" r:id="rId8"/>
    <p:sldId id="275" r:id="rId9"/>
    <p:sldId id="328" r:id="rId10"/>
    <p:sldId id="330" r:id="rId11"/>
    <p:sldId id="331" r:id="rId12"/>
    <p:sldId id="318" r:id="rId13"/>
    <p:sldId id="329" r:id="rId14"/>
    <p:sldId id="341" r:id="rId15"/>
    <p:sldId id="333" r:id="rId16"/>
    <p:sldId id="320" r:id="rId17"/>
    <p:sldId id="334" r:id="rId18"/>
    <p:sldId id="335" r:id="rId19"/>
    <p:sldId id="338" r:id="rId20"/>
    <p:sldId id="322" r:id="rId21"/>
    <p:sldId id="343" r:id="rId22"/>
    <p:sldId id="336" r:id="rId23"/>
    <p:sldId id="337" r:id="rId24"/>
    <p:sldId id="339" r:id="rId25"/>
    <p:sldId id="340" r:id="rId26"/>
    <p:sldId id="342" r:id="rId27"/>
    <p:sldId id="276" r:id="rId28"/>
    <p:sldId id="279" r:id="rId29"/>
    <p:sldId id="281" r:id="rId30"/>
    <p:sldId id="285" r:id="rId31"/>
    <p:sldId id="286" r:id="rId32"/>
    <p:sldId id="287" r:id="rId33"/>
    <p:sldId id="288" r:id="rId34"/>
    <p:sldId id="289" r:id="rId35"/>
    <p:sldId id="294" r:id="rId36"/>
    <p:sldId id="295" r:id="rId37"/>
    <p:sldId id="296" r:id="rId38"/>
    <p:sldId id="297" r:id="rId39"/>
    <p:sldId id="298" r:id="rId40"/>
    <p:sldId id="299" r:id="rId41"/>
    <p:sldId id="301" r:id="rId42"/>
    <p:sldId id="302" r:id="rId43"/>
    <p:sldId id="303" r:id="rId44"/>
    <p:sldId id="304" r:id="rId45"/>
    <p:sldId id="305" r:id="rId46"/>
    <p:sldId id="306" r:id="rId47"/>
    <p:sldId id="307" r:id="rId48"/>
    <p:sldId id="308" r:id="rId49"/>
    <p:sldId id="309" r:id="rId50"/>
    <p:sldId id="310" r:id="rId51"/>
    <p:sldId id="311" r:id="rId52"/>
    <p:sldId id="312" r:id="rId53"/>
  </p:sldIdLst>
  <p:sldSz cx="9144000" cy="6858000" type="screen4x3"/>
  <p:notesSz cx="6883400" cy="9906000"/>
  <p:defaultTextStyle>
    <a:defPPr>
      <a:defRPr lang="fi-FI"/>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2939"/>
    <a:srgbClr val="7A365A"/>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50" autoAdjust="0"/>
    <p:restoredTop sz="73094" autoAdjust="0"/>
  </p:normalViewPr>
  <p:slideViewPr>
    <p:cSldViewPr>
      <p:cViewPr>
        <p:scale>
          <a:sx n="90" d="100"/>
          <a:sy n="90" d="100"/>
        </p:scale>
        <p:origin x="-1350" y="89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446"/>
    </p:cViewPr>
  </p:sorterViewPr>
  <p:notesViewPr>
    <p:cSldViewPr>
      <p:cViewPr varScale="1">
        <p:scale>
          <a:sx n="126" d="100"/>
          <a:sy n="126" d="100"/>
        </p:scale>
        <p:origin x="-4896" y="-90"/>
      </p:cViewPr>
      <p:guideLst>
        <p:guide orient="horz" pos="3120"/>
        <p:guide pos="216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953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fi-FI"/>
          </a:p>
        </p:txBody>
      </p:sp>
      <p:sp>
        <p:nvSpPr>
          <p:cNvPr id="3" name="Date Placeholder 2"/>
          <p:cNvSpPr>
            <a:spLocks noGrp="1"/>
          </p:cNvSpPr>
          <p:nvPr>
            <p:ph type="dt" sz="quarter" idx="1"/>
          </p:nvPr>
        </p:nvSpPr>
        <p:spPr>
          <a:xfrm>
            <a:off x="3898900" y="0"/>
            <a:ext cx="2982913" cy="495300"/>
          </a:xfrm>
          <a:prstGeom prst="rect">
            <a:avLst/>
          </a:prstGeom>
        </p:spPr>
        <p:txBody>
          <a:bodyPr vert="horz" lIns="91440" tIns="45720" rIns="91440" bIns="45720" rtlCol="0"/>
          <a:lstStyle>
            <a:lvl1pPr algn="r">
              <a:defRPr sz="1200">
                <a:latin typeface="Arial" charset="0"/>
                <a:cs typeface="Arial" charset="0"/>
              </a:defRPr>
            </a:lvl1pPr>
          </a:lstStyle>
          <a:p>
            <a:pPr>
              <a:defRPr/>
            </a:pPr>
            <a:fld id="{FFE9B467-CE2F-487E-9DD2-3832A229BC59}" type="datetimeFigureOut">
              <a:rPr lang="fi-FI"/>
              <a:pPr>
                <a:defRPr/>
              </a:pPr>
              <a:t>12.9.2017</a:t>
            </a:fld>
            <a:endParaRPr lang="fi-FI"/>
          </a:p>
        </p:txBody>
      </p:sp>
      <p:sp>
        <p:nvSpPr>
          <p:cNvPr id="4" name="Footer Placeholder 3"/>
          <p:cNvSpPr>
            <a:spLocks noGrp="1"/>
          </p:cNvSpPr>
          <p:nvPr>
            <p:ph type="ftr" sz="quarter" idx="2"/>
          </p:nvPr>
        </p:nvSpPr>
        <p:spPr>
          <a:xfrm>
            <a:off x="0" y="9409113"/>
            <a:ext cx="2982913" cy="4953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fi-FI"/>
          </a:p>
        </p:txBody>
      </p:sp>
      <p:sp>
        <p:nvSpPr>
          <p:cNvPr id="5" name="Slide Number Placeholder 4"/>
          <p:cNvSpPr>
            <a:spLocks noGrp="1"/>
          </p:cNvSpPr>
          <p:nvPr>
            <p:ph type="sldNum" sz="quarter" idx="3"/>
          </p:nvPr>
        </p:nvSpPr>
        <p:spPr>
          <a:xfrm>
            <a:off x="3898900" y="9409113"/>
            <a:ext cx="2982913" cy="495300"/>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EF2FB4A7-4A6D-4C4E-9E8B-193A01127F47}" type="slidenum">
              <a:rPr lang="fi-FI"/>
              <a:pPr>
                <a:defRPr/>
              </a:pPr>
              <a:t>‹#›</a:t>
            </a:fld>
            <a:endParaRPr lang="fi-FI"/>
          </a:p>
        </p:txBody>
      </p:sp>
    </p:spTree>
    <p:extLst>
      <p:ext uri="{BB962C8B-B14F-4D97-AF65-F5344CB8AC3E}">
        <p14:creationId xmlns:p14="http://schemas.microsoft.com/office/powerpoint/2010/main" val="27574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953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i-FI"/>
          </a:p>
        </p:txBody>
      </p:sp>
      <p:sp>
        <p:nvSpPr>
          <p:cNvPr id="3" name="Date Placeholder 2"/>
          <p:cNvSpPr>
            <a:spLocks noGrp="1"/>
          </p:cNvSpPr>
          <p:nvPr>
            <p:ph type="dt" idx="1"/>
          </p:nvPr>
        </p:nvSpPr>
        <p:spPr>
          <a:xfrm>
            <a:off x="3898900" y="0"/>
            <a:ext cx="2982913" cy="4953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2D1D774-2934-4F00-88FF-AF023D34628D}" type="datetimeFigureOut">
              <a:rPr lang="fi-FI"/>
              <a:pPr>
                <a:defRPr/>
              </a:pPr>
              <a:t>12.9.2017</a:t>
            </a:fld>
            <a:endParaRPr lang="fi-FI"/>
          </a:p>
        </p:txBody>
      </p:sp>
      <p:sp>
        <p:nvSpPr>
          <p:cNvPr id="4" name="Slide Image Placeholder 3"/>
          <p:cNvSpPr>
            <a:spLocks noGrp="1" noRot="1" noChangeAspect="1"/>
          </p:cNvSpPr>
          <p:nvPr>
            <p:ph type="sldImg" idx="2"/>
          </p:nvPr>
        </p:nvSpPr>
        <p:spPr>
          <a:xfrm>
            <a:off x="965200" y="742950"/>
            <a:ext cx="4953000" cy="3714750"/>
          </a:xfrm>
          <a:prstGeom prst="rect">
            <a:avLst/>
          </a:prstGeom>
          <a:noFill/>
          <a:ln w="12700">
            <a:solidFill>
              <a:prstClr val="black"/>
            </a:solidFill>
          </a:ln>
        </p:spPr>
        <p:txBody>
          <a:bodyPr vert="horz" lIns="91440" tIns="45720" rIns="91440" bIns="45720" rtlCol="0" anchor="ctr"/>
          <a:lstStyle/>
          <a:p>
            <a:pPr lvl="0"/>
            <a:endParaRPr lang="fi-FI" noProof="0"/>
          </a:p>
        </p:txBody>
      </p:sp>
      <p:sp>
        <p:nvSpPr>
          <p:cNvPr id="5" name="Notes Placeholder 4"/>
          <p:cNvSpPr>
            <a:spLocks noGrp="1"/>
          </p:cNvSpPr>
          <p:nvPr>
            <p:ph type="body" sz="quarter" idx="3"/>
          </p:nvPr>
        </p:nvSpPr>
        <p:spPr>
          <a:xfrm>
            <a:off x="687388" y="4705350"/>
            <a:ext cx="5508625" cy="44577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fi-FI" noProof="0"/>
          </a:p>
        </p:txBody>
      </p:sp>
      <p:sp>
        <p:nvSpPr>
          <p:cNvPr id="6" name="Footer Placeholder 5"/>
          <p:cNvSpPr>
            <a:spLocks noGrp="1"/>
          </p:cNvSpPr>
          <p:nvPr>
            <p:ph type="ftr" sz="quarter" idx="4"/>
          </p:nvPr>
        </p:nvSpPr>
        <p:spPr>
          <a:xfrm>
            <a:off x="0" y="9409113"/>
            <a:ext cx="2982913" cy="4953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i-FI"/>
          </a:p>
        </p:txBody>
      </p:sp>
      <p:sp>
        <p:nvSpPr>
          <p:cNvPr id="7" name="Slide Number Placeholder 6"/>
          <p:cNvSpPr>
            <a:spLocks noGrp="1"/>
          </p:cNvSpPr>
          <p:nvPr>
            <p:ph type="sldNum" sz="quarter" idx="5"/>
          </p:nvPr>
        </p:nvSpPr>
        <p:spPr>
          <a:xfrm>
            <a:off x="3898900" y="9409113"/>
            <a:ext cx="2982913" cy="4953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28723496-DFE9-4634-AC6A-3DDCAA50A39A}" type="slidenum">
              <a:rPr lang="fi-FI"/>
              <a:pPr>
                <a:defRPr/>
              </a:pPr>
              <a:t>‹#›</a:t>
            </a:fld>
            <a:endParaRPr lang="fi-FI"/>
          </a:p>
        </p:txBody>
      </p:sp>
    </p:spTree>
    <p:extLst>
      <p:ext uri="{BB962C8B-B14F-4D97-AF65-F5344CB8AC3E}">
        <p14:creationId xmlns:p14="http://schemas.microsoft.com/office/powerpoint/2010/main" val="30744355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Dian kuvan paikkamerkki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Huomautusten paikkamerkki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i-FI" altLang="fi-FI" smtClean="0"/>
          </a:p>
          <a:p>
            <a:endParaRPr lang="fi-FI" altLang="fi-FI" smtClean="0"/>
          </a:p>
        </p:txBody>
      </p:sp>
      <p:sp>
        <p:nvSpPr>
          <p:cNvPr id="4" name="Dian numeron paikkamerkki 3"/>
          <p:cNvSpPr>
            <a:spLocks noGrp="1"/>
          </p:cNvSpPr>
          <p:nvPr>
            <p:ph type="sldNum" sz="quarter" idx="5"/>
          </p:nvPr>
        </p:nvSpPr>
        <p:spPr/>
        <p:txBody>
          <a:bodyPr/>
          <a:lstStyle/>
          <a:p>
            <a:pPr>
              <a:defRPr/>
            </a:pPr>
            <a:fld id="{60923584-479D-4408-987B-CC8B32C29DA9}" type="slidenum">
              <a:rPr lang="fi-FI" smtClean="0"/>
              <a:pPr>
                <a:defRPr/>
              </a:pPr>
              <a:t>1</a:t>
            </a:fld>
            <a:endParaRPr lang="fi-FI"/>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5200" y="742950"/>
            <a:ext cx="4953000" cy="37147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ED25474-B11A-4EBE-9546-4E6FAB09502D}" type="slidenum">
              <a:rPr lang="en-GB" smtClean="0"/>
              <a:t>20</a:t>
            </a:fld>
            <a:endParaRPr lang="en-GB" dirty="0"/>
          </a:p>
        </p:txBody>
      </p:sp>
    </p:spTree>
    <p:extLst>
      <p:ext uri="{BB962C8B-B14F-4D97-AF65-F5344CB8AC3E}">
        <p14:creationId xmlns:p14="http://schemas.microsoft.com/office/powerpoint/2010/main" val="2099618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5200" y="742950"/>
            <a:ext cx="4953000" cy="37147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ED25474-B11A-4EBE-9546-4E6FAB09502D}" type="slidenum">
              <a:rPr lang="en-GB" smtClean="0"/>
              <a:t>24</a:t>
            </a:fld>
            <a:endParaRPr lang="en-GB" dirty="0"/>
          </a:p>
        </p:txBody>
      </p:sp>
    </p:spTree>
    <p:extLst>
      <p:ext uri="{BB962C8B-B14F-4D97-AF65-F5344CB8AC3E}">
        <p14:creationId xmlns:p14="http://schemas.microsoft.com/office/powerpoint/2010/main" val="485140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5200" y="742950"/>
            <a:ext cx="4953000" cy="3714750"/>
          </a:xfrm>
        </p:spPr>
      </p:sp>
      <p:sp>
        <p:nvSpPr>
          <p:cNvPr id="3" name="Notes Placeholder 2"/>
          <p:cNvSpPr>
            <a:spLocks noGrp="1"/>
          </p:cNvSpPr>
          <p:nvPr>
            <p:ph type="body" idx="1"/>
          </p:nvPr>
        </p:nvSpPr>
        <p:spPr/>
        <p:txBody>
          <a:bodyPr/>
          <a:lstStyle/>
          <a:p>
            <a:endParaRPr lang="en-GB" dirty="0"/>
          </a:p>
          <a:p>
            <a:r>
              <a:rPr lang="en-US" dirty="0"/>
              <a:t>NATO has produced transition and implementation Guidance ‘AQAP 2110-SRD.1 Ed A version 1 - Transition and Implementation Guidance’. This publication provides guidance regarding transition arrangements and promotes a consistent interpretation of new / revised requirements. </a:t>
            </a:r>
          </a:p>
          <a:p>
            <a:endParaRPr lang="en-GB" dirty="0"/>
          </a:p>
          <a:p>
            <a:r>
              <a:rPr lang="en-GB" dirty="0"/>
              <a:t> </a:t>
            </a:r>
          </a:p>
          <a:p>
            <a:r>
              <a:rPr lang="en-GB" dirty="0"/>
              <a:t>	</a:t>
            </a:r>
          </a:p>
          <a:p>
            <a:pPr defTabSz="925556" eaLnBrk="1" fontAlgn="auto" hangingPunct="1">
              <a:spcBef>
                <a:spcPts val="0"/>
              </a:spcBef>
              <a:spcAft>
                <a:spcPts val="0"/>
              </a:spcAft>
              <a:defRPr/>
            </a:pPr>
            <a:endParaRPr lang="en-US" b="0" dirty="0" smtClean="0">
              <a:effectLst/>
            </a:endParaRPr>
          </a:p>
          <a:p>
            <a:endParaRPr lang="en-GB" b="0" dirty="0"/>
          </a:p>
        </p:txBody>
      </p:sp>
      <p:sp>
        <p:nvSpPr>
          <p:cNvPr id="4" name="Slide Number Placeholder 3"/>
          <p:cNvSpPr>
            <a:spLocks noGrp="1"/>
          </p:cNvSpPr>
          <p:nvPr>
            <p:ph type="sldNum" sz="quarter" idx="10"/>
          </p:nvPr>
        </p:nvSpPr>
        <p:spPr/>
        <p:txBody>
          <a:bodyPr/>
          <a:lstStyle/>
          <a:p>
            <a:fld id="{9ED25474-B11A-4EBE-9546-4E6FAB09502D}" type="slidenum">
              <a:rPr lang="en-GB" smtClean="0"/>
              <a:t>25</a:t>
            </a:fld>
            <a:endParaRPr lang="en-GB" dirty="0"/>
          </a:p>
        </p:txBody>
      </p:sp>
    </p:spTree>
    <p:extLst>
      <p:ext uri="{BB962C8B-B14F-4D97-AF65-F5344CB8AC3E}">
        <p14:creationId xmlns:p14="http://schemas.microsoft.com/office/powerpoint/2010/main" val="1118020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5200" y="742950"/>
            <a:ext cx="4953000" cy="3714750"/>
          </a:xfrm>
        </p:spPr>
      </p:sp>
      <p:sp>
        <p:nvSpPr>
          <p:cNvPr id="3" name="Notes Placeholder 2"/>
          <p:cNvSpPr>
            <a:spLocks noGrp="1"/>
          </p:cNvSpPr>
          <p:nvPr>
            <p:ph type="body" idx="1"/>
          </p:nvPr>
        </p:nvSpPr>
        <p:spPr/>
        <p:txBody>
          <a:bodyPr/>
          <a:lstStyle/>
          <a:p>
            <a:endParaRPr lang="en-GB" dirty="0"/>
          </a:p>
          <a:p>
            <a:r>
              <a:rPr lang="en-GB" dirty="0"/>
              <a:t> </a:t>
            </a:r>
          </a:p>
          <a:p>
            <a:r>
              <a:rPr lang="en-GB" dirty="0"/>
              <a:t>	</a:t>
            </a:r>
          </a:p>
          <a:p>
            <a:pPr defTabSz="925556" eaLnBrk="1" fontAlgn="auto" hangingPunct="1">
              <a:spcBef>
                <a:spcPts val="0"/>
              </a:spcBef>
              <a:spcAft>
                <a:spcPts val="0"/>
              </a:spcAft>
              <a:defRPr/>
            </a:pPr>
            <a:endParaRPr lang="en-US" b="0" dirty="0" smtClean="0">
              <a:effectLst/>
            </a:endParaRPr>
          </a:p>
          <a:p>
            <a:endParaRPr lang="en-GB" b="0" dirty="0"/>
          </a:p>
        </p:txBody>
      </p:sp>
      <p:sp>
        <p:nvSpPr>
          <p:cNvPr id="4" name="Slide Number Placeholder 3"/>
          <p:cNvSpPr>
            <a:spLocks noGrp="1"/>
          </p:cNvSpPr>
          <p:nvPr>
            <p:ph type="sldNum" sz="quarter" idx="10"/>
          </p:nvPr>
        </p:nvSpPr>
        <p:spPr/>
        <p:txBody>
          <a:bodyPr/>
          <a:lstStyle/>
          <a:p>
            <a:fld id="{9ED25474-B11A-4EBE-9546-4E6FAB09502D}" type="slidenum">
              <a:rPr lang="en-GB" smtClean="0"/>
              <a:t>26</a:t>
            </a:fld>
            <a:endParaRPr lang="en-GB" dirty="0"/>
          </a:p>
        </p:txBody>
      </p:sp>
    </p:spTree>
    <p:extLst>
      <p:ext uri="{BB962C8B-B14F-4D97-AF65-F5344CB8AC3E}">
        <p14:creationId xmlns:p14="http://schemas.microsoft.com/office/powerpoint/2010/main" val="11180205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42950"/>
            <a:ext cx="6604000" cy="3714750"/>
          </a:xfrm>
        </p:spPr>
      </p:sp>
      <p:sp>
        <p:nvSpPr>
          <p:cNvPr id="3" name="Notes Placeholder 2"/>
          <p:cNvSpPr>
            <a:spLocks noGrp="1"/>
          </p:cNvSpPr>
          <p:nvPr>
            <p:ph type="body" idx="1"/>
          </p:nvPr>
        </p:nvSpPr>
        <p:spPr/>
        <p:txBody>
          <a:bodyPr/>
          <a:lstStyle/>
          <a:p>
            <a:r>
              <a:rPr lang="en-US" b="1" dirty="0"/>
              <a:t>AQAP 2110 Edition D	5.1.1 Organizational roles, responsibilities and authorities [5.3] </a:t>
            </a:r>
          </a:p>
          <a:p>
            <a:endParaRPr lang="en-US" dirty="0"/>
          </a:p>
          <a:p>
            <a:pPr marL="231389" indent="-231389">
              <a:buAutoNum type="arabicPeriod"/>
            </a:pPr>
            <a:r>
              <a:rPr lang="en-US" dirty="0"/>
              <a:t>Top management shall appoint a management representative for GQA issues from the organization's management who, irrespective of other responsibilities shall have the necessary organisational authority and freedom to resolve matters pertaining to quality. The management representative shall report directly to top management. </a:t>
            </a:r>
          </a:p>
          <a:p>
            <a:endParaRPr lang="en-US" dirty="0"/>
          </a:p>
          <a:p>
            <a:r>
              <a:rPr lang="en-US" dirty="0"/>
              <a:t>2. The management representative shall have responsibility and authority that includes ensuring that processes needed for the quality management system are established, implemented and maintained and shall include liaison with the GQAR and/or Acquirer on matters related to quality. </a:t>
            </a:r>
            <a:endParaRPr lang="en-GB" dirty="0"/>
          </a:p>
        </p:txBody>
      </p:sp>
      <p:sp>
        <p:nvSpPr>
          <p:cNvPr id="4" name="Slide Number Placeholder 3"/>
          <p:cNvSpPr>
            <a:spLocks noGrp="1"/>
          </p:cNvSpPr>
          <p:nvPr>
            <p:ph type="sldNum" sz="quarter" idx="10"/>
          </p:nvPr>
        </p:nvSpPr>
        <p:spPr/>
        <p:txBody>
          <a:bodyPr/>
          <a:lstStyle/>
          <a:p>
            <a:fld id="{9ED25474-B11A-4EBE-9546-4E6FAB09502D}" type="slidenum">
              <a:rPr lang="en-GB" smtClean="0"/>
              <a:t>27</a:t>
            </a:fld>
            <a:endParaRPr lang="en-GB" dirty="0"/>
          </a:p>
        </p:txBody>
      </p:sp>
    </p:spTree>
    <p:extLst>
      <p:ext uri="{BB962C8B-B14F-4D97-AF65-F5344CB8AC3E}">
        <p14:creationId xmlns:p14="http://schemas.microsoft.com/office/powerpoint/2010/main" val="36443912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42950"/>
            <a:ext cx="6604000" cy="3714750"/>
          </a:xfrm>
        </p:spPr>
      </p:sp>
      <p:sp>
        <p:nvSpPr>
          <p:cNvPr id="3" name="Notes Placeholder 2"/>
          <p:cNvSpPr>
            <a:spLocks noGrp="1"/>
          </p:cNvSpPr>
          <p:nvPr>
            <p:ph type="body" idx="1"/>
          </p:nvPr>
        </p:nvSpPr>
        <p:spPr/>
        <p:txBody>
          <a:bodyPr/>
          <a:lstStyle/>
          <a:p>
            <a:r>
              <a:rPr lang="en-GB" dirty="0"/>
              <a:t>The requirement for risk management is similar to the previous version of 2110. A structured approach to risk management ensures that risk based thinking is applied throughout the duration of the contract and encourages all parties to have a common understanding of risk, and also highlights opportunities that can be exploited for the benefit of all parties.</a:t>
            </a:r>
          </a:p>
          <a:p>
            <a:endParaRPr lang="en-GB" dirty="0"/>
          </a:p>
          <a:p>
            <a:r>
              <a:rPr lang="en-GB" dirty="0"/>
              <a:t>The inclusion of external provider risk encourages organisations to recognise that they have to be aware of external influences and engage with their supply chain. </a:t>
            </a:r>
          </a:p>
          <a:p>
            <a:endParaRPr lang="en-GB" dirty="0"/>
          </a:p>
        </p:txBody>
      </p:sp>
      <p:sp>
        <p:nvSpPr>
          <p:cNvPr id="4" name="Slide Number Placeholder 3"/>
          <p:cNvSpPr>
            <a:spLocks noGrp="1"/>
          </p:cNvSpPr>
          <p:nvPr>
            <p:ph type="sldNum" sz="quarter" idx="10"/>
          </p:nvPr>
        </p:nvSpPr>
        <p:spPr/>
        <p:txBody>
          <a:bodyPr/>
          <a:lstStyle/>
          <a:p>
            <a:fld id="{9ED25474-B11A-4EBE-9546-4E6FAB09502D}" type="slidenum">
              <a:rPr lang="en-GB" smtClean="0"/>
              <a:t>28</a:t>
            </a:fld>
            <a:endParaRPr lang="en-GB" dirty="0"/>
          </a:p>
        </p:txBody>
      </p:sp>
    </p:spTree>
    <p:extLst>
      <p:ext uri="{BB962C8B-B14F-4D97-AF65-F5344CB8AC3E}">
        <p14:creationId xmlns:p14="http://schemas.microsoft.com/office/powerpoint/2010/main" val="38152460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42950"/>
            <a:ext cx="6604000" cy="3714750"/>
          </a:xfrm>
        </p:spPr>
      </p:sp>
      <p:sp>
        <p:nvSpPr>
          <p:cNvPr id="3" name="Notes Placeholder 2"/>
          <p:cNvSpPr>
            <a:spLocks noGrp="1"/>
          </p:cNvSpPr>
          <p:nvPr>
            <p:ph type="body" idx="1"/>
          </p:nvPr>
        </p:nvSpPr>
        <p:spPr/>
        <p:txBody>
          <a:bodyPr/>
          <a:lstStyle/>
          <a:p>
            <a:r>
              <a:rPr lang="en-GB" dirty="0"/>
              <a:t>AQAP 2110 aligns this requirement with ISO 9001 Para 6.1 which requires organisations to consider risk and opportunity when planning for the quality management system. </a:t>
            </a:r>
          </a:p>
          <a:p>
            <a:endParaRPr lang="en-GB" dirty="0"/>
          </a:p>
          <a:p>
            <a:r>
              <a:rPr lang="en-GB" dirty="0"/>
              <a:t>AQAP 2110 Para 4.1 requires the quality management system which includes risk and opportunity to be considered in the context of the contract. Therefore, system level risk and technical / contract specific risk should be considered during planning.</a:t>
            </a:r>
          </a:p>
        </p:txBody>
      </p:sp>
      <p:sp>
        <p:nvSpPr>
          <p:cNvPr id="4" name="Slide Number Placeholder 3"/>
          <p:cNvSpPr>
            <a:spLocks noGrp="1"/>
          </p:cNvSpPr>
          <p:nvPr>
            <p:ph type="sldNum" sz="quarter" idx="10"/>
          </p:nvPr>
        </p:nvSpPr>
        <p:spPr/>
        <p:txBody>
          <a:bodyPr/>
          <a:lstStyle/>
          <a:p>
            <a:fld id="{9ED25474-B11A-4EBE-9546-4E6FAB09502D}" type="slidenum">
              <a:rPr lang="en-GB" smtClean="0"/>
              <a:t>29</a:t>
            </a:fld>
            <a:endParaRPr lang="en-GB" dirty="0"/>
          </a:p>
        </p:txBody>
      </p:sp>
    </p:spTree>
    <p:extLst>
      <p:ext uri="{BB962C8B-B14F-4D97-AF65-F5344CB8AC3E}">
        <p14:creationId xmlns:p14="http://schemas.microsoft.com/office/powerpoint/2010/main" val="41955846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42950"/>
            <a:ext cx="6604000" cy="3714750"/>
          </a:xfrm>
        </p:spPr>
      </p:sp>
      <p:sp>
        <p:nvSpPr>
          <p:cNvPr id="3" name="Notes Placeholder 2"/>
          <p:cNvSpPr>
            <a:spLocks noGrp="1"/>
          </p:cNvSpPr>
          <p:nvPr>
            <p:ph type="body" idx="1"/>
          </p:nvPr>
        </p:nvSpPr>
        <p:spPr/>
        <p:txBody>
          <a:bodyPr/>
          <a:lstStyle/>
          <a:p>
            <a:r>
              <a:rPr lang="en-GB" dirty="0"/>
              <a:t>The requirement for the QP is similar to previous version of 2110. However, there are two additions:</a:t>
            </a:r>
          </a:p>
          <a:p>
            <a:endParaRPr lang="en-GB" dirty="0"/>
          </a:p>
          <a:p>
            <a:pPr lvl="0"/>
            <a:r>
              <a:rPr lang="en-GB" dirty="0"/>
              <a:t>1. The inclusion of specific arrangements where work is conducted at external locations. This is to encourage Suppliers to consider in their planning what arrangements have to be put in place if the work is out with the area of their usual QMS and how they should interface with other organisations; and</a:t>
            </a:r>
          </a:p>
          <a:p>
            <a:r>
              <a:rPr lang="en-GB" dirty="0"/>
              <a:t> </a:t>
            </a:r>
          </a:p>
          <a:p>
            <a:pPr lvl="0"/>
            <a:r>
              <a:rPr lang="en-GB" dirty="0"/>
              <a:t>2. The traceability of requirements throughout the contract life as this will provide confidence that requirements have been identified, incorporated into design solutions and subsequently verified and validated.</a:t>
            </a:r>
          </a:p>
          <a:p>
            <a:r>
              <a:rPr lang="en-GB" dirty="0"/>
              <a:t> </a:t>
            </a:r>
          </a:p>
          <a:p>
            <a:endParaRPr lang="en-GB" dirty="0"/>
          </a:p>
        </p:txBody>
      </p:sp>
      <p:sp>
        <p:nvSpPr>
          <p:cNvPr id="4" name="Slide Number Placeholder 3"/>
          <p:cNvSpPr>
            <a:spLocks noGrp="1"/>
          </p:cNvSpPr>
          <p:nvPr>
            <p:ph type="sldNum" sz="quarter" idx="10"/>
          </p:nvPr>
        </p:nvSpPr>
        <p:spPr/>
        <p:txBody>
          <a:bodyPr/>
          <a:lstStyle/>
          <a:p>
            <a:fld id="{9ED25474-B11A-4EBE-9546-4E6FAB09502D}" type="slidenum">
              <a:rPr lang="en-GB" smtClean="0"/>
              <a:t>30</a:t>
            </a:fld>
            <a:endParaRPr lang="en-GB" dirty="0"/>
          </a:p>
        </p:txBody>
      </p:sp>
    </p:spTree>
    <p:extLst>
      <p:ext uri="{BB962C8B-B14F-4D97-AF65-F5344CB8AC3E}">
        <p14:creationId xmlns:p14="http://schemas.microsoft.com/office/powerpoint/2010/main" val="25353053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42950"/>
            <a:ext cx="6604000" cy="37147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ED25474-B11A-4EBE-9546-4E6FAB09502D}" type="slidenum">
              <a:rPr lang="en-GB" smtClean="0"/>
              <a:t>31</a:t>
            </a:fld>
            <a:endParaRPr lang="en-GB" dirty="0"/>
          </a:p>
        </p:txBody>
      </p:sp>
    </p:spTree>
    <p:extLst>
      <p:ext uri="{BB962C8B-B14F-4D97-AF65-F5344CB8AC3E}">
        <p14:creationId xmlns:p14="http://schemas.microsoft.com/office/powerpoint/2010/main" val="12759355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42950"/>
            <a:ext cx="6604000" cy="37147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ED25474-B11A-4EBE-9546-4E6FAB09502D}" type="slidenum">
              <a:rPr lang="en-GB" smtClean="0"/>
              <a:t>32</a:t>
            </a:fld>
            <a:endParaRPr lang="en-GB" dirty="0"/>
          </a:p>
        </p:txBody>
      </p:sp>
    </p:spTree>
    <p:extLst>
      <p:ext uri="{BB962C8B-B14F-4D97-AF65-F5344CB8AC3E}">
        <p14:creationId xmlns:p14="http://schemas.microsoft.com/office/powerpoint/2010/main" val="1275935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Rectangle 3"/>
          <p:cNvSpPr>
            <a:spLocks noGrp="1" noChangeArrowheads="1"/>
          </p:cNvSpPr>
          <p:nvPr>
            <p:ph type="body" idx="1"/>
          </p:nvPr>
        </p:nvSpPr>
        <p:spPr bwMode="auto">
          <a:xfrm>
            <a:off x="689466" y="4705152"/>
            <a:ext cx="5504469" cy="44580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i-FI" altLang="fi-FI"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42950"/>
            <a:ext cx="6604000" cy="3714750"/>
          </a:xfrm>
        </p:spPr>
      </p:sp>
      <p:sp>
        <p:nvSpPr>
          <p:cNvPr id="3" name="Notes Placeholder 2"/>
          <p:cNvSpPr>
            <a:spLocks noGrp="1"/>
          </p:cNvSpPr>
          <p:nvPr>
            <p:ph type="body" idx="1"/>
          </p:nvPr>
        </p:nvSpPr>
        <p:spPr/>
        <p:txBody>
          <a:bodyPr/>
          <a:lstStyle/>
          <a:p>
            <a:r>
              <a:rPr lang="en-GB" dirty="0"/>
              <a:t>The Post Award GQA meeting provides an opportunity for the Supplier and Acquirer/GQAR to establish lines of communication, how the GQAR will interface with the Supplier during the contract including sharing and transmission of information and what QA activities are planned for the product and the supply chain.</a:t>
            </a:r>
          </a:p>
        </p:txBody>
      </p:sp>
      <p:sp>
        <p:nvSpPr>
          <p:cNvPr id="4" name="Slide Number Placeholder 3"/>
          <p:cNvSpPr>
            <a:spLocks noGrp="1"/>
          </p:cNvSpPr>
          <p:nvPr>
            <p:ph type="sldNum" sz="quarter" idx="10"/>
          </p:nvPr>
        </p:nvSpPr>
        <p:spPr/>
        <p:txBody>
          <a:bodyPr/>
          <a:lstStyle/>
          <a:p>
            <a:fld id="{9ED25474-B11A-4EBE-9546-4E6FAB09502D}" type="slidenum">
              <a:rPr lang="en-GB" smtClean="0"/>
              <a:t>33</a:t>
            </a:fld>
            <a:endParaRPr lang="en-GB" dirty="0"/>
          </a:p>
        </p:txBody>
      </p:sp>
    </p:spTree>
    <p:extLst>
      <p:ext uri="{BB962C8B-B14F-4D97-AF65-F5344CB8AC3E}">
        <p14:creationId xmlns:p14="http://schemas.microsoft.com/office/powerpoint/2010/main" val="5818013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42950"/>
            <a:ext cx="6604000" cy="3714750"/>
          </a:xfrm>
        </p:spPr>
      </p:sp>
      <p:sp>
        <p:nvSpPr>
          <p:cNvPr id="3" name="Notes Placeholder 2"/>
          <p:cNvSpPr>
            <a:spLocks noGrp="1"/>
          </p:cNvSpPr>
          <p:nvPr>
            <p:ph type="body" idx="1"/>
          </p:nvPr>
        </p:nvSpPr>
        <p:spPr/>
        <p:txBody>
          <a:bodyPr/>
          <a:lstStyle/>
          <a:p>
            <a:r>
              <a:rPr lang="en-US" dirty="0"/>
              <a:t>Note: “Evidence” is the documented information required by the Acquirer and referred to in the terms and conditions of the contract. The “Element” of the Evidence is the documented information drawn up to support the Evidence release. </a:t>
            </a:r>
            <a:endParaRPr lang="en-GB" dirty="0"/>
          </a:p>
          <a:p>
            <a:endParaRPr lang="en-GB" dirty="0"/>
          </a:p>
          <a:p>
            <a:r>
              <a:rPr lang="en-GB" dirty="0"/>
              <a:t>To prepare the Post Award GQA meeting, the Acquirer and/or GQAR can produce a proforma table for distribution prior to the meeting. This may include (but not be limited to): </a:t>
            </a:r>
          </a:p>
          <a:p>
            <a:endParaRPr lang="en-GB" dirty="0"/>
          </a:p>
          <a:p>
            <a:pPr marL="173542" indent="-173542">
              <a:buFont typeface="Arial" panose="020B0604020202020204" pitchFamily="34" charset="0"/>
              <a:buChar char="•"/>
            </a:pPr>
            <a:r>
              <a:rPr lang="en-GB" dirty="0"/>
              <a:t>Description of the GQA Action;</a:t>
            </a:r>
          </a:p>
          <a:p>
            <a:pPr marL="173542" indent="-173542">
              <a:buFont typeface="Arial" panose="020B0604020202020204" pitchFamily="34" charset="0"/>
              <a:buChar char="•"/>
            </a:pPr>
            <a:r>
              <a:rPr lang="en-GB" dirty="0"/>
              <a:t>Title and/or reference of contractual requirement;</a:t>
            </a:r>
          </a:p>
          <a:p>
            <a:pPr marL="173542" indent="-173542">
              <a:buFont typeface="Arial" panose="020B0604020202020204" pitchFamily="34" charset="0"/>
              <a:buChar char="•"/>
            </a:pPr>
            <a:r>
              <a:rPr lang="en-GB" dirty="0"/>
              <a:t>Ref. and description of the evidence;</a:t>
            </a:r>
          </a:p>
          <a:p>
            <a:pPr marL="173542" indent="-173542">
              <a:buFont typeface="Arial" panose="020B0604020202020204" pitchFamily="34" charset="0"/>
              <a:buChar char="•"/>
            </a:pPr>
            <a:r>
              <a:rPr lang="en-GB" dirty="0"/>
              <a:t>Ref. and description of the element of evidence;</a:t>
            </a:r>
          </a:p>
          <a:p>
            <a:pPr marL="173542" indent="-173542">
              <a:buFont typeface="Arial" panose="020B0604020202020204" pitchFamily="34" charset="0"/>
              <a:buChar char="•"/>
            </a:pPr>
            <a:r>
              <a:rPr lang="en-GB" dirty="0"/>
              <a:t>Supplier interlocutor;</a:t>
            </a:r>
          </a:p>
          <a:p>
            <a:pPr marL="173542" indent="-173542">
              <a:buFont typeface="Arial" panose="020B0604020202020204" pitchFamily="34" charset="0"/>
              <a:buChar char="•"/>
            </a:pPr>
            <a:r>
              <a:rPr lang="en-GB" dirty="0"/>
              <a:t>Type of support (Paper, file, CD Rom (if needed mention the types and versions of files);</a:t>
            </a:r>
          </a:p>
          <a:p>
            <a:pPr marL="173542" indent="-173542">
              <a:buFont typeface="Arial" panose="020B0604020202020204" pitchFamily="34" charset="0"/>
              <a:buChar char="•"/>
            </a:pPr>
            <a:r>
              <a:rPr lang="en-GB" dirty="0"/>
              <a:t>Nature of the disposal (consultation or diffusion);</a:t>
            </a:r>
          </a:p>
          <a:p>
            <a:pPr marL="173542" indent="-173542">
              <a:buFont typeface="Arial" panose="020B0604020202020204" pitchFamily="34" charset="0"/>
              <a:buChar char="•"/>
            </a:pPr>
            <a:r>
              <a:rPr lang="en-GB" dirty="0"/>
              <a:t>Date of disposal for GQAR (Schedule and/or regarding the contractual timetable). </a:t>
            </a:r>
          </a:p>
          <a:p>
            <a:pPr marL="173542" indent="-173542">
              <a:buFont typeface="Arial" panose="020B0604020202020204" pitchFamily="34" charset="0"/>
              <a:buChar char="•"/>
            </a:pPr>
            <a:r>
              <a:rPr lang="en-GB" dirty="0"/>
              <a:t>The parties would agree and complete the table during the Post Award GQA meeting.</a:t>
            </a:r>
          </a:p>
        </p:txBody>
      </p:sp>
      <p:sp>
        <p:nvSpPr>
          <p:cNvPr id="4" name="Slide Number Placeholder 3"/>
          <p:cNvSpPr>
            <a:spLocks noGrp="1"/>
          </p:cNvSpPr>
          <p:nvPr>
            <p:ph type="sldNum" sz="quarter" idx="10"/>
          </p:nvPr>
        </p:nvSpPr>
        <p:spPr/>
        <p:txBody>
          <a:bodyPr/>
          <a:lstStyle/>
          <a:p>
            <a:fld id="{9ED25474-B11A-4EBE-9546-4E6FAB09502D}" type="slidenum">
              <a:rPr lang="en-GB" smtClean="0"/>
              <a:t>34</a:t>
            </a:fld>
            <a:endParaRPr lang="en-GB" dirty="0"/>
          </a:p>
        </p:txBody>
      </p:sp>
    </p:spTree>
    <p:extLst>
      <p:ext uri="{BB962C8B-B14F-4D97-AF65-F5344CB8AC3E}">
        <p14:creationId xmlns:p14="http://schemas.microsoft.com/office/powerpoint/2010/main" val="26480336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42950"/>
            <a:ext cx="6604000" cy="3714750"/>
          </a:xfrm>
        </p:spPr>
      </p:sp>
      <p:sp>
        <p:nvSpPr>
          <p:cNvPr id="3" name="Notes Placeholder 2"/>
          <p:cNvSpPr>
            <a:spLocks noGrp="1"/>
          </p:cNvSpPr>
          <p:nvPr>
            <p:ph type="body" idx="1"/>
          </p:nvPr>
        </p:nvSpPr>
        <p:spPr/>
        <p:txBody>
          <a:bodyPr/>
          <a:lstStyle/>
          <a:p>
            <a:r>
              <a:rPr lang="en-GB" dirty="0"/>
              <a:t>These are the inherent characteristics of a product, process, or system which commonly include those related to health, safety, security, assurance, reliability, availability, supportability, human factors, and usability. These characteristics determine how well the product meets its specified requirements.</a:t>
            </a:r>
          </a:p>
          <a:p>
            <a:endParaRPr lang="en-GB" dirty="0"/>
          </a:p>
          <a:p>
            <a:r>
              <a:rPr lang="en-GB" dirty="0"/>
              <a:t>The clear benefit of requirements definition will ensure both Acquirer and Supplier have the same understanding of critical characteristics of the product or service.</a:t>
            </a:r>
          </a:p>
        </p:txBody>
      </p:sp>
      <p:sp>
        <p:nvSpPr>
          <p:cNvPr id="4" name="Slide Number Placeholder 3"/>
          <p:cNvSpPr>
            <a:spLocks noGrp="1"/>
          </p:cNvSpPr>
          <p:nvPr>
            <p:ph type="sldNum" sz="quarter" idx="10"/>
          </p:nvPr>
        </p:nvSpPr>
        <p:spPr/>
        <p:txBody>
          <a:bodyPr/>
          <a:lstStyle/>
          <a:p>
            <a:fld id="{9ED25474-B11A-4EBE-9546-4E6FAB09502D}" type="slidenum">
              <a:rPr lang="en-GB" smtClean="0"/>
              <a:t>35</a:t>
            </a:fld>
            <a:endParaRPr lang="en-GB" dirty="0"/>
          </a:p>
        </p:txBody>
      </p:sp>
    </p:spTree>
    <p:extLst>
      <p:ext uri="{BB962C8B-B14F-4D97-AF65-F5344CB8AC3E}">
        <p14:creationId xmlns:p14="http://schemas.microsoft.com/office/powerpoint/2010/main" val="27731961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42950"/>
            <a:ext cx="6604000" cy="3714750"/>
          </a:xfrm>
        </p:spPr>
      </p:sp>
      <p:sp>
        <p:nvSpPr>
          <p:cNvPr id="3" name="Notes Placeholder 2"/>
          <p:cNvSpPr>
            <a:spLocks noGrp="1"/>
          </p:cNvSpPr>
          <p:nvPr>
            <p:ph type="body" idx="1"/>
          </p:nvPr>
        </p:nvSpPr>
        <p:spPr/>
        <p:txBody>
          <a:bodyPr/>
          <a:lstStyle/>
          <a:p>
            <a:pPr defTabSz="925556" eaLnBrk="1" fontAlgn="auto" hangingPunct="1">
              <a:spcBef>
                <a:spcPts val="0"/>
              </a:spcBef>
              <a:spcAft>
                <a:spcPts val="0"/>
              </a:spcAft>
              <a:defRPr/>
            </a:pPr>
            <a:r>
              <a:rPr lang="en-GB" dirty="0"/>
              <a:t>E.g. a repair scheme or concession for the acceptance of a piece of aircraft structure that affects the airworthiness of an aircraft is signed off by qualified engineers.</a:t>
            </a:r>
          </a:p>
          <a:p>
            <a:pPr defTabSz="925556" eaLnBrk="1" fontAlgn="auto" hangingPunct="1">
              <a:spcBef>
                <a:spcPts val="0"/>
              </a:spcBef>
              <a:spcAft>
                <a:spcPts val="0"/>
              </a:spcAft>
              <a:defRPr/>
            </a:pPr>
            <a:endParaRPr lang="en-GB" dirty="0"/>
          </a:p>
          <a:p>
            <a:endParaRPr lang="en-GB" dirty="0"/>
          </a:p>
        </p:txBody>
      </p:sp>
      <p:sp>
        <p:nvSpPr>
          <p:cNvPr id="4" name="Slide Number Placeholder 3"/>
          <p:cNvSpPr>
            <a:spLocks noGrp="1"/>
          </p:cNvSpPr>
          <p:nvPr>
            <p:ph type="sldNum" sz="quarter" idx="10"/>
          </p:nvPr>
        </p:nvSpPr>
        <p:spPr/>
        <p:txBody>
          <a:bodyPr/>
          <a:lstStyle/>
          <a:p>
            <a:fld id="{9ED25474-B11A-4EBE-9546-4E6FAB09502D}" type="slidenum">
              <a:rPr lang="en-GB" smtClean="0"/>
              <a:t>36</a:t>
            </a:fld>
            <a:endParaRPr lang="en-GB" dirty="0"/>
          </a:p>
        </p:txBody>
      </p:sp>
    </p:spTree>
    <p:extLst>
      <p:ext uri="{BB962C8B-B14F-4D97-AF65-F5344CB8AC3E}">
        <p14:creationId xmlns:p14="http://schemas.microsoft.com/office/powerpoint/2010/main" val="5311241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42950"/>
            <a:ext cx="6604000" cy="3714750"/>
          </a:xfrm>
        </p:spPr>
      </p:sp>
      <p:sp>
        <p:nvSpPr>
          <p:cNvPr id="3" name="Notes Placeholder 2"/>
          <p:cNvSpPr>
            <a:spLocks noGrp="1"/>
          </p:cNvSpPr>
          <p:nvPr>
            <p:ph type="body" idx="1"/>
          </p:nvPr>
        </p:nvSpPr>
        <p:spPr/>
        <p:txBody>
          <a:bodyPr/>
          <a:lstStyle/>
          <a:p>
            <a:r>
              <a:rPr lang="en-GB" dirty="0" smtClean="0"/>
              <a:t>New Definition</a:t>
            </a:r>
          </a:p>
          <a:p>
            <a:r>
              <a:rPr lang="en-GB" dirty="0"/>
              <a:t>Dependability is a key characteristic of all items, having a direct impact on mission performance and thus mission success. </a:t>
            </a:r>
          </a:p>
          <a:p>
            <a:endParaRPr lang="en-GB" dirty="0"/>
          </a:p>
          <a:p>
            <a:r>
              <a:rPr lang="en-GB" dirty="0"/>
              <a:t>Dependability is the collective term describing the continued and safe operation of any simple or complex item. The factors that influence the dependability performance of any item are reliability, maintainability, availability, testability, maintenance, and safety. In most items reliability and maintainability are the key performance characteristics of interest as they have a direct impact on mission success and life cycle cost. The maintenance characteristics of the item are often external, but can have significant impact on its availability performance, as it reflects the ability to provide the necessary resources to implement optimised maintenance procedures developed and refined through the life cycle of the item. </a:t>
            </a:r>
          </a:p>
          <a:p>
            <a:endParaRPr lang="en-GB" dirty="0"/>
          </a:p>
        </p:txBody>
      </p:sp>
      <p:sp>
        <p:nvSpPr>
          <p:cNvPr id="4" name="Slide Number Placeholder 3"/>
          <p:cNvSpPr>
            <a:spLocks noGrp="1"/>
          </p:cNvSpPr>
          <p:nvPr>
            <p:ph type="sldNum" sz="quarter" idx="10"/>
          </p:nvPr>
        </p:nvSpPr>
        <p:spPr/>
        <p:txBody>
          <a:bodyPr/>
          <a:lstStyle/>
          <a:p>
            <a:fld id="{9ED25474-B11A-4EBE-9546-4E6FAB09502D}" type="slidenum">
              <a:rPr lang="en-GB" smtClean="0"/>
              <a:t>37</a:t>
            </a:fld>
            <a:endParaRPr lang="en-GB" dirty="0"/>
          </a:p>
        </p:txBody>
      </p:sp>
    </p:spTree>
    <p:extLst>
      <p:ext uri="{BB962C8B-B14F-4D97-AF65-F5344CB8AC3E}">
        <p14:creationId xmlns:p14="http://schemas.microsoft.com/office/powerpoint/2010/main" val="22486739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42950"/>
            <a:ext cx="6604000" cy="3714750"/>
          </a:xfrm>
        </p:spPr>
      </p:sp>
      <p:sp>
        <p:nvSpPr>
          <p:cNvPr id="3" name="Notes Placeholder 2"/>
          <p:cNvSpPr>
            <a:spLocks noGrp="1"/>
          </p:cNvSpPr>
          <p:nvPr>
            <p:ph type="body" idx="1"/>
          </p:nvPr>
        </p:nvSpPr>
        <p:spPr/>
        <p:txBody>
          <a:bodyPr/>
          <a:lstStyle/>
          <a:p>
            <a:r>
              <a:rPr lang="en-GB" dirty="0"/>
              <a:t>The dependability characteristics of any item are inherent in its design, thus dependability should be considered from the very beginning of the pre-concept stage and be continued, in a disciplined manner, throughout the whole life cycle by the implementation of dependability disciplines as described in the IEC 60300 series standards.</a:t>
            </a:r>
          </a:p>
        </p:txBody>
      </p:sp>
      <p:sp>
        <p:nvSpPr>
          <p:cNvPr id="4" name="Slide Number Placeholder 3"/>
          <p:cNvSpPr>
            <a:spLocks noGrp="1"/>
          </p:cNvSpPr>
          <p:nvPr>
            <p:ph type="sldNum" sz="quarter" idx="10"/>
          </p:nvPr>
        </p:nvSpPr>
        <p:spPr/>
        <p:txBody>
          <a:bodyPr/>
          <a:lstStyle/>
          <a:p>
            <a:fld id="{9ED25474-B11A-4EBE-9546-4E6FAB09502D}" type="slidenum">
              <a:rPr lang="en-GB" smtClean="0"/>
              <a:t>38</a:t>
            </a:fld>
            <a:endParaRPr lang="en-GB" dirty="0"/>
          </a:p>
        </p:txBody>
      </p:sp>
    </p:spTree>
    <p:extLst>
      <p:ext uri="{BB962C8B-B14F-4D97-AF65-F5344CB8AC3E}">
        <p14:creationId xmlns:p14="http://schemas.microsoft.com/office/powerpoint/2010/main" val="10068986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42950"/>
            <a:ext cx="6604000" cy="3714750"/>
          </a:xfrm>
        </p:spPr>
      </p:sp>
      <p:sp>
        <p:nvSpPr>
          <p:cNvPr id="3" name="Notes Placeholder 2"/>
          <p:cNvSpPr>
            <a:spLocks noGrp="1"/>
          </p:cNvSpPr>
          <p:nvPr>
            <p:ph type="body" idx="1"/>
          </p:nvPr>
        </p:nvSpPr>
        <p:spPr/>
        <p:txBody>
          <a:bodyPr/>
          <a:lstStyle/>
          <a:p>
            <a:r>
              <a:rPr lang="en-GB" dirty="0" smtClean="0"/>
              <a:t>Key Concept: Supplier knowledge of the supply chain and external</a:t>
            </a:r>
            <a:r>
              <a:rPr lang="en-GB" baseline="0" dirty="0" smtClean="0"/>
              <a:t> provider QA activities. </a:t>
            </a:r>
          </a:p>
          <a:p>
            <a:endParaRPr lang="en-GB" baseline="0" dirty="0" smtClean="0"/>
          </a:p>
          <a:p>
            <a:pPr marL="173542" indent="-173542">
              <a:buFont typeface="Arial" panose="020B0604020202020204" pitchFamily="34" charset="0"/>
              <a:buChar char="•"/>
            </a:pPr>
            <a:r>
              <a:rPr lang="en-GB" dirty="0"/>
              <a:t>The acquisition and support of defence capability may depend on an extended supply chain. </a:t>
            </a:r>
          </a:p>
          <a:p>
            <a:pPr marL="173542" indent="-173542">
              <a:buFont typeface="Arial" panose="020B0604020202020204" pitchFamily="34" charset="0"/>
              <a:buChar char="•"/>
            </a:pPr>
            <a:r>
              <a:rPr lang="en-GB" dirty="0"/>
              <a:t>All external sourcing activity involves risk and this requirement identifies specific risk areas where the Suppler is to understand their supply chain. </a:t>
            </a:r>
          </a:p>
          <a:p>
            <a:pPr marL="173542" indent="-173542">
              <a:buFont typeface="Arial" panose="020B0604020202020204" pitchFamily="34" charset="0"/>
              <a:buChar char="•"/>
            </a:pPr>
            <a:r>
              <a:rPr lang="en-GB" dirty="0"/>
              <a:t>The Supplier will be able to use this knowledge to manage supply chain risk and establish a view of quality assurance activities in the supply chain which can prevent duplication of assurance effort.</a:t>
            </a:r>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9ED25474-B11A-4EBE-9546-4E6FAB09502D}" type="slidenum">
              <a:rPr lang="en-GB" smtClean="0"/>
              <a:t>39</a:t>
            </a:fld>
            <a:endParaRPr lang="en-GB" dirty="0"/>
          </a:p>
        </p:txBody>
      </p:sp>
    </p:spTree>
    <p:extLst>
      <p:ext uri="{BB962C8B-B14F-4D97-AF65-F5344CB8AC3E}">
        <p14:creationId xmlns:p14="http://schemas.microsoft.com/office/powerpoint/2010/main" val="6126027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42950"/>
            <a:ext cx="6604000" cy="3714750"/>
          </a:xfrm>
        </p:spPr>
      </p:sp>
      <p:sp>
        <p:nvSpPr>
          <p:cNvPr id="3" name="Notes Placeholder 2"/>
          <p:cNvSpPr>
            <a:spLocks noGrp="1"/>
          </p:cNvSpPr>
          <p:nvPr>
            <p:ph type="body" idx="1"/>
          </p:nvPr>
        </p:nvSpPr>
        <p:spPr/>
        <p:txBody>
          <a:bodyPr/>
          <a:lstStyle/>
          <a:p>
            <a:r>
              <a:rPr lang="en-GB" baseline="0" dirty="0" smtClean="0"/>
              <a:t>Suppliers need to consider this requirement very early on in the planning phase.</a:t>
            </a:r>
            <a:endParaRPr lang="en-GB" dirty="0"/>
          </a:p>
        </p:txBody>
      </p:sp>
      <p:sp>
        <p:nvSpPr>
          <p:cNvPr id="4" name="Slide Number Placeholder 3"/>
          <p:cNvSpPr>
            <a:spLocks noGrp="1"/>
          </p:cNvSpPr>
          <p:nvPr>
            <p:ph type="sldNum" sz="quarter" idx="10"/>
          </p:nvPr>
        </p:nvSpPr>
        <p:spPr/>
        <p:txBody>
          <a:bodyPr/>
          <a:lstStyle/>
          <a:p>
            <a:fld id="{9ED25474-B11A-4EBE-9546-4E6FAB09502D}" type="slidenum">
              <a:rPr lang="en-GB" smtClean="0"/>
              <a:t>40</a:t>
            </a:fld>
            <a:endParaRPr lang="en-GB" dirty="0"/>
          </a:p>
        </p:txBody>
      </p:sp>
    </p:spTree>
    <p:extLst>
      <p:ext uri="{BB962C8B-B14F-4D97-AF65-F5344CB8AC3E}">
        <p14:creationId xmlns:p14="http://schemas.microsoft.com/office/powerpoint/2010/main" val="6126027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42950"/>
            <a:ext cx="6604000" cy="3714750"/>
          </a:xfrm>
        </p:spPr>
      </p:sp>
      <p:sp>
        <p:nvSpPr>
          <p:cNvPr id="3" name="Notes Placeholder 2"/>
          <p:cNvSpPr>
            <a:spLocks noGrp="1"/>
          </p:cNvSpPr>
          <p:nvPr>
            <p:ph type="body" idx="1"/>
          </p:nvPr>
        </p:nvSpPr>
        <p:spPr/>
        <p:txBody>
          <a:bodyPr/>
          <a:lstStyle/>
          <a:p>
            <a:r>
              <a:rPr lang="en-GB" dirty="0"/>
              <a:t>The introduction of a formal review of purchasing documents, against defined criteria, prior to issue will benefit through:</a:t>
            </a:r>
          </a:p>
          <a:p>
            <a:endParaRPr lang="en-GB" dirty="0"/>
          </a:p>
          <a:p>
            <a:pPr marL="173542" indent="-173542">
              <a:buFont typeface="Arial" panose="020B0604020202020204" pitchFamily="34" charset="0"/>
              <a:buChar char="•"/>
            </a:pPr>
            <a:r>
              <a:rPr lang="en-GB" dirty="0"/>
              <a:t>Assuring all customer requirements are suitably assessed for flow-down to the sub-supply chain;</a:t>
            </a:r>
          </a:p>
          <a:p>
            <a:pPr marL="173542" indent="-173542">
              <a:buFont typeface="Arial" panose="020B0604020202020204" pitchFamily="34" charset="0"/>
              <a:buChar char="•"/>
            </a:pPr>
            <a:r>
              <a:rPr lang="en-GB" dirty="0"/>
              <a:t>Identifying and Documenting instances where full flow down of contractual requirements is not appropriate, offer the rationale for this, and as a result define actions or controls to be applied internally by the Supplier;</a:t>
            </a:r>
          </a:p>
          <a:p>
            <a:pPr marL="173542" indent="-173542">
              <a:buFont typeface="Arial" panose="020B0604020202020204" pitchFamily="34" charset="0"/>
              <a:buChar char="•"/>
            </a:pPr>
            <a:r>
              <a:rPr lang="en-GB" dirty="0"/>
              <a:t>Aiding identification and capture of supply chain related risks. </a:t>
            </a:r>
          </a:p>
          <a:p>
            <a:pPr marL="173542" indent="-173542">
              <a:buFont typeface="Arial" panose="020B0604020202020204" pitchFamily="34" charset="0"/>
              <a:buChar char="•"/>
            </a:pPr>
            <a:r>
              <a:rPr lang="en-GB" dirty="0"/>
              <a:t>The introduction of the requirement to retain documented information to support the completion of the review will improve traceability of the rationale applied; for decisions made and it provides objective evidence for both internal and external Audit purposes. </a:t>
            </a:r>
          </a:p>
        </p:txBody>
      </p:sp>
      <p:sp>
        <p:nvSpPr>
          <p:cNvPr id="4" name="Slide Number Placeholder 3"/>
          <p:cNvSpPr>
            <a:spLocks noGrp="1"/>
          </p:cNvSpPr>
          <p:nvPr>
            <p:ph type="sldNum" sz="quarter" idx="10"/>
          </p:nvPr>
        </p:nvSpPr>
        <p:spPr/>
        <p:txBody>
          <a:bodyPr/>
          <a:lstStyle/>
          <a:p>
            <a:fld id="{9ED25474-B11A-4EBE-9546-4E6FAB09502D}" type="slidenum">
              <a:rPr lang="en-GB" smtClean="0"/>
              <a:t>41</a:t>
            </a:fld>
            <a:endParaRPr lang="en-GB" dirty="0"/>
          </a:p>
        </p:txBody>
      </p:sp>
    </p:spTree>
    <p:extLst>
      <p:ext uri="{BB962C8B-B14F-4D97-AF65-F5344CB8AC3E}">
        <p14:creationId xmlns:p14="http://schemas.microsoft.com/office/powerpoint/2010/main" val="15540832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42950"/>
            <a:ext cx="6604000" cy="3714750"/>
          </a:xfrm>
        </p:spPr>
      </p:sp>
      <p:sp>
        <p:nvSpPr>
          <p:cNvPr id="3" name="Notes Placeholder 2"/>
          <p:cNvSpPr>
            <a:spLocks noGrp="1"/>
          </p:cNvSpPr>
          <p:nvPr>
            <p:ph type="body" idx="1"/>
          </p:nvPr>
        </p:nvSpPr>
        <p:spPr/>
        <p:txBody>
          <a:bodyPr/>
          <a:lstStyle/>
          <a:p>
            <a:pPr marL="0" lvl="1" algn="just"/>
            <a:r>
              <a:rPr lang="en-GB" dirty="0" smtClean="0"/>
              <a:t>E.g. if during initial contact or tender a sub-supplier declared it was unable to fulfil a contracted requirement; the shortfall should be documented and the mitigating action implemented by the Supplier.</a:t>
            </a:r>
            <a:endParaRPr lang="en-GB" dirty="0"/>
          </a:p>
        </p:txBody>
      </p:sp>
      <p:sp>
        <p:nvSpPr>
          <p:cNvPr id="4" name="Slide Number Placeholder 3"/>
          <p:cNvSpPr>
            <a:spLocks noGrp="1"/>
          </p:cNvSpPr>
          <p:nvPr>
            <p:ph type="sldNum" sz="quarter" idx="10"/>
          </p:nvPr>
        </p:nvSpPr>
        <p:spPr/>
        <p:txBody>
          <a:bodyPr/>
          <a:lstStyle/>
          <a:p>
            <a:fld id="{9ED25474-B11A-4EBE-9546-4E6FAB09502D}" type="slidenum">
              <a:rPr lang="en-GB" smtClean="0"/>
              <a:t>42</a:t>
            </a:fld>
            <a:endParaRPr lang="en-GB" dirty="0"/>
          </a:p>
        </p:txBody>
      </p:sp>
    </p:spTree>
    <p:extLst>
      <p:ext uri="{BB962C8B-B14F-4D97-AF65-F5344CB8AC3E}">
        <p14:creationId xmlns:p14="http://schemas.microsoft.com/office/powerpoint/2010/main" val="2069074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5513" eaLnBrk="1" hangingPunct="1">
              <a:spcBef>
                <a:spcPct val="0"/>
              </a:spcBef>
            </a:pPr>
            <a:endParaRPr lang="en-GB" altLang="fi-FI" smtClean="0"/>
          </a:p>
          <a:p>
            <a:pPr defTabSz="925513"/>
            <a:endParaRPr lang="en-GB" altLang="fi-FI" smtClean="0"/>
          </a:p>
        </p:txBody>
      </p:sp>
      <p:sp>
        <p:nvSpPr>
          <p:cNvPr id="4" name="Slide Number Placeholder 3"/>
          <p:cNvSpPr>
            <a:spLocks noGrp="1"/>
          </p:cNvSpPr>
          <p:nvPr>
            <p:ph type="sldNum" sz="quarter" idx="5"/>
          </p:nvPr>
        </p:nvSpPr>
        <p:spPr/>
        <p:txBody>
          <a:bodyPr/>
          <a:lstStyle/>
          <a:p>
            <a:pPr>
              <a:defRPr/>
            </a:pPr>
            <a:fld id="{DB973E69-45CC-4977-B6CA-1327DA1BC4D3}" type="slidenum">
              <a:rPr lang="en-GB" smtClean="0"/>
              <a:pPr>
                <a:defRPr/>
              </a:pPr>
              <a:t>4</a:t>
            </a:fld>
            <a:endParaRPr lang="en-GB"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5200" y="742950"/>
            <a:ext cx="4953000" cy="37147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ED25474-B11A-4EBE-9546-4E6FAB09502D}" type="slidenum">
              <a:rPr lang="en-GB" smtClean="0"/>
              <a:t>43</a:t>
            </a:fld>
            <a:endParaRPr lang="en-GB" dirty="0"/>
          </a:p>
        </p:txBody>
      </p:sp>
    </p:spTree>
    <p:extLst>
      <p:ext uri="{BB962C8B-B14F-4D97-AF65-F5344CB8AC3E}">
        <p14:creationId xmlns:p14="http://schemas.microsoft.com/office/powerpoint/2010/main" val="30596413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42950"/>
            <a:ext cx="6604000" cy="37147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ED25474-B11A-4EBE-9546-4E6FAB09502D}" type="slidenum">
              <a:rPr lang="en-GB" smtClean="0"/>
              <a:t>44</a:t>
            </a:fld>
            <a:endParaRPr lang="en-GB" dirty="0"/>
          </a:p>
        </p:txBody>
      </p:sp>
    </p:spTree>
    <p:extLst>
      <p:ext uri="{BB962C8B-B14F-4D97-AF65-F5344CB8AC3E}">
        <p14:creationId xmlns:p14="http://schemas.microsoft.com/office/powerpoint/2010/main" val="30596413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42950"/>
            <a:ext cx="6604000" cy="3714750"/>
          </a:xfrm>
        </p:spPr>
      </p:sp>
      <p:sp>
        <p:nvSpPr>
          <p:cNvPr id="3" name="Notes Placeholder 2"/>
          <p:cNvSpPr>
            <a:spLocks noGrp="1"/>
          </p:cNvSpPr>
          <p:nvPr>
            <p:ph type="body" idx="1"/>
          </p:nvPr>
        </p:nvSpPr>
        <p:spPr/>
        <p:txBody>
          <a:bodyPr/>
          <a:lstStyle/>
          <a:p>
            <a:r>
              <a:rPr lang="en-GB" dirty="0"/>
              <a:t>To manage the supply chain, understand the risks of supply and assure the providence of critical items will enable the Acquirer and Supplier to reduce the risk of:</a:t>
            </a:r>
          </a:p>
          <a:p>
            <a:pPr marL="173542" indent="-173542">
              <a:buFont typeface="Arial" panose="020B0604020202020204" pitchFamily="34" charset="0"/>
              <a:buChar char="•"/>
            </a:pPr>
            <a:r>
              <a:rPr lang="en-GB" dirty="0"/>
              <a:t>Premature failure and expensive repairs and investigation;</a:t>
            </a:r>
          </a:p>
          <a:p>
            <a:pPr marL="173542" indent="-173542">
              <a:buFont typeface="Arial" panose="020B0604020202020204" pitchFamily="34" charset="0"/>
              <a:buChar char="•"/>
            </a:pPr>
            <a:r>
              <a:rPr lang="en-GB" dirty="0"/>
              <a:t>Loss of confidence in the system or product;</a:t>
            </a:r>
          </a:p>
          <a:p>
            <a:pPr marL="173542" indent="-173542">
              <a:buFont typeface="Arial" panose="020B0604020202020204" pitchFamily="34" charset="0"/>
              <a:buChar char="•"/>
            </a:pPr>
            <a:r>
              <a:rPr lang="en-GB" dirty="0"/>
              <a:t>Rework and loss of capability;</a:t>
            </a:r>
          </a:p>
          <a:p>
            <a:pPr marL="173542" indent="-173542">
              <a:buFont typeface="Arial" panose="020B0604020202020204" pitchFamily="34" charset="0"/>
              <a:buChar char="•"/>
            </a:pPr>
            <a:r>
              <a:rPr lang="en-GB" dirty="0"/>
              <a:t>Legal action and loss of reputation.</a:t>
            </a:r>
          </a:p>
          <a:p>
            <a:r>
              <a:rPr lang="en-GB" dirty="0"/>
              <a:t> </a:t>
            </a:r>
          </a:p>
          <a:p>
            <a:r>
              <a:rPr lang="en-GB" dirty="0"/>
              <a:t>By the Supplier actively planning and managing the risk of counterfeit materiel in their supply chain and formalising their process for identification and control of Counterfeit Parts, the supplier offers:</a:t>
            </a:r>
          </a:p>
          <a:p>
            <a:pPr marL="173542" indent="-173542">
              <a:buFont typeface="Arial" panose="020B0604020202020204" pitchFamily="34" charset="0"/>
              <a:buChar char="•"/>
            </a:pPr>
            <a:r>
              <a:rPr lang="en-GB" dirty="0"/>
              <a:t>Improved awareness and controls of their supply chain;</a:t>
            </a:r>
          </a:p>
          <a:p>
            <a:pPr marL="173542" indent="-173542">
              <a:buFont typeface="Arial" panose="020B0604020202020204" pitchFamily="34" charset="0"/>
              <a:buChar char="•"/>
            </a:pPr>
            <a:r>
              <a:rPr lang="en-GB" dirty="0"/>
              <a:t>Assurance to the customer that the provenance and quality aspects of both the product and any sub-components are known;</a:t>
            </a:r>
          </a:p>
          <a:p>
            <a:pPr marL="173542" indent="-173542">
              <a:buFont typeface="Arial" panose="020B0604020202020204" pitchFamily="34" charset="0"/>
              <a:buChar char="•"/>
            </a:pPr>
            <a:r>
              <a:rPr lang="en-GB" dirty="0"/>
              <a:t>Assurance that a system is in place to assure early detection of counterfeit parts within the supply chain;</a:t>
            </a:r>
          </a:p>
          <a:p>
            <a:pPr marL="173542" indent="-173542">
              <a:buFont typeface="Arial" panose="020B0604020202020204" pitchFamily="34" charset="0"/>
              <a:buChar char="•"/>
            </a:pPr>
            <a:r>
              <a:rPr lang="en-GB" dirty="0"/>
              <a:t>Processes to be adhered to if Counterfeit Parts are detected.</a:t>
            </a:r>
          </a:p>
        </p:txBody>
      </p:sp>
      <p:sp>
        <p:nvSpPr>
          <p:cNvPr id="4" name="Slide Number Placeholder 3"/>
          <p:cNvSpPr>
            <a:spLocks noGrp="1"/>
          </p:cNvSpPr>
          <p:nvPr>
            <p:ph type="sldNum" sz="quarter" idx="10"/>
          </p:nvPr>
        </p:nvSpPr>
        <p:spPr/>
        <p:txBody>
          <a:bodyPr/>
          <a:lstStyle/>
          <a:p>
            <a:fld id="{9ED25474-B11A-4EBE-9546-4E6FAB09502D}" type="slidenum">
              <a:rPr lang="en-GB" smtClean="0"/>
              <a:t>45</a:t>
            </a:fld>
            <a:endParaRPr lang="en-GB" dirty="0"/>
          </a:p>
        </p:txBody>
      </p:sp>
    </p:spTree>
    <p:extLst>
      <p:ext uri="{BB962C8B-B14F-4D97-AF65-F5344CB8AC3E}">
        <p14:creationId xmlns:p14="http://schemas.microsoft.com/office/powerpoint/2010/main" val="14150016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42950"/>
            <a:ext cx="6604000" cy="3714750"/>
          </a:xfrm>
        </p:spPr>
      </p:sp>
      <p:sp>
        <p:nvSpPr>
          <p:cNvPr id="3" name="Notes Placeholder 2"/>
          <p:cNvSpPr>
            <a:spLocks noGrp="1"/>
          </p:cNvSpPr>
          <p:nvPr>
            <p:ph type="body" idx="1"/>
          </p:nvPr>
        </p:nvSpPr>
        <p:spPr/>
        <p:txBody>
          <a:bodyPr/>
          <a:lstStyle/>
          <a:p>
            <a:r>
              <a:rPr lang="en-GB" dirty="0"/>
              <a:t>There are recognised national standards already in existence, some specific to certain product domains, for example electronics is covered by AS5553.</a:t>
            </a:r>
          </a:p>
          <a:p>
            <a:r>
              <a:rPr lang="en-GB" dirty="0"/>
              <a:t> </a:t>
            </a:r>
          </a:p>
          <a:p>
            <a:r>
              <a:rPr lang="en-GB" dirty="0"/>
              <a:t>Other guidance may be identified in: </a:t>
            </a:r>
          </a:p>
          <a:p>
            <a:pPr marL="173542" indent="-173542">
              <a:buFont typeface="Arial" panose="020B0604020202020204" pitchFamily="34" charset="0"/>
              <a:buChar char="•"/>
            </a:pPr>
            <a:r>
              <a:rPr lang="en-GB" dirty="0"/>
              <a:t>BSI PD IEC/TS 62668-1 Process management for avionics - Counterfeit prevention. Part 1: Avoiding the use of counterfeit, fraudulent and recycled electronic components’</a:t>
            </a:r>
          </a:p>
          <a:p>
            <a:pPr marL="173542" indent="-173542">
              <a:buFont typeface="Arial" panose="020B0604020202020204" pitchFamily="34" charset="0"/>
              <a:buChar char="•"/>
            </a:pPr>
            <a:r>
              <a:rPr lang="en-GB" dirty="0"/>
              <a:t>SAE AS6174 Counterfeit Materiel; Assuring Acquisition of Authentic and Conforming Materiel.</a:t>
            </a:r>
          </a:p>
          <a:p>
            <a:endParaRPr lang="en-GB" dirty="0"/>
          </a:p>
        </p:txBody>
      </p:sp>
      <p:sp>
        <p:nvSpPr>
          <p:cNvPr id="4" name="Slide Number Placeholder 3"/>
          <p:cNvSpPr>
            <a:spLocks noGrp="1"/>
          </p:cNvSpPr>
          <p:nvPr>
            <p:ph type="sldNum" sz="quarter" idx="10"/>
          </p:nvPr>
        </p:nvSpPr>
        <p:spPr/>
        <p:txBody>
          <a:bodyPr/>
          <a:lstStyle/>
          <a:p>
            <a:fld id="{9ED25474-B11A-4EBE-9546-4E6FAB09502D}" type="slidenum">
              <a:rPr lang="en-GB" smtClean="0"/>
              <a:t>46</a:t>
            </a:fld>
            <a:endParaRPr lang="en-GB" dirty="0"/>
          </a:p>
        </p:txBody>
      </p:sp>
    </p:spTree>
    <p:extLst>
      <p:ext uri="{BB962C8B-B14F-4D97-AF65-F5344CB8AC3E}">
        <p14:creationId xmlns:p14="http://schemas.microsoft.com/office/powerpoint/2010/main" val="13596364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42950"/>
            <a:ext cx="6604000" cy="3714750"/>
          </a:xfrm>
        </p:spPr>
      </p:sp>
      <p:sp>
        <p:nvSpPr>
          <p:cNvPr id="3" name="Notes Placeholder 2"/>
          <p:cNvSpPr>
            <a:spLocks noGrp="1"/>
          </p:cNvSpPr>
          <p:nvPr>
            <p:ph type="body" idx="1"/>
          </p:nvPr>
        </p:nvSpPr>
        <p:spPr/>
        <p:txBody>
          <a:bodyPr/>
          <a:lstStyle/>
          <a:p>
            <a:pPr defTabSz="925556" eaLnBrk="1" fontAlgn="auto" hangingPunct="1">
              <a:spcBef>
                <a:spcPts val="0"/>
              </a:spcBef>
              <a:spcAft>
                <a:spcPts val="0"/>
              </a:spcAft>
              <a:defRPr/>
            </a:pPr>
            <a:r>
              <a:rPr lang="en-GB" dirty="0"/>
              <a:t>The diagram reflects the risks described in the text in relation to counterfeit materiel in the supply chain and risk in Final products.</a:t>
            </a:r>
          </a:p>
          <a:p>
            <a:endParaRPr lang="en-GB" dirty="0"/>
          </a:p>
        </p:txBody>
      </p:sp>
      <p:sp>
        <p:nvSpPr>
          <p:cNvPr id="4" name="Slide Number Placeholder 3"/>
          <p:cNvSpPr>
            <a:spLocks noGrp="1"/>
          </p:cNvSpPr>
          <p:nvPr>
            <p:ph type="sldNum" sz="quarter" idx="10"/>
          </p:nvPr>
        </p:nvSpPr>
        <p:spPr/>
        <p:txBody>
          <a:bodyPr/>
          <a:lstStyle/>
          <a:p>
            <a:fld id="{9ED25474-B11A-4EBE-9546-4E6FAB09502D}" type="slidenum">
              <a:rPr lang="en-GB" smtClean="0"/>
              <a:t>47</a:t>
            </a:fld>
            <a:endParaRPr lang="en-GB" dirty="0"/>
          </a:p>
        </p:txBody>
      </p:sp>
    </p:spTree>
    <p:extLst>
      <p:ext uri="{BB962C8B-B14F-4D97-AF65-F5344CB8AC3E}">
        <p14:creationId xmlns:p14="http://schemas.microsoft.com/office/powerpoint/2010/main" val="13596364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42950"/>
            <a:ext cx="6604000" cy="3714750"/>
          </a:xfrm>
        </p:spPr>
      </p:sp>
      <p:sp>
        <p:nvSpPr>
          <p:cNvPr id="3" name="Notes Placeholder 2"/>
          <p:cNvSpPr>
            <a:spLocks noGrp="1"/>
          </p:cNvSpPr>
          <p:nvPr>
            <p:ph type="body" idx="1"/>
          </p:nvPr>
        </p:nvSpPr>
        <p:spPr/>
        <p:txBody>
          <a:bodyPr/>
          <a:lstStyle/>
          <a:p>
            <a:r>
              <a:rPr lang="en-GB" dirty="0"/>
              <a:t>This requirement is similar to that contained in the previous version of 2110. This version makes it clearer when the supplier has to notify the GQAR and/or Acquirer of subcontracts. This will identify at an early stage where there is potential risk within the supply chain and will inform discussions between the supplier and Acquirer/GQAR regarding assurance activities within the supply chain.</a:t>
            </a:r>
          </a:p>
          <a:p>
            <a:endParaRPr lang="en-GB" dirty="0"/>
          </a:p>
          <a:p>
            <a:r>
              <a:rPr lang="en-GB" dirty="0"/>
              <a:t>AQAP 2110 Ed 3 Para 7.4.1 stated “The Supplier shall notify </a:t>
            </a:r>
            <a:r>
              <a:rPr lang="en-US" dirty="0"/>
              <a:t>the GQAR and/or Acquirer if a subcontract or order has been identified as </a:t>
            </a:r>
            <a:r>
              <a:rPr lang="en-GB" dirty="0"/>
              <a:t>constituting or involving risk”.</a:t>
            </a:r>
          </a:p>
        </p:txBody>
      </p:sp>
      <p:sp>
        <p:nvSpPr>
          <p:cNvPr id="4" name="Slide Number Placeholder 3"/>
          <p:cNvSpPr>
            <a:spLocks noGrp="1"/>
          </p:cNvSpPr>
          <p:nvPr>
            <p:ph type="sldNum" sz="quarter" idx="10"/>
          </p:nvPr>
        </p:nvSpPr>
        <p:spPr/>
        <p:txBody>
          <a:bodyPr/>
          <a:lstStyle/>
          <a:p>
            <a:fld id="{9ED25474-B11A-4EBE-9546-4E6FAB09502D}" type="slidenum">
              <a:rPr lang="en-GB" smtClean="0"/>
              <a:t>48</a:t>
            </a:fld>
            <a:endParaRPr lang="en-GB" dirty="0"/>
          </a:p>
        </p:txBody>
      </p:sp>
    </p:spTree>
    <p:extLst>
      <p:ext uri="{BB962C8B-B14F-4D97-AF65-F5344CB8AC3E}">
        <p14:creationId xmlns:p14="http://schemas.microsoft.com/office/powerpoint/2010/main" val="15540832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42950"/>
            <a:ext cx="6604000" cy="3714750"/>
          </a:xfrm>
        </p:spPr>
      </p:sp>
      <p:sp>
        <p:nvSpPr>
          <p:cNvPr id="3" name="Notes Placeholder 2"/>
          <p:cNvSpPr>
            <a:spLocks noGrp="1"/>
          </p:cNvSpPr>
          <p:nvPr>
            <p:ph type="body" idx="1"/>
          </p:nvPr>
        </p:nvSpPr>
        <p:spPr/>
        <p:txBody>
          <a:bodyPr/>
          <a:lstStyle/>
          <a:p>
            <a:pPr lvl="1" algn="just"/>
            <a:endParaRPr lang="en-GB" dirty="0"/>
          </a:p>
        </p:txBody>
      </p:sp>
      <p:sp>
        <p:nvSpPr>
          <p:cNvPr id="4" name="Slide Number Placeholder 3"/>
          <p:cNvSpPr>
            <a:spLocks noGrp="1"/>
          </p:cNvSpPr>
          <p:nvPr>
            <p:ph type="sldNum" sz="quarter" idx="10"/>
          </p:nvPr>
        </p:nvSpPr>
        <p:spPr/>
        <p:txBody>
          <a:bodyPr/>
          <a:lstStyle/>
          <a:p>
            <a:fld id="{9ED25474-B11A-4EBE-9546-4E6FAB09502D}" type="slidenum">
              <a:rPr lang="en-GB" smtClean="0"/>
              <a:t>49</a:t>
            </a:fld>
            <a:endParaRPr lang="en-GB" dirty="0"/>
          </a:p>
        </p:txBody>
      </p:sp>
    </p:spTree>
    <p:extLst>
      <p:ext uri="{BB962C8B-B14F-4D97-AF65-F5344CB8AC3E}">
        <p14:creationId xmlns:p14="http://schemas.microsoft.com/office/powerpoint/2010/main" val="20690748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42950"/>
            <a:ext cx="6604000" cy="37147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ED25474-B11A-4EBE-9546-4E6FAB09502D}" type="slidenum">
              <a:rPr lang="en-GB" smtClean="0"/>
              <a:t>50</a:t>
            </a:fld>
            <a:endParaRPr lang="en-GB" dirty="0"/>
          </a:p>
        </p:txBody>
      </p:sp>
    </p:spTree>
    <p:extLst>
      <p:ext uri="{BB962C8B-B14F-4D97-AF65-F5344CB8AC3E}">
        <p14:creationId xmlns:p14="http://schemas.microsoft.com/office/powerpoint/2010/main" val="33098774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42950"/>
            <a:ext cx="6604000" cy="3714750"/>
          </a:xfrm>
        </p:spPr>
      </p:sp>
      <p:sp>
        <p:nvSpPr>
          <p:cNvPr id="3" name="Notes Placeholder 2"/>
          <p:cNvSpPr>
            <a:spLocks noGrp="1"/>
          </p:cNvSpPr>
          <p:nvPr>
            <p:ph type="body" idx="1"/>
          </p:nvPr>
        </p:nvSpPr>
        <p:spPr/>
        <p:txBody>
          <a:bodyPr/>
          <a:lstStyle/>
          <a:p>
            <a:r>
              <a:rPr lang="en-GB" dirty="0" smtClean="0"/>
              <a:t>Edition</a:t>
            </a:r>
            <a:r>
              <a:rPr lang="en-GB" baseline="0" dirty="0" smtClean="0"/>
              <a:t> D</a:t>
            </a:r>
            <a:r>
              <a:rPr lang="en-GB" dirty="0" smtClean="0"/>
              <a:t> negates</a:t>
            </a:r>
            <a:r>
              <a:rPr lang="en-GB" baseline="0" dirty="0" smtClean="0"/>
              <a:t> the need for </a:t>
            </a:r>
            <a:r>
              <a:rPr lang="en-GB" dirty="0" smtClean="0"/>
              <a:t>traceability requirements</a:t>
            </a:r>
            <a:r>
              <a:rPr lang="en-GB" baseline="0" dirty="0" smtClean="0"/>
              <a:t> </a:t>
            </a:r>
            <a:r>
              <a:rPr lang="en-GB" dirty="0" smtClean="0"/>
              <a:t>to be explicitly</a:t>
            </a:r>
            <a:r>
              <a:rPr lang="en-GB" baseline="0" dirty="0" smtClean="0"/>
              <a:t> defined in individual contracts by defining some fundamental rules to be applied to every contract.</a:t>
            </a:r>
            <a:endParaRPr lang="en-GB" dirty="0"/>
          </a:p>
        </p:txBody>
      </p:sp>
      <p:sp>
        <p:nvSpPr>
          <p:cNvPr id="4" name="Slide Number Placeholder 3"/>
          <p:cNvSpPr>
            <a:spLocks noGrp="1"/>
          </p:cNvSpPr>
          <p:nvPr>
            <p:ph type="sldNum" sz="quarter" idx="10"/>
          </p:nvPr>
        </p:nvSpPr>
        <p:spPr/>
        <p:txBody>
          <a:bodyPr/>
          <a:lstStyle/>
          <a:p>
            <a:fld id="{9ED25474-B11A-4EBE-9546-4E6FAB09502D}" type="slidenum">
              <a:rPr lang="en-GB" smtClean="0"/>
              <a:t>51</a:t>
            </a:fld>
            <a:endParaRPr lang="en-GB" dirty="0"/>
          </a:p>
        </p:txBody>
      </p:sp>
    </p:spTree>
    <p:extLst>
      <p:ext uri="{BB962C8B-B14F-4D97-AF65-F5344CB8AC3E}">
        <p14:creationId xmlns:p14="http://schemas.microsoft.com/office/powerpoint/2010/main" val="27368639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42950"/>
            <a:ext cx="6604000" cy="37147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ED25474-B11A-4EBE-9546-4E6FAB09502D}" type="slidenum">
              <a:rPr lang="en-GB" smtClean="0"/>
              <a:t>52</a:t>
            </a:fld>
            <a:endParaRPr lang="en-GB" dirty="0"/>
          </a:p>
        </p:txBody>
      </p:sp>
    </p:spTree>
    <p:extLst>
      <p:ext uri="{BB962C8B-B14F-4D97-AF65-F5344CB8AC3E}">
        <p14:creationId xmlns:p14="http://schemas.microsoft.com/office/powerpoint/2010/main" val="3309877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Rectangle 3"/>
          <p:cNvSpPr>
            <a:spLocks noGrp="1" noChangeArrowheads="1"/>
          </p:cNvSpPr>
          <p:nvPr>
            <p:ph type="body" idx="1"/>
          </p:nvPr>
        </p:nvSpPr>
        <p:spPr bwMode="auto">
          <a:xfrm>
            <a:off x="689466" y="4705152"/>
            <a:ext cx="5504469" cy="44580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i-FI" altLang="fi-FI"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5200" y="742950"/>
            <a:ext cx="4953000" cy="3714750"/>
          </a:xfrm>
        </p:spPr>
      </p:sp>
      <p:sp>
        <p:nvSpPr>
          <p:cNvPr id="3" name="Notes Placeholder 2"/>
          <p:cNvSpPr>
            <a:spLocks noGrp="1"/>
          </p:cNvSpPr>
          <p:nvPr>
            <p:ph type="body" idx="1"/>
          </p:nvPr>
        </p:nvSpPr>
        <p:spPr/>
        <p:txBody>
          <a:bodyPr/>
          <a:lstStyle/>
          <a:p>
            <a:r>
              <a:rPr lang="en-US" dirty="0"/>
              <a:t>This diagram shows where AQAP 2110 introduces NATO specific requirements in the context of ISO 9001:2015.</a:t>
            </a:r>
            <a:endParaRPr lang="en-GB" dirty="0"/>
          </a:p>
        </p:txBody>
      </p:sp>
      <p:sp>
        <p:nvSpPr>
          <p:cNvPr id="4" name="Slide Number Placeholder 3"/>
          <p:cNvSpPr>
            <a:spLocks noGrp="1"/>
          </p:cNvSpPr>
          <p:nvPr>
            <p:ph type="sldNum" sz="quarter" idx="10"/>
          </p:nvPr>
        </p:nvSpPr>
        <p:spPr/>
        <p:txBody>
          <a:bodyPr/>
          <a:lstStyle/>
          <a:p>
            <a:fld id="{9ED25474-B11A-4EBE-9546-4E6FAB09502D}" type="slidenum">
              <a:rPr lang="en-GB" smtClean="0"/>
              <a:t>6</a:t>
            </a:fld>
            <a:endParaRPr lang="en-GB" dirty="0"/>
          </a:p>
        </p:txBody>
      </p:sp>
    </p:spTree>
    <p:extLst>
      <p:ext uri="{BB962C8B-B14F-4D97-AF65-F5344CB8AC3E}">
        <p14:creationId xmlns:p14="http://schemas.microsoft.com/office/powerpoint/2010/main" val="1252058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5200" y="742950"/>
            <a:ext cx="4953000" cy="37147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ED25474-B11A-4EBE-9546-4E6FAB09502D}" type="slidenum">
              <a:rPr lang="en-GB" smtClean="0"/>
              <a:t>7</a:t>
            </a:fld>
            <a:endParaRPr lang="en-GB" dirty="0"/>
          </a:p>
        </p:txBody>
      </p:sp>
    </p:spTree>
    <p:extLst>
      <p:ext uri="{BB962C8B-B14F-4D97-AF65-F5344CB8AC3E}">
        <p14:creationId xmlns:p14="http://schemas.microsoft.com/office/powerpoint/2010/main" val="3712810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5200" y="742950"/>
            <a:ext cx="4953000" cy="3714750"/>
          </a:xfrm>
        </p:spPr>
      </p:sp>
      <p:sp>
        <p:nvSpPr>
          <p:cNvPr id="3" name="Notes Placeholder 2"/>
          <p:cNvSpPr>
            <a:spLocks noGrp="1"/>
          </p:cNvSpPr>
          <p:nvPr>
            <p:ph type="body" idx="1"/>
          </p:nvPr>
        </p:nvSpPr>
        <p:spPr/>
        <p:txBody>
          <a:bodyPr/>
          <a:lstStyle/>
          <a:p>
            <a:r>
              <a:rPr lang="en-GB" dirty="0" smtClean="0"/>
              <a:t>The key concepts in AQAP 2110 Ed D are listed</a:t>
            </a:r>
            <a:r>
              <a:rPr lang="en-GB" baseline="0" dirty="0" smtClean="0"/>
              <a:t> above and will be discussed during the presentation. It should be noted that may of these themes are inherently linked and some requirements span across these themes. There are other new requirements in AQAP 2110 Ed D which will not be discussed during this presentation.</a:t>
            </a:r>
          </a:p>
          <a:p>
            <a:endParaRPr lang="en-GB" baseline="0" dirty="0" smtClean="0"/>
          </a:p>
          <a:p>
            <a:r>
              <a:rPr lang="en-GB" baseline="0" dirty="0" smtClean="0"/>
              <a:t>Suppliers need to consider all of these themes early on in the planning stage of any contract.</a:t>
            </a:r>
            <a:endParaRPr lang="en-GB" dirty="0"/>
          </a:p>
        </p:txBody>
      </p:sp>
      <p:sp>
        <p:nvSpPr>
          <p:cNvPr id="4" name="Slide Number Placeholder 3"/>
          <p:cNvSpPr>
            <a:spLocks noGrp="1"/>
          </p:cNvSpPr>
          <p:nvPr>
            <p:ph type="sldNum" sz="quarter" idx="10"/>
          </p:nvPr>
        </p:nvSpPr>
        <p:spPr/>
        <p:txBody>
          <a:bodyPr/>
          <a:lstStyle/>
          <a:p>
            <a:fld id="{9ED25474-B11A-4EBE-9546-4E6FAB09502D}" type="slidenum">
              <a:rPr lang="en-GB" smtClean="0"/>
              <a:t>8</a:t>
            </a:fld>
            <a:endParaRPr lang="en-GB" dirty="0"/>
          </a:p>
        </p:txBody>
      </p:sp>
    </p:spTree>
    <p:extLst>
      <p:ext uri="{BB962C8B-B14F-4D97-AF65-F5344CB8AC3E}">
        <p14:creationId xmlns:p14="http://schemas.microsoft.com/office/powerpoint/2010/main" val="2522513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5200" y="742950"/>
            <a:ext cx="4953000" cy="37147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ED25474-B11A-4EBE-9546-4E6FAB09502D}" type="slidenum">
              <a:rPr lang="en-GB" smtClean="0"/>
              <a:t>12</a:t>
            </a:fld>
            <a:endParaRPr lang="en-GB" dirty="0"/>
          </a:p>
        </p:txBody>
      </p:sp>
    </p:spTree>
    <p:extLst>
      <p:ext uri="{BB962C8B-B14F-4D97-AF65-F5344CB8AC3E}">
        <p14:creationId xmlns:p14="http://schemas.microsoft.com/office/powerpoint/2010/main" val="2099618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5200" y="742950"/>
            <a:ext cx="4953000" cy="37147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ED25474-B11A-4EBE-9546-4E6FAB09502D}" type="slidenum">
              <a:rPr lang="en-GB" smtClean="0"/>
              <a:t>16</a:t>
            </a:fld>
            <a:endParaRPr lang="en-GB" dirty="0"/>
          </a:p>
        </p:txBody>
      </p:sp>
    </p:spTree>
    <p:extLst>
      <p:ext uri="{BB962C8B-B14F-4D97-AF65-F5344CB8AC3E}">
        <p14:creationId xmlns:p14="http://schemas.microsoft.com/office/powerpoint/2010/main" val="20996186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5" descr="tausta_kansi.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txBox="1">
            <a:spLocks/>
          </p:cNvSpPr>
          <p:nvPr userDrawn="1"/>
        </p:nvSpPr>
        <p:spPr>
          <a:xfrm>
            <a:off x="755650" y="6242050"/>
            <a:ext cx="5111750" cy="454025"/>
          </a:xfrm>
          <a:prstGeom prst="rect">
            <a:avLst/>
          </a:prstGeom>
        </p:spPr>
        <p:txBody>
          <a:bodyPr anchor="b"/>
          <a:lstStyle>
            <a:lvl1pPr algn="l">
              <a:defRPr sz="750" b="1">
                <a:solidFill>
                  <a:schemeClr val="tx1"/>
                </a:solidFill>
              </a:defRPr>
            </a:lvl1pPr>
          </a:lstStyle>
          <a:p>
            <a:pPr>
              <a:defRPr/>
            </a:pPr>
            <a:r>
              <a:rPr lang="fi-FI" dirty="0" smtClean="0">
                <a:latin typeface="Arial" charset="0"/>
                <a:cs typeface="Arial" charset="0"/>
              </a:rPr>
              <a:t>Nimi</a:t>
            </a:r>
          </a:p>
          <a:p>
            <a:pPr>
              <a:defRPr/>
            </a:pPr>
            <a:r>
              <a:rPr lang="fi-FI" dirty="0" smtClean="0">
                <a:latin typeface="Arial" charset="0"/>
                <a:cs typeface="Arial" charset="0"/>
              </a:rPr>
              <a:t>Työ</a:t>
            </a:r>
          </a:p>
          <a:p>
            <a:pPr>
              <a:defRPr/>
            </a:pPr>
            <a:r>
              <a:rPr lang="fi-FI" dirty="0" smtClean="0">
                <a:latin typeface="Arial" charset="0"/>
                <a:cs typeface="Arial" charset="0"/>
              </a:rPr>
              <a:t>Osasto</a:t>
            </a:r>
            <a:endParaRPr lang="fi-FI" dirty="0" smtClean="0">
              <a:latin typeface="+mn-lt"/>
              <a:cs typeface="+mn-cs"/>
            </a:endParaRPr>
          </a:p>
        </p:txBody>
      </p:sp>
      <p:pic>
        <p:nvPicPr>
          <p:cNvPr id="6" name="Picture 9" descr="tausta_kansi.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079860" y="1958975"/>
            <a:ext cx="6984776" cy="1470025"/>
          </a:xfrm>
        </p:spPr>
        <p:txBody>
          <a:bodyPr anchor="b">
            <a:normAutofit/>
          </a:bodyPr>
          <a:lstStyle>
            <a:lvl1pPr algn="ctr">
              <a:defRPr sz="3400" b="1"/>
            </a:lvl1pPr>
          </a:lstStyle>
          <a:p>
            <a:r>
              <a:rPr lang="en-US" dirty="0" smtClean="0"/>
              <a:t>Click to edit Master title style</a:t>
            </a:r>
            <a:endParaRPr lang="fi-FI" dirty="0"/>
          </a:p>
        </p:txBody>
      </p:sp>
      <p:sp>
        <p:nvSpPr>
          <p:cNvPr id="3" name="Subtitle 2"/>
          <p:cNvSpPr>
            <a:spLocks noGrp="1"/>
          </p:cNvSpPr>
          <p:nvPr>
            <p:ph type="subTitle" idx="1"/>
          </p:nvPr>
        </p:nvSpPr>
        <p:spPr>
          <a:xfrm>
            <a:off x="1079860" y="3598168"/>
            <a:ext cx="6984776" cy="910952"/>
          </a:xfrm>
        </p:spPr>
        <p:txBody>
          <a:bodyPr>
            <a:normAutofit/>
          </a:bodyPr>
          <a:lstStyle>
            <a:lvl1pPr marL="0" indent="0" algn="ctr">
              <a:buNone/>
              <a:defRPr sz="24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fi-FI" dirty="0"/>
          </a:p>
        </p:txBody>
      </p:sp>
      <p:sp>
        <p:nvSpPr>
          <p:cNvPr id="7" name="Date Placeholder 3"/>
          <p:cNvSpPr>
            <a:spLocks noGrp="1"/>
          </p:cNvSpPr>
          <p:nvPr>
            <p:ph type="dt" sz="half" idx="10"/>
          </p:nvPr>
        </p:nvSpPr>
        <p:spPr/>
        <p:txBody>
          <a:bodyPr/>
          <a:lstStyle>
            <a:lvl1pPr>
              <a:defRPr/>
            </a:lvl1pPr>
          </a:lstStyle>
          <a:p>
            <a:pPr>
              <a:defRPr/>
            </a:pPr>
            <a:fld id="{843D01CA-3591-4026-AC64-992DE25E00CD}" type="datetime1">
              <a:rPr lang="fi-FI"/>
              <a:pPr>
                <a:defRPr/>
              </a:pPr>
              <a:t>12.9.2017</a:t>
            </a:fld>
            <a:endParaRPr lang="fi-FI"/>
          </a:p>
        </p:txBody>
      </p:sp>
      <p:sp>
        <p:nvSpPr>
          <p:cNvPr id="8" name="Slide Number Placeholder 5"/>
          <p:cNvSpPr>
            <a:spLocks noGrp="1"/>
          </p:cNvSpPr>
          <p:nvPr>
            <p:ph type="sldNum" sz="quarter" idx="11"/>
          </p:nvPr>
        </p:nvSpPr>
        <p:spPr/>
        <p:txBody>
          <a:bodyPr/>
          <a:lstStyle>
            <a:lvl1pPr>
              <a:defRPr/>
            </a:lvl1pPr>
          </a:lstStyle>
          <a:p>
            <a:pPr>
              <a:defRPr/>
            </a:pPr>
            <a:fld id="{BBCF9BD8-906B-4A2D-8572-70E35DE6C5E4}" type="slidenum">
              <a:rPr lang="fi-FI"/>
              <a:pPr>
                <a:defRPr/>
              </a:pPr>
              <a:t>‹#›</a:t>
            </a:fld>
            <a:endParaRPr lang="fi-FI"/>
          </a:p>
        </p:txBody>
      </p:sp>
    </p:spTree>
    <p:extLst>
      <p:ext uri="{BB962C8B-B14F-4D97-AF65-F5344CB8AC3E}">
        <p14:creationId xmlns:p14="http://schemas.microsoft.com/office/powerpoint/2010/main" val="69097181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4" name="Picture 15" descr="tausta_kansi.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txBox="1">
            <a:spLocks/>
          </p:cNvSpPr>
          <p:nvPr userDrawn="1"/>
        </p:nvSpPr>
        <p:spPr>
          <a:xfrm>
            <a:off x="755650" y="6242050"/>
            <a:ext cx="5111750" cy="454025"/>
          </a:xfrm>
          <a:prstGeom prst="rect">
            <a:avLst/>
          </a:prstGeom>
        </p:spPr>
        <p:txBody>
          <a:bodyPr anchor="b"/>
          <a:lstStyle>
            <a:lvl1pPr algn="l">
              <a:defRPr sz="750" b="1">
                <a:solidFill>
                  <a:schemeClr val="tx1"/>
                </a:solidFill>
              </a:defRPr>
            </a:lvl1pPr>
          </a:lstStyle>
          <a:p>
            <a:pPr>
              <a:defRPr/>
            </a:pPr>
            <a:r>
              <a:rPr lang="fi-FI" dirty="0" smtClean="0">
                <a:latin typeface="Arial" charset="0"/>
                <a:cs typeface="Arial" charset="0"/>
              </a:rPr>
              <a:t>Nimi</a:t>
            </a:r>
          </a:p>
          <a:p>
            <a:pPr>
              <a:defRPr/>
            </a:pPr>
            <a:r>
              <a:rPr lang="fi-FI" dirty="0" smtClean="0">
                <a:latin typeface="Arial" charset="0"/>
                <a:cs typeface="Arial" charset="0"/>
              </a:rPr>
              <a:t>Työ</a:t>
            </a:r>
          </a:p>
          <a:p>
            <a:pPr>
              <a:defRPr/>
            </a:pPr>
            <a:r>
              <a:rPr lang="fi-FI" dirty="0" smtClean="0">
                <a:latin typeface="Arial" charset="0"/>
                <a:cs typeface="Arial" charset="0"/>
              </a:rPr>
              <a:t>Osasto</a:t>
            </a:r>
            <a:endParaRPr lang="fi-FI" dirty="0" smtClean="0">
              <a:latin typeface="+mn-lt"/>
              <a:cs typeface="+mn-cs"/>
            </a:endParaRPr>
          </a:p>
        </p:txBody>
      </p:sp>
      <p:pic>
        <p:nvPicPr>
          <p:cNvPr id="6" name="Picture 9" descr="tausta_kansi.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079860" y="836712"/>
            <a:ext cx="6984776" cy="1470025"/>
          </a:xfrm>
        </p:spPr>
        <p:txBody>
          <a:bodyPr anchor="b">
            <a:normAutofit/>
          </a:bodyPr>
          <a:lstStyle>
            <a:lvl1pPr algn="ctr">
              <a:defRPr sz="3400" b="1"/>
            </a:lvl1pPr>
          </a:lstStyle>
          <a:p>
            <a:r>
              <a:rPr lang="en-US" dirty="0" smtClean="0"/>
              <a:t>Click to edit Master title style</a:t>
            </a:r>
            <a:endParaRPr lang="fi-FI" dirty="0"/>
          </a:p>
        </p:txBody>
      </p:sp>
      <p:sp>
        <p:nvSpPr>
          <p:cNvPr id="10" name="Picture Placeholder 2"/>
          <p:cNvSpPr>
            <a:spLocks noGrp="1"/>
          </p:cNvSpPr>
          <p:nvPr>
            <p:ph type="pic" idx="1"/>
          </p:nvPr>
        </p:nvSpPr>
        <p:spPr>
          <a:xfrm>
            <a:off x="0" y="2492896"/>
            <a:ext cx="9144000" cy="3322712"/>
          </a:xfrm>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dirty="0"/>
          </a:p>
        </p:txBody>
      </p:sp>
      <p:sp>
        <p:nvSpPr>
          <p:cNvPr id="7" name="Date Placeholder 3"/>
          <p:cNvSpPr>
            <a:spLocks noGrp="1"/>
          </p:cNvSpPr>
          <p:nvPr>
            <p:ph type="dt" sz="half" idx="10"/>
          </p:nvPr>
        </p:nvSpPr>
        <p:spPr/>
        <p:txBody>
          <a:bodyPr/>
          <a:lstStyle>
            <a:lvl1pPr>
              <a:defRPr/>
            </a:lvl1pPr>
          </a:lstStyle>
          <a:p>
            <a:pPr>
              <a:defRPr/>
            </a:pPr>
            <a:fld id="{828307B3-8B2B-40F0-9A17-A97D572FD895}" type="datetime1">
              <a:rPr lang="fi-FI"/>
              <a:pPr>
                <a:defRPr/>
              </a:pPr>
              <a:t>12.9.2017</a:t>
            </a:fld>
            <a:endParaRPr lang="fi-FI"/>
          </a:p>
        </p:txBody>
      </p:sp>
      <p:sp>
        <p:nvSpPr>
          <p:cNvPr id="8" name="Slide Number Placeholder 5"/>
          <p:cNvSpPr>
            <a:spLocks noGrp="1"/>
          </p:cNvSpPr>
          <p:nvPr>
            <p:ph type="sldNum" sz="quarter" idx="11"/>
          </p:nvPr>
        </p:nvSpPr>
        <p:spPr/>
        <p:txBody>
          <a:bodyPr/>
          <a:lstStyle>
            <a:lvl1pPr>
              <a:defRPr/>
            </a:lvl1pPr>
          </a:lstStyle>
          <a:p>
            <a:pPr>
              <a:defRPr/>
            </a:pPr>
            <a:fld id="{7EE0698C-493E-4A90-BD44-8807C6D7DB57}" type="slidenum">
              <a:rPr lang="fi-FI"/>
              <a:pPr>
                <a:defRPr/>
              </a:pPr>
              <a:t>‹#›</a:t>
            </a:fld>
            <a:endParaRPr lang="fi-FI"/>
          </a:p>
        </p:txBody>
      </p:sp>
    </p:spTree>
    <p:extLst>
      <p:ext uri="{BB962C8B-B14F-4D97-AF65-F5344CB8AC3E}">
        <p14:creationId xmlns:p14="http://schemas.microsoft.com/office/powerpoint/2010/main" val="37650287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lvl1pPr>
              <a:defRPr/>
            </a:lvl1pPr>
          </a:lstStyle>
          <a:p>
            <a:pPr>
              <a:defRPr/>
            </a:pPr>
            <a:fld id="{EBDA6284-BBEB-420F-9D0D-33CF7B149FBE}" type="datetime1">
              <a:rPr lang="fi-FI"/>
              <a:pPr>
                <a:defRPr/>
              </a:pPr>
              <a:t>12.9.2017</a:t>
            </a:fld>
            <a:endParaRPr lang="fi-FI"/>
          </a:p>
        </p:txBody>
      </p:sp>
      <p:sp>
        <p:nvSpPr>
          <p:cNvPr id="5" name="Slide Number Placeholder 5"/>
          <p:cNvSpPr>
            <a:spLocks noGrp="1"/>
          </p:cNvSpPr>
          <p:nvPr>
            <p:ph type="sldNum" sz="quarter" idx="11"/>
          </p:nvPr>
        </p:nvSpPr>
        <p:spPr/>
        <p:txBody>
          <a:bodyPr/>
          <a:lstStyle>
            <a:lvl1pPr>
              <a:defRPr/>
            </a:lvl1pPr>
          </a:lstStyle>
          <a:p>
            <a:pPr>
              <a:defRPr/>
            </a:pPr>
            <a:fld id="{01F07A5D-D963-4A48-A6E9-B2E8B290D538}" type="slidenum">
              <a:rPr lang="fi-FI"/>
              <a:pPr>
                <a:defRPr/>
              </a:pPr>
              <a:t>‹#›</a:t>
            </a:fld>
            <a:endParaRPr lang="fi-FI"/>
          </a:p>
        </p:txBody>
      </p:sp>
    </p:spTree>
    <p:extLst>
      <p:ext uri="{BB962C8B-B14F-4D97-AF65-F5344CB8AC3E}">
        <p14:creationId xmlns:p14="http://schemas.microsoft.com/office/powerpoint/2010/main" val="197688893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7D9B54F-822D-4D81-B152-B0C016F6B953}" type="datetime1">
              <a:rPr lang="en-GB" smtClean="0"/>
              <a:t>12/09/2017</a:t>
            </a:fld>
            <a:endParaRPr lang="en-GB" dirty="0"/>
          </a:p>
        </p:txBody>
      </p:sp>
      <p:sp>
        <p:nvSpPr>
          <p:cNvPr id="6" name="Footer Placeholder 5"/>
          <p:cNvSpPr>
            <a:spLocks noGrp="1"/>
          </p:cNvSpPr>
          <p:nvPr>
            <p:ph type="ftr" sz="quarter" idx="11"/>
          </p:nvPr>
        </p:nvSpPr>
        <p:spPr>
          <a:xfrm>
            <a:off x="3124200" y="6081087"/>
            <a:ext cx="2895600" cy="444396"/>
          </a:xfrm>
          <a:prstGeom prst="rect">
            <a:avLst/>
          </a:prstGeom>
        </p:spPr>
        <p:txBody>
          <a:bodyPr/>
          <a:lstStyle/>
          <a:p>
            <a:r>
              <a:rPr lang="en-GB" dirty="0" smtClean="0"/>
              <a:t>Official  </a:t>
            </a:r>
            <a:endParaRPr lang="en-GB" dirty="0"/>
          </a:p>
        </p:txBody>
      </p:sp>
      <p:sp>
        <p:nvSpPr>
          <p:cNvPr id="7" name="Slide Number Placeholder 6"/>
          <p:cNvSpPr>
            <a:spLocks noGrp="1"/>
          </p:cNvSpPr>
          <p:nvPr>
            <p:ph type="sldNum" sz="quarter" idx="12"/>
          </p:nvPr>
        </p:nvSpPr>
        <p:spPr/>
        <p:txBody>
          <a:bodyPr/>
          <a:lstStyle/>
          <a:p>
            <a:fld id="{40D39604-8285-4EBC-9D22-D166251E3ECD}" type="slidenum">
              <a:rPr lang="en-GB" smtClean="0"/>
              <a:t>‹#›</a:t>
            </a:fld>
            <a:endParaRPr lang="en-GB" dirty="0"/>
          </a:p>
        </p:txBody>
      </p:sp>
    </p:spTree>
    <p:extLst>
      <p:ext uri="{BB962C8B-B14F-4D97-AF65-F5344CB8AC3E}">
        <p14:creationId xmlns:p14="http://schemas.microsoft.com/office/powerpoint/2010/main" val="31268820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5" descr="tausta_kansi.jp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1403350" y="274638"/>
            <a:ext cx="72834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44000" tIns="45720" rIns="91440" bIns="45720" numCol="1" anchor="ctr" anchorCtr="0" compatLnSpc="1">
            <a:prstTxWarp prst="textNoShape">
              <a:avLst/>
            </a:prstTxWarp>
          </a:bodyPr>
          <a:lstStyle/>
          <a:p>
            <a:pPr lvl="0"/>
            <a:r>
              <a:rPr lang="en-US" altLang="fi-FI" smtClean="0"/>
              <a:t>Click to edit Master title style</a:t>
            </a:r>
            <a:endParaRPr lang="fi-FI" altLang="fi-FI" smtClean="0"/>
          </a:p>
        </p:txBody>
      </p:sp>
      <p:sp>
        <p:nvSpPr>
          <p:cNvPr id="1028" name="Text Placeholder 2"/>
          <p:cNvSpPr>
            <a:spLocks noGrp="1"/>
          </p:cNvSpPr>
          <p:nvPr>
            <p:ph type="body" idx="1"/>
          </p:nvPr>
        </p:nvSpPr>
        <p:spPr bwMode="auto">
          <a:xfrm>
            <a:off x="1403350" y="1600200"/>
            <a:ext cx="728345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i-FI" smtClean="0"/>
              <a:t>Click to edit Master text styles</a:t>
            </a:r>
          </a:p>
          <a:p>
            <a:pPr lvl="1"/>
            <a:r>
              <a:rPr lang="en-US" altLang="fi-FI" smtClean="0"/>
              <a:t>Second level</a:t>
            </a:r>
          </a:p>
          <a:p>
            <a:pPr lvl="2"/>
            <a:r>
              <a:rPr lang="en-US" altLang="fi-FI" smtClean="0"/>
              <a:t>Third level</a:t>
            </a:r>
          </a:p>
          <a:p>
            <a:pPr lvl="3"/>
            <a:r>
              <a:rPr lang="en-US" altLang="fi-FI" smtClean="0"/>
              <a:t>Fourth level</a:t>
            </a:r>
          </a:p>
          <a:p>
            <a:pPr lvl="4"/>
            <a:r>
              <a:rPr lang="en-US" altLang="fi-FI" smtClean="0"/>
              <a:t>Fifth level</a:t>
            </a:r>
            <a:endParaRPr lang="fi-FI" altLang="fi-FI" smtClean="0"/>
          </a:p>
        </p:txBody>
      </p:sp>
      <p:sp>
        <p:nvSpPr>
          <p:cNvPr id="4" name="Date Placeholder 3"/>
          <p:cNvSpPr>
            <a:spLocks noGrp="1"/>
          </p:cNvSpPr>
          <p:nvPr>
            <p:ph type="dt" sz="half" idx="2"/>
          </p:nvPr>
        </p:nvSpPr>
        <p:spPr>
          <a:xfrm>
            <a:off x="5867400" y="6396038"/>
            <a:ext cx="782638" cy="365125"/>
          </a:xfrm>
          <a:prstGeom prst="rect">
            <a:avLst/>
          </a:prstGeom>
        </p:spPr>
        <p:txBody>
          <a:bodyPr vert="horz" lIns="91440" tIns="45720" rIns="91440" bIns="45720" rtlCol="0" anchor="ctr"/>
          <a:lstStyle>
            <a:lvl1pPr algn="r" fontAlgn="auto">
              <a:spcBef>
                <a:spcPts val="0"/>
              </a:spcBef>
              <a:spcAft>
                <a:spcPts val="0"/>
              </a:spcAft>
              <a:defRPr sz="750" b="1">
                <a:solidFill>
                  <a:schemeClr val="tx1"/>
                </a:solidFill>
                <a:latin typeface="+mn-lt"/>
                <a:cs typeface="+mn-cs"/>
              </a:defRPr>
            </a:lvl1pPr>
          </a:lstStyle>
          <a:p>
            <a:pPr>
              <a:defRPr/>
            </a:pPr>
            <a:fld id="{950861E1-0E8B-44EE-856E-8E528B262D14}" type="datetime1">
              <a:rPr lang="fi-FI"/>
              <a:pPr>
                <a:defRPr/>
              </a:pPr>
              <a:t>12.9.2017</a:t>
            </a:fld>
            <a:endParaRPr lang="fi-FI"/>
          </a:p>
        </p:txBody>
      </p:sp>
      <p:sp>
        <p:nvSpPr>
          <p:cNvPr id="6" name="Slide Number Placeholder 5"/>
          <p:cNvSpPr>
            <a:spLocks noGrp="1"/>
          </p:cNvSpPr>
          <p:nvPr>
            <p:ph type="sldNum" sz="quarter" idx="4"/>
          </p:nvPr>
        </p:nvSpPr>
        <p:spPr>
          <a:xfrm>
            <a:off x="6650038" y="6396038"/>
            <a:ext cx="369887" cy="365125"/>
          </a:xfrm>
          <a:prstGeom prst="rect">
            <a:avLst/>
          </a:prstGeom>
        </p:spPr>
        <p:txBody>
          <a:bodyPr vert="horz" lIns="91440" tIns="45720" rIns="91440" bIns="45720" rtlCol="0" anchor="ctr"/>
          <a:lstStyle>
            <a:lvl1pPr algn="r" fontAlgn="auto">
              <a:spcBef>
                <a:spcPts val="0"/>
              </a:spcBef>
              <a:spcAft>
                <a:spcPts val="0"/>
              </a:spcAft>
              <a:defRPr sz="750" b="1">
                <a:solidFill>
                  <a:schemeClr val="tx1"/>
                </a:solidFill>
                <a:latin typeface="+mn-lt"/>
                <a:cs typeface="+mn-cs"/>
              </a:defRPr>
            </a:lvl1pPr>
          </a:lstStyle>
          <a:p>
            <a:pPr>
              <a:defRPr/>
            </a:pPr>
            <a:fld id="{FDAF3640-0DCA-42AF-99AB-1006E0010107}" type="slidenum">
              <a:rPr lang="fi-FI"/>
              <a:pPr>
                <a:defRPr/>
              </a:pPr>
              <a:t>‹#›</a:t>
            </a:fld>
            <a:endParaRPr lang="fi-FI"/>
          </a:p>
        </p:txBody>
      </p:sp>
    </p:spTree>
  </p:cSld>
  <p:clrMap bg1="lt1" tx1="dk1" bg2="lt2" tx2="dk2" accent1="accent1" accent2="accent2" accent3="accent3" accent4="accent4" accent5="accent5" accent6="accent6" hlink="hlink" folHlink="folHlink"/>
  <p:sldLayoutIdLst>
    <p:sldLayoutId id="2147484005" r:id="rId1"/>
    <p:sldLayoutId id="2147484006" r:id="rId2"/>
    <p:sldLayoutId id="2147484001" r:id="rId3"/>
    <p:sldLayoutId id="2147484007" r:id="rId4"/>
  </p:sldLayoutIdLst>
  <p:timing>
    <p:tnLst>
      <p:par>
        <p:cTn id="1" dur="indefinite" restart="never" nodeType="tmRoot"/>
      </p:par>
    </p:tnLst>
  </p:timing>
  <p:hf hdr="0"/>
  <p:txStyles>
    <p:titleStyle>
      <a:lvl1pPr algn="l" rtl="0" eaLnBrk="0" fontAlgn="base" hangingPunct="0">
        <a:spcBef>
          <a:spcPct val="0"/>
        </a:spcBef>
        <a:spcAft>
          <a:spcPct val="0"/>
        </a:spcAft>
        <a:defRPr sz="3200" b="1" kern="1200">
          <a:solidFill>
            <a:schemeClr val="accent1"/>
          </a:solidFill>
          <a:latin typeface="+mj-lt"/>
          <a:ea typeface="+mj-ea"/>
          <a:cs typeface="+mj-cs"/>
        </a:defRPr>
      </a:lvl1pPr>
      <a:lvl2pPr algn="l" rtl="0" eaLnBrk="0" fontAlgn="base" hangingPunct="0">
        <a:spcBef>
          <a:spcPct val="0"/>
        </a:spcBef>
        <a:spcAft>
          <a:spcPct val="0"/>
        </a:spcAft>
        <a:defRPr sz="3200" b="1">
          <a:solidFill>
            <a:schemeClr val="accent1"/>
          </a:solidFill>
          <a:latin typeface="Arial" charset="0"/>
        </a:defRPr>
      </a:lvl2pPr>
      <a:lvl3pPr algn="l" rtl="0" eaLnBrk="0" fontAlgn="base" hangingPunct="0">
        <a:spcBef>
          <a:spcPct val="0"/>
        </a:spcBef>
        <a:spcAft>
          <a:spcPct val="0"/>
        </a:spcAft>
        <a:defRPr sz="3200" b="1">
          <a:solidFill>
            <a:schemeClr val="accent1"/>
          </a:solidFill>
          <a:latin typeface="Arial" charset="0"/>
        </a:defRPr>
      </a:lvl3pPr>
      <a:lvl4pPr algn="l" rtl="0" eaLnBrk="0" fontAlgn="base" hangingPunct="0">
        <a:spcBef>
          <a:spcPct val="0"/>
        </a:spcBef>
        <a:spcAft>
          <a:spcPct val="0"/>
        </a:spcAft>
        <a:defRPr sz="3200" b="1">
          <a:solidFill>
            <a:schemeClr val="accent1"/>
          </a:solidFill>
          <a:latin typeface="Arial" charset="0"/>
        </a:defRPr>
      </a:lvl4pPr>
      <a:lvl5pPr algn="l" rtl="0" eaLnBrk="0" fontAlgn="base" hangingPunct="0">
        <a:spcBef>
          <a:spcPct val="0"/>
        </a:spcBef>
        <a:spcAft>
          <a:spcPct val="0"/>
        </a:spcAft>
        <a:defRPr sz="3200" b="1">
          <a:solidFill>
            <a:schemeClr val="accent1"/>
          </a:solidFill>
          <a:latin typeface="Arial" charset="0"/>
        </a:defRPr>
      </a:lvl5pPr>
      <a:lvl6pPr marL="457200" algn="l" rtl="0" fontAlgn="base">
        <a:spcBef>
          <a:spcPct val="0"/>
        </a:spcBef>
        <a:spcAft>
          <a:spcPct val="0"/>
        </a:spcAft>
        <a:defRPr sz="3200" b="1">
          <a:solidFill>
            <a:schemeClr val="accent1"/>
          </a:solidFill>
          <a:latin typeface="Arial" charset="0"/>
        </a:defRPr>
      </a:lvl6pPr>
      <a:lvl7pPr marL="914400" algn="l" rtl="0" fontAlgn="base">
        <a:spcBef>
          <a:spcPct val="0"/>
        </a:spcBef>
        <a:spcAft>
          <a:spcPct val="0"/>
        </a:spcAft>
        <a:defRPr sz="3200" b="1">
          <a:solidFill>
            <a:schemeClr val="accent1"/>
          </a:solidFill>
          <a:latin typeface="Arial" charset="0"/>
        </a:defRPr>
      </a:lvl7pPr>
      <a:lvl8pPr marL="1371600" algn="l" rtl="0" fontAlgn="base">
        <a:spcBef>
          <a:spcPct val="0"/>
        </a:spcBef>
        <a:spcAft>
          <a:spcPct val="0"/>
        </a:spcAft>
        <a:defRPr sz="3200" b="1">
          <a:solidFill>
            <a:schemeClr val="accent1"/>
          </a:solidFill>
          <a:latin typeface="Arial" charset="0"/>
        </a:defRPr>
      </a:lvl8pPr>
      <a:lvl9pPr marL="1828800" algn="l" rtl="0" fontAlgn="base">
        <a:spcBef>
          <a:spcPct val="0"/>
        </a:spcBef>
        <a:spcAft>
          <a:spcPct val="0"/>
        </a:spcAft>
        <a:defRPr sz="3200" b="1">
          <a:solidFill>
            <a:schemeClr val="accent1"/>
          </a:solidFill>
          <a:latin typeface="Arial" charset="0"/>
        </a:defRPr>
      </a:lvl9pPr>
    </p:titleStyle>
    <p:bodyStyle>
      <a:lvl1pPr marL="342900" indent="-342900"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2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19.emf"/><Relationship Id="rId4" Type="http://schemas.openxmlformats.org/officeDocument/2006/relationships/oleObject" Target="../embeddings/oleObject1.bin"/></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5"/>
          <p:cNvSpPr>
            <a:spLocks noGrp="1"/>
          </p:cNvSpPr>
          <p:nvPr>
            <p:ph type="ctrTitle"/>
          </p:nvPr>
        </p:nvSpPr>
        <p:spPr>
          <a:xfrm>
            <a:off x="1042988" y="1700809"/>
            <a:ext cx="7273428" cy="1728192"/>
          </a:xfrm>
        </p:spPr>
        <p:txBody>
          <a:bodyPr/>
          <a:lstStyle/>
          <a:p>
            <a:pPr marL="0" indent="0">
              <a:tabLst>
                <a:tab pos="1800225" algn="l"/>
              </a:tabLst>
            </a:pPr>
            <a:r>
              <a:rPr lang="fi-FI" sz="3600" dirty="0" smtClean="0"/>
              <a:t>Puolustusvoimien </a:t>
            </a:r>
            <a:r>
              <a:rPr lang="fi-FI" sz="3600" dirty="0"/>
              <a:t>tulkinnat AQAP 2110 </a:t>
            </a:r>
            <a:r>
              <a:rPr lang="fi-FI" sz="3600" dirty="0" smtClean="0"/>
              <a:t>Edition </a:t>
            </a:r>
            <a:r>
              <a:rPr lang="fi-FI" sz="3600" dirty="0"/>
              <a:t>D -</a:t>
            </a:r>
            <a:r>
              <a:rPr lang="fi-FI" sz="3600" dirty="0" smtClean="0"/>
              <a:t>julkaisusta</a:t>
            </a:r>
            <a:endParaRPr lang="fi-FI" sz="3600" dirty="0"/>
          </a:p>
        </p:txBody>
      </p:sp>
      <p:sp>
        <p:nvSpPr>
          <p:cNvPr id="4" name="Date Placeholder 3"/>
          <p:cNvSpPr>
            <a:spLocks noGrp="1"/>
          </p:cNvSpPr>
          <p:nvPr>
            <p:ph type="dt" sz="quarter" idx="10"/>
          </p:nvPr>
        </p:nvSpPr>
        <p:spPr/>
        <p:txBody>
          <a:bodyPr/>
          <a:lstStyle/>
          <a:p>
            <a:pPr>
              <a:defRPr/>
            </a:pPr>
            <a:fld id="{5A0532DF-713E-4FD5-AE65-D347C0F9E34D}" type="datetime1">
              <a:rPr lang="fi-FI" smtClean="0"/>
              <a:pPr>
                <a:defRPr/>
              </a:pPr>
              <a:t>12.9.2017</a:t>
            </a:fld>
            <a:endParaRPr lang="fi-FI"/>
          </a:p>
        </p:txBody>
      </p:sp>
      <p:sp>
        <p:nvSpPr>
          <p:cNvPr id="5" name="Slide Number Placeholder 4"/>
          <p:cNvSpPr>
            <a:spLocks noGrp="1"/>
          </p:cNvSpPr>
          <p:nvPr>
            <p:ph type="sldNum" sz="quarter" idx="11"/>
          </p:nvPr>
        </p:nvSpPr>
        <p:spPr/>
        <p:txBody>
          <a:bodyPr/>
          <a:lstStyle/>
          <a:p>
            <a:pPr>
              <a:defRPr/>
            </a:pPr>
            <a:fld id="{3427747E-786C-43C8-9736-D842742665EA}" type="slidenum">
              <a:rPr lang="fi-FI" smtClean="0"/>
              <a:pPr>
                <a:defRPr/>
              </a:pPr>
              <a:t>1</a:t>
            </a:fld>
            <a:endParaRPr lang="fi-FI"/>
          </a:p>
        </p:txBody>
      </p:sp>
      <p:sp>
        <p:nvSpPr>
          <p:cNvPr id="6" name="Title 5"/>
          <p:cNvSpPr txBox="1">
            <a:spLocks/>
          </p:cNvSpPr>
          <p:nvPr/>
        </p:nvSpPr>
        <p:spPr bwMode="auto">
          <a:xfrm>
            <a:off x="1204913" y="3789363"/>
            <a:ext cx="69850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anchor="b">
            <a:normAutofit/>
          </a:bodyPr>
          <a:lstStyle>
            <a:lvl1pPr algn="ctr" rtl="0" eaLnBrk="0" fontAlgn="base" hangingPunct="0">
              <a:spcBef>
                <a:spcPct val="0"/>
              </a:spcBef>
              <a:spcAft>
                <a:spcPct val="0"/>
              </a:spcAft>
              <a:defRPr sz="3400" b="1" kern="1200">
                <a:solidFill>
                  <a:schemeClr val="accent1"/>
                </a:solidFill>
                <a:latin typeface="+mj-lt"/>
                <a:ea typeface="+mj-ea"/>
                <a:cs typeface="+mj-cs"/>
              </a:defRPr>
            </a:lvl1pPr>
            <a:lvl2pPr algn="l" rtl="0" eaLnBrk="0" fontAlgn="base" hangingPunct="0">
              <a:spcBef>
                <a:spcPct val="0"/>
              </a:spcBef>
              <a:spcAft>
                <a:spcPct val="0"/>
              </a:spcAft>
              <a:defRPr sz="3200" b="1">
                <a:solidFill>
                  <a:schemeClr val="accent1"/>
                </a:solidFill>
                <a:latin typeface="Arial" charset="0"/>
              </a:defRPr>
            </a:lvl2pPr>
            <a:lvl3pPr algn="l" rtl="0" eaLnBrk="0" fontAlgn="base" hangingPunct="0">
              <a:spcBef>
                <a:spcPct val="0"/>
              </a:spcBef>
              <a:spcAft>
                <a:spcPct val="0"/>
              </a:spcAft>
              <a:defRPr sz="3200" b="1">
                <a:solidFill>
                  <a:schemeClr val="accent1"/>
                </a:solidFill>
                <a:latin typeface="Arial" charset="0"/>
              </a:defRPr>
            </a:lvl3pPr>
            <a:lvl4pPr algn="l" rtl="0" eaLnBrk="0" fontAlgn="base" hangingPunct="0">
              <a:spcBef>
                <a:spcPct val="0"/>
              </a:spcBef>
              <a:spcAft>
                <a:spcPct val="0"/>
              </a:spcAft>
              <a:defRPr sz="3200" b="1">
                <a:solidFill>
                  <a:schemeClr val="accent1"/>
                </a:solidFill>
                <a:latin typeface="Arial" charset="0"/>
              </a:defRPr>
            </a:lvl4pPr>
            <a:lvl5pPr algn="l" rtl="0" eaLnBrk="0" fontAlgn="base" hangingPunct="0">
              <a:spcBef>
                <a:spcPct val="0"/>
              </a:spcBef>
              <a:spcAft>
                <a:spcPct val="0"/>
              </a:spcAft>
              <a:defRPr sz="3200" b="1">
                <a:solidFill>
                  <a:schemeClr val="accent1"/>
                </a:solidFill>
                <a:latin typeface="Arial" charset="0"/>
              </a:defRPr>
            </a:lvl5pPr>
            <a:lvl6pPr marL="457200" algn="l" rtl="0" fontAlgn="base">
              <a:spcBef>
                <a:spcPct val="0"/>
              </a:spcBef>
              <a:spcAft>
                <a:spcPct val="0"/>
              </a:spcAft>
              <a:defRPr sz="3200" b="1">
                <a:solidFill>
                  <a:schemeClr val="accent1"/>
                </a:solidFill>
                <a:latin typeface="Arial" charset="0"/>
              </a:defRPr>
            </a:lvl6pPr>
            <a:lvl7pPr marL="914400" algn="l" rtl="0" fontAlgn="base">
              <a:spcBef>
                <a:spcPct val="0"/>
              </a:spcBef>
              <a:spcAft>
                <a:spcPct val="0"/>
              </a:spcAft>
              <a:defRPr sz="3200" b="1">
                <a:solidFill>
                  <a:schemeClr val="accent1"/>
                </a:solidFill>
                <a:latin typeface="Arial" charset="0"/>
              </a:defRPr>
            </a:lvl7pPr>
            <a:lvl8pPr marL="1371600" algn="l" rtl="0" fontAlgn="base">
              <a:spcBef>
                <a:spcPct val="0"/>
              </a:spcBef>
              <a:spcAft>
                <a:spcPct val="0"/>
              </a:spcAft>
              <a:defRPr sz="3200" b="1">
                <a:solidFill>
                  <a:schemeClr val="accent1"/>
                </a:solidFill>
                <a:latin typeface="Arial" charset="0"/>
              </a:defRPr>
            </a:lvl8pPr>
            <a:lvl9pPr marL="1828800" algn="l" rtl="0" fontAlgn="base">
              <a:spcBef>
                <a:spcPct val="0"/>
              </a:spcBef>
              <a:spcAft>
                <a:spcPct val="0"/>
              </a:spcAft>
              <a:defRPr sz="3200" b="1">
                <a:solidFill>
                  <a:schemeClr val="accent1"/>
                </a:solidFill>
                <a:latin typeface="Arial" charset="0"/>
              </a:defRPr>
            </a:lvl9pPr>
          </a:lstStyle>
          <a:p>
            <a:pPr>
              <a:defRPr/>
            </a:pPr>
            <a:r>
              <a:rPr lang="fi-FI" altLang="fi-FI" sz="2000" dirty="0" smtClean="0">
                <a:solidFill>
                  <a:schemeClr val="tx1">
                    <a:lumMod val="75000"/>
                    <a:lumOff val="25000"/>
                  </a:schemeClr>
                </a:solidFill>
              </a:rPr>
              <a:t>PELOGOS</a:t>
            </a:r>
          </a:p>
          <a:p>
            <a:pPr>
              <a:defRPr/>
            </a:pPr>
            <a:r>
              <a:rPr lang="fi-FI" altLang="fi-FI" sz="2000" dirty="0" smtClean="0">
                <a:solidFill>
                  <a:schemeClr val="tx1">
                    <a:lumMod val="75000"/>
                    <a:lumOff val="25000"/>
                  </a:schemeClr>
                </a:solidFill>
              </a:rPr>
              <a:t>14.9.2017</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äivämäärän paikkamerkki 4"/>
          <p:cNvSpPr>
            <a:spLocks noGrp="1"/>
          </p:cNvSpPr>
          <p:nvPr>
            <p:ph type="dt" sz="half" idx="10"/>
          </p:nvPr>
        </p:nvSpPr>
        <p:spPr/>
        <p:txBody>
          <a:bodyPr/>
          <a:lstStyle/>
          <a:p>
            <a:fld id="{57D9B54F-822D-4D81-B152-B0C016F6B953}" type="datetime1">
              <a:rPr lang="en-GB" smtClean="0"/>
              <a:t>12/09/2017</a:t>
            </a:fld>
            <a:endParaRPr lang="en-GB" dirty="0"/>
          </a:p>
        </p:txBody>
      </p:sp>
      <p:sp>
        <p:nvSpPr>
          <p:cNvPr id="7" name="Dian numeron paikkamerkki 6"/>
          <p:cNvSpPr>
            <a:spLocks noGrp="1"/>
          </p:cNvSpPr>
          <p:nvPr>
            <p:ph type="sldNum" sz="quarter" idx="12"/>
          </p:nvPr>
        </p:nvSpPr>
        <p:spPr/>
        <p:txBody>
          <a:bodyPr/>
          <a:lstStyle/>
          <a:p>
            <a:fld id="{40D39604-8285-4EBC-9D22-D166251E3ECD}" type="slidenum">
              <a:rPr lang="en-GB" smtClean="0"/>
              <a:t>10</a:t>
            </a:fld>
            <a:endParaRPr lang="en-GB" dirty="0"/>
          </a:p>
        </p:txBody>
      </p:sp>
      <p:pic>
        <p:nvPicPr>
          <p:cNvPr id="3074" name="Picture 2" descr="C:\Users\ohe46680\Desktop\hiir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1125" y="1328737"/>
            <a:ext cx="6381750" cy="4200525"/>
          </a:xfrm>
          <a:prstGeom prst="rect">
            <a:avLst/>
          </a:prstGeom>
          <a:noFill/>
          <a:extLst>
            <a:ext uri="{909E8E84-426E-40DD-AFC4-6F175D3DCCD1}">
              <a14:hiddenFill xmlns:a14="http://schemas.microsoft.com/office/drawing/2010/main">
                <a:solidFill>
                  <a:srgbClr val="FFFFFF"/>
                </a:solidFill>
              </a14:hiddenFill>
            </a:ext>
          </a:extLst>
        </p:spPr>
      </p:pic>
      <p:sp>
        <p:nvSpPr>
          <p:cNvPr id="9" name="Tekstiruutu 8"/>
          <p:cNvSpPr txBox="1"/>
          <p:nvPr/>
        </p:nvSpPr>
        <p:spPr>
          <a:xfrm>
            <a:off x="1043609" y="260648"/>
            <a:ext cx="6990890" cy="584775"/>
          </a:xfrm>
          <a:prstGeom prst="rect">
            <a:avLst/>
          </a:prstGeom>
          <a:noFill/>
        </p:spPr>
        <p:txBody>
          <a:bodyPr wrap="square" rtlCol="0">
            <a:spAutoFit/>
          </a:bodyPr>
          <a:lstStyle/>
          <a:p>
            <a:pPr>
              <a:spcBef>
                <a:spcPts val="600"/>
              </a:spcBef>
            </a:pPr>
            <a:r>
              <a:rPr lang="en-GB" sz="3200" dirty="0" smtClean="0"/>
              <a:t>Risk Management</a:t>
            </a:r>
            <a:endParaRPr lang="en-GB" sz="3200" dirty="0"/>
          </a:p>
        </p:txBody>
      </p:sp>
    </p:spTree>
    <p:extLst>
      <p:ext uri="{BB962C8B-B14F-4D97-AF65-F5344CB8AC3E}">
        <p14:creationId xmlns:p14="http://schemas.microsoft.com/office/powerpoint/2010/main" val="1210433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äivämäärän paikkamerkki 4"/>
          <p:cNvSpPr>
            <a:spLocks noGrp="1"/>
          </p:cNvSpPr>
          <p:nvPr>
            <p:ph type="dt" sz="half" idx="10"/>
          </p:nvPr>
        </p:nvSpPr>
        <p:spPr/>
        <p:txBody>
          <a:bodyPr/>
          <a:lstStyle/>
          <a:p>
            <a:fld id="{57D9B54F-822D-4D81-B152-B0C016F6B953}" type="datetime1">
              <a:rPr lang="en-GB" smtClean="0"/>
              <a:t>12/09/2017</a:t>
            </a:fld>
            <a:endParaRPr lang="en-GB" dirty="0"/>
          </a:p>
        </p:txBody>
      </p:sp>
      <p:sp>
        <p:nvSpPr>
          <p:cNvPr id="7" name="Dian numeron paikkamerkki 6"/>
          <p:cNvSpPr>
            <a:spLocks noGrp="1"/>
          </p:cNvSpPr>
          <p:nvPr>
            <p:ph type="sldNum" sz="quarter" idx="12"/>
          </p:nvPr>
        </p:nvSpPr>
        <p:spPr/>
        <p:txBody>
          <a:bodyPr/>
          <a:lstStyle/>
          <a:p>
            <a:fld id="{40D39604-8285-4EBC-9D22-D166251E3ECD}" type="slidenum">
              <a:rPr lang="en-GB" smtClean="0"/>
              <a:t>11</a:t>
            </a:fld>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204864"/>
            <a:ext cx="8288788" cy="3101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iruutu 9"/>
          <p:cNvSpPr txBox="1"/>
          <p:nvPr/>
        </p:nvSpPr>
        <p:spPr>
          <a:xfrm>
            <a:off x="1331640" y="260648"/>
            <a:ext cx="6990890" cy="584775"/>
          </a:xfrm>
          <a:prstGeom prst="rect">
            <a:avLst/>
          </a:prstGeom>
          <a:noFill/>
        </p:spPr>
        <p:txBody>
          <a:bodyPr wrap="square" rtlCol="0">
            <a:spAutoFit/>
          </a:bodyPr>
          <a:lstStyle/>
          <a:p>
            <a:pPr>
              <a:spcBef>
                <a:spcPts val="600"/>
              </a:spcBef>
            </a:pPr>
            <a:r>
              <a:rPr lang="en-GB" sz="3200" dirty="0" smtClean="0"/>
              <a:t>Planning</a:t>
            </a:r>
            <a:endParaRPr lang="en-GB" sz="3200" dirty="0"/>
          </a:p>
        </p:txBody>
      </p:sp>
    </p:spTree>
    <p:extLst>
      <p:ext uri="{BB962C8B-B14F-4D97-AF65-F5344CB8AC3E}">
        <p14:creationId xmlns:p14="http://schemas.microsoft.com/office/powerpoint/2010/main" val="3115378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274639"/>
            <a:ext cx="7571184" cy="1008000"/>
          </a:xfrm>
        </p:spPr>
        <p:txBody>
          <a:bodyPr anchor="t">
            <a:normAutofit/>
          </a:bodyPr>
          <a:lstStyle/>
          <a:p>
            <a:r>
              <a:rPr lang="en-GB" sz="3600" b="1" dirty="0" smtClean="0"/>
              <a:t>AQAP 2110 Edition D</a:t>
            </a:r>
            <a:endParaRPr lang="en-GB" sz="3600" b="1" dirty="0"/>
          </a:p>
        </p:txBody>
      </p:sp>
      <p:sp>
        <p:nvSpPr>
          <p:cNvPr id="3" name="Content Placeholder 2"/>
          <p:cNvSpPr>
            <a:spLocks noGrp="1"/>
          </p:cNvSpPr>
          <p:nvPr>
            <p:ph idx="1"/>
          </p:nvPr>
        </p:nvSpPr>
        <p:spPr>
          <a:xfrm>
            <a:off x="467544" y="1508787"/>
            <a:ext cx="8229600" cy="4525963"/>
          </a:xfrm>
        </p:spPr>
        <p:txBody>
          <a:bodyPr>
            <a:normAutofit fontScale="47500" lnSpcReduction="20000"/>
          </a:bodyPr>
          <a:lstStyle/>
          <a:p>
            <a:pPr marL="0" indent="0">
              <a:buNone/>
            </a:pPr>
            <a:r>
              <a:rPr lang="en-GB" sz="5000" b="1" dirty="0" smtClean="0"/>
              <a:t>"</a:t>
            </a:r>
            <a:r>
              <a:rPr lang="en-GB" sz="5000" b="1" dirty="0" err="1" smtClean="0"/>
              <a:t>Välitentti</a:t>
            </a:r>
            <a:r>
              <a:rPr lang="en-GB" sz="5000" b="1" dirty="0" smtClean="0"/>
              <a:t>"</a:t>
            </a:r>
          </a:p>
          <a:p>
            <a:pPr marL="0" indent="0">
              <a:buNone/>
            </a:pPr>
            <a:endParaRPr lang="en-GB" sz="5000" dirty="0"/>
          </a:p>
          <a:p>
            <a:pPr marL="0" lvl="0" indent="0">
              <a:buNone/>
            </a:pPr>
            <a:r>
              <a:rPr lang="en-GB" sz="4200" dirty="0" err="1"/>
              <a:t>Järjestä</a:t>
            </a:r>
            <a:r>
              <a:rPr lang="en-GB" sz="4200" dirty="0"/>
              <a:t> </a:t>
            </a:r>
            <a:r>
              <a:rPr lang="en-GB" sz="4200" dirty="0" err="1"/>
              <a:t>seuraavat</a:t>
            </a:r>
            <a:r>
              <a:rPr lang="en-GB" sz="4200" dirty="0"/>
              <a:t> </a:t>
            </a:r>
            <a:r>
              <a:rPr lang="en-GB" sz="4200" dirty="0" err="1" smtClean="0"/>
              <a:t>termit</a:t>
            </a:r>
            <a:r>
              <a:rPr lang="en-GB" sz="4200" dirty="0" smtClean="0"/>
              <a:t> </a:t>
            </a:r>
            <a:r>
              <a:rPr lang="en-GB" sz="4200" dirty="0" err="1" smtClean="0"/>
              <a:t>järjestykseen</a:t>
            </a:r>
            <a:r>
              <a:rPr lang="en-GB" sz="4200" dirty="0" smtClean="0"/>
              <a:t> </a:t>
            </a:r>
            <a:r>
              <a:rPr lang="en-GB" sz="4200" dirty="0" err="1" smtClean="0"/>
              <a:t>sen</a:t>
            </a:r>
            <a:r>
              <a:rPr lang="en-GB" sz="4200" dirty="0" smtClean="0"/>
              <a:t> </a:t>
            </a:r>
            <a:r>
              <a:rPr lang="en-GB" sz="4200" dirty="0" err="1" smtClean="0"/>
              <a:t>mukaan</a:t>
            </a:r>
            <a:r>
              <a:rPr lang="en-GB" sz="4200" dirty="0" smtClean="0"/>
              <a:t>, </a:t>
            </a:r>
            <a:r>
              <a:rPr lang="en-GB" sz="4200" dirty="0" err="1" smtClean="0"/>
              <a:t>miten</a:t>
            </a:r>
            <a:r>
              <a:rPr lang="en-GB" sz="4200" dirty="0" smtClean="0"/>
              <a:t> </a:t>
            </a:r>
            <a:r>
              <a:rPr lang="en-GB" sz="4200" dirty="0" err="1" smtClean="0"/>
              <a:t>usein</a:t>
            </a:r>
            <a:r>
              <a:rPr lang="en-GB" sz="4200" dirty="0" smtClean="0"/>
              <a:t> </a:t>
            </a:r>
            <a:r>
              <a:rPr lang="en-GB" sz="4200" dirty="0"/>
              <a:t>ne </a:t>
            </a:r>
            <a:r>
              <a:rPr lang="en-GB" sz="4200" dirty="0" err="1"/>
              <a:t>esiintyvät</a:t>
            </a:r>
            <a:r>
              <a:rPr lang="en-GB" sz="4200" dirty="0"/>
              <a:t> AQAP 2110 Ed </a:t>
            </a:r>
            <a:r>
              <a:rPr lang="en-GB" sz="4200" dirty="0" smtClean="0"/>
              <a:t>D-</a:t>
            </a:r>
            <a:r>
              <a:rPr lang="en-GB" sz="4200" dirty="0" err="1" smtClean="0"/>
              <a:t>julkaisussa</a:t>
            </a:r>
            <a:r>
              <a:rPr lang="en-GB" sz="4200" dirty="0" smtClean="0"/>
              <a:t>?</a:t>
            </a:r>
          </a:p>
          <a:p>
            <a:pPr marL="0" lvl="0" indent="0" algn="just">
              <a:buNone/>
            </a:pPr>
            <a:endParaRPr lang="en-GB" sz="2100" dirty="0"/>
          </a:p>
          <a:p>
            <a:pPr marL="1200150" lvl="1" indent="-742950" algn="just">
              <a:buFont typeface="+mj-lt"/>
              <a:buAutoNum type="alphaLcPeriod"/>
            </a:pPr>
            <a:r>
              <a:rPr lang="en-GB" sz="4200" dirty="0"/>
              <a:t>Risk(s)</a:t>
            </a:r>
          </a:p>
          <a:p>
            <a:pPr marL="1200150" lvl="1" indent="-742950" algn="just">
              <a:buFont typeface="+mj-lt"/>
              <a:buAutoNum type="alphaLcPeriod"/>
            </a:pPr>
            <a:r>
              <a:rPr lang="en-GB" sz="4200" dirty="0"/>
              <a:t>Communication(s)</a:t>
            </a:r>
          </a:p>
          <a:p>
            <a:pPr marL="1200150" lvl="1" indent="-742950" algn="just">
              <a:buFont typeface="+mj-lt"/>
              <a:buAutoNum type="alphaLcPeriod"/>
            </a:pPr>
            <a:r>
              <a:rPr lang="en-GB" sz="4200" dirty="0"/>
              <a:t>External Provider(s)</a:t>
            </a:r>
          </a:p>
          <a:p>
            <a:pPr marL="1200150" lvl="1" indent="-742950" algn="just">
              <a:buFont typeface="+mj-lt"/>
              <a:buAutoNum type="alphaLcPeriod"/>
            </a:pPr>
            <a:r>
              <a:rPr lang="en-GB" sz="4200" dirty="0"/>
              <a:t>Documented </a:t>
            </a:r>
            <a:r>
              <a:rPr lang="en-GB" sz="4200" dirty="0" smtClean="0"/>
              <a:t>Information</a:t>
            </a:r>
            <a:endParaRPr lang="en-GB" sz="4200" dirty="0"/>
          </a:p>
          <a:p>
            <a:pPr marL="0" lvl="0" indent="0" algn="just">
              <a:buNone/>
            </a:pPr>
            <a:endParaRPr lang="en-GB" sz="4200" dirty="0"/>
          </a:p>
          <a:p>
            <a:pPr marL="742950" indent="-742950" algn="just">
              <a:buAutoNum type="arabicPeriod"/>
            </a:pPr>
            <a:r>
              <a:rPr lang="en-GB" sz="4200" dirty="0" smtClean="0">
                <a:solidFill>
                  <a:srgbClr val="7030A0"/>
                </a:solidFill>
              </a:rPr>
              <a:t>External Provider(s) (</a:t>
            </a:r>
            <a:r>
              <a:rPr lang="en-GB" sz="4200" dirty="0">
                <a:solidFill>
                  <a:srgbClr val="7030A0"/>
                </a:solidFill>
              </a:rPr>
              <a:t>25</a:t>
            </a:r>
            <a:r>
              <a:rPr lang="en-GB" sz="4200" dirty="0" smtClean="0">
                <a:solidFill>
                  <a:srgbClr val="7030A0"/>
                </a:solidFill>
              </a:rPr>
              <a:t>)</a:t>
            </a:r>
          </a:p>
          <a:p>
            <a:pPr marL="742950" indent="-742950" algn="just">
              <a:buAutoNum type="arabicPeriod"/>
            </a:pPr>
            <a:r>
              <a:rPr lang="en-GB" sz="4200" dirty="0" smtClean="0">
                <a:solidFill>
                  <a:srgbClr val="7030A0"/>
                </a:solidFill>
              </a:rPr>
              <a:t>Risk(s) (16)</a:t>
            </a:r>
          </a:p>
          <a:p>
            <a:pPr marL="742950" indent="-742950" algn="just">
              <a:buAutoNum type="arabicPeriod"/>
            </a:pPr>
            <a:r>
              <a:rPr lang="en-GB" sz="4200" dirty="0" smtClean="0">
                <a:solidFill>
                  <a:srgbClr val="7030A0"/>
                </a:solidFill>
              </a:rPr>
              <a:t>Documented Information </a:t>
            </a:r>
            <a:r>
              <a:rPr lang="en-GB" sz="4200" dirty="0">
                <a:solidFill>
                  <a:srgbClr val="7030A0"/>
                </a:solidFill>
              </a:rPr>
              <a:t>(13</a:t>
            </a:r>
            <a:r>
              <a:rPr lang="en-GB" sz="4200" dirty="0" smtClean="0">
                <a:solidFill>
                  <a:srgbClr val="7030A0"/>
                </a:solidFill>
              </a:rPr>
              <a:t>)</a:t>
            </a:r>
          </a:p>
          <a:p>
            <a:pPr marL="742950" indent="-742950" algn="just">
              <a:buAutoNum type="arabicPeriod"/>
            </a:pPr>
            <a:r>
              <a:rPr lang="en-GB" sz="4200" dirty="0" smtClean="0">
                <a:solidFill>
                  <a:srgbClr val="7030A0"/>
                </a:solidFill>
              </a:rPr>
              <a:t>Communication(s) (</a:t>
            </a:r>
            <a:r>
              <a:rPr lang="en-GB" sz="4200" dirty="0">
                <a:solidFill>
                  <a:srgbClr val="7030A0"/>
                </a:solidFill>
              </a:rPr>
              <a:t>7)</a:t>
            </a:r>
          </a:p>
        </p:txBody>
      </p:sp>
    </p:spTree>
    <p:extLst>
      <p:ext uri="{BB962C8B-B14F-4D97-AF65-F5344CB8AC3E}">
        <p14:creationId xmlns:p14="http://schemas.microsoft.com/office/powerpoint/2010/main" val="452269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Effect transition="in" filter="wipe(down)">
                                      <p:cBhvr>
                                        <p:cTn id="19" dur="500"/>
                                        <p:tgtEl>
                                          <p:spTgt spid="3">
                                            <p:txEl>
                                              <p:pRg st="9" end="9"/>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
                                            <p:txEl>
                                              <p:pRg st="10" end="10"/>
                                            </p:txEl>
                                          </p:spTgt>
                                        </p:tgtEl>
                                        <p:attrNameLst>
                                          <p:attrName>style.visibility</p:attrName>
                                        </p:attrNameLst>
                                      </p:cBhvr>
                                      <p:to>
                                        <p:strVal val="visible"/>
                                      </p:to>
                                    </p:set>
                                    <p:animEffect transition="in" filter="wipe(down)">
                                      <p:cBhvr>
                                        <p:cTn id="24" dur="500"/>
                                        <p:tgtEl>
                                          <p:spTgt spid="3">
                                            <p:txEl>
                                              <p:pRg st="10" end="1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animEffect transition="in" filter="wipe(down)">
                                      <p:cBhvr>
                                        <p:cTn id="29" dur="500"/>
                                        <p:tgtEl>
                                          <p:spTgt spid="3">
                                            <p:txEl>
                                              <p:pRg st="11" end="1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3">
                                            <p:txEl>
                                              <p:pRg st="12" end="12"/>
                                            </p:txEl>
                                          </p:spTgt>
                                        </p:tgtEl>
                                        <p:attrNameLst>
                                          <p:attrName>style.visibility</p:attrName>
                                        </p:attrNameLst>
                                      </p:cBhvr>
                                      <p:to>
                                        <p:strVal val="visible"/>
                                      </p:to>
                                    </p:set>
                                    <p:animEffect transition="in" filter="wipe(down)">
                                      <p:cBhvr>
                                        <p:cTn id="34"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äivämäärän paikkamerkki 4"/>
          <p:cNvSpPr>
            <a:spLocks noGrp="1"/>
          </p:cNvSpPr>
          <p:nvPr>
            <p:ph type="dt" sz="half" idx="10"/>
          </p:nvPr>
        </p:nvSpPr>
        <p:spPr/>
        <p:txBody>
          <a:bodyPr/>
          <a:lstStyle/>
          <a:p>
            <a:fld id="{57D9B54F-822D-4D81-B152-B0C016F6B953}" type="datetime1">
              <a:rPr lang="en-GB" smtClean="0"/>
              <a:t>12/09/2017</a:t>
            </a:fld>
            <a:endParaRPr lang="en-GB" dirty="0"/>
          </a:p>
        </p:txBody>
      </p:sp>
      <p:sp>
        <p:nvSpPr>
          <p:cNvPr id="7" name="Dian numeron paikkamerkki 6"/>
          <p:cNvSpPr>
            <a:spLocks noGrp="1"/>
          </p:cNvSpPr>
          <p:nvPr>
            <p:ph type="sldNum" sz="quarter" idx="12"/>
          </p:nvPr>
        </p:nvSpPr>
        <p:spPr/>
        <p:txBody>
          <a:bodyPr/>
          <a:lstStyle/>
          <a:p>
            <a:fld id="{40D39604-8285-4EBC-9D22-D166251E3ECD}" type="slidenum">
              <a:rPr lang="en-GB" smtClean="0"/>
              <a:t>13</a:t>
            </a:fld>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124744"/>
            <a:ext cx="6030416" cy="4522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kstiruutu 8"/>
          <p:cNvSpPr txBox="1"/>
          <p:nvPr/>
        </p:nvSpPr>
        <p:spPr>
          <a:xfrm>
            <a:off x="1043609" y="260648"/>
            <a:ext cx="6990890" cy="584775"/>
          </a:xfrm>
          <a:prstGeom prst="rect">
            <a:avLst/>
          </a:prstGeom>
          <a:noFill/>
        </p:spPr>
        <p:txBody>
          <a:bodyPr wrap="square" rtlCol="0">
            <a:spAutoFit/>
          </a:bodyPr>
          <a:lstStyle/>
          <a:p>
            <a:pPr>
              <a:spcBef>
                <a:spcPts val="600"/>
              </a:spcBef>
            </a:pPr>
            <a:r>
              <a:rPr lang="en-GB" sz="3200" dirty="0" smtClean="0"/>
              <a:t>Customer Communication</a:t>
            </a:r>
            <a:endParaRPr lang="en-GB" sz="3200" dirty="0"/>
          </a:p>
        </p:txBody>
      </p:sp>
    </p:spTree>
    <p:extLst>
      <p:ext uri="{BB962C8B-B14F-4D97-AF65-F5344CB8AC3E}">
        <p14:creationId xmlns:p14="http://schemas.microsoft.com/office/powerpoint/2010/main" val="3556417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äivämäärän paikkamerkki 4"/>
          <p:cNvSpPr>
            <a:spLocks noGrp="1"/>
          </p:cNvSpPr>
          <p:nvPr>
            <p:ph type="dt" sz="half" idx="10"/>
          </p:nvPr>
        </p:nvSpPr>
        <p:spPr/>
        <p:txBody>
          <a:bodyPr/>
          <a:lstStyle/>
          <a:p>
            <a:fld id="{57D9B54F-822D-4D81-B152-B0C016F6B953}" type="datetime1">
              <a:rPr lang="en-GB" smtClean="0"/>
              <a:t>12/09/2017</a:t>
            </a:fld>
            <a:endParaRPr lang="en-GB" dirty="0"/>
          </a:p>
        </p:txBody>
      </p:sp>
      <p:sp>
        <p:nvSpPr>
          <p:cNvPr id="7" name="Dian numeron paikkamerkki 6"/>
          <p:cNvSpPr>
            <a:spLocks noGrp="1"/>
          </p:cNvSpPr>
          <p:nvPr>
            <p:ph type="sldNum" sz="quarter" idx="12"/>
          </p:nvPr>
        </p:nvSpPr>
        <p:spPr/>
        <p:txBody>
          <a:bodyPr/>
          <a:lstStyle/>
          <a:p>
            <a:fld id="{40D39604-8285-4EBC-9D22-D166251E3ECD}" type="slidenum">
              <a:rPr lang="en-GB" smtClean="0"/>
              <a:t>14</a:t>
            </a:fld>
            <a:endParaRPr lang="en-GB" dirty="0"/>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1615835"/>
            <a:ext cx="6264696" cy="4175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kstiruutu 8"/>
          <p:cNvSpPr txBox="1"/>
          <p:nvPr/>
        </p:nvSpPr>
        <p:spPr>
          <a:xfrm>
            <a:off x="1043609" y="260648"/>
            <a:ext cx="6990890" cy="584775"/>
          </a:xfrm>
          <a:prstGeom prst="rect">
            <a:avLst/>
          </a:prstGeom>
          <a:noFill/>
        </p:spPr>
        <p:txBody>
          <a:bodyPr wrap="square" rtlCol="0">
            <a:spAutoFit/>
          </a:bodyPr>
          <a:lstStyle/>
          <a:p>
            <a:pPr>
              <a:spcBef>
                <a:spcPts val="600"/>
              </a:spcBef>
            </a:pPr>
            <a:r>
              <a:rPr lang="en-GB" sz="3200" dirty="0"/>
              <a:t>Critical C</a:t>
            </a:r>
            <a:r>
              <a:rPr lang="en-GB" sz="3200" dirty="0" smtClean="0"/>
              <a:t>haracteristic</a:t>
            </a:r>
            <a:endParaRPr lang="en-GB" sz="3200" dirty="0"/>
          </a:p>
        </p:txBody>
      </p:sp>
    </p:spTree>
    <p:extLst>
      <p:ext uri="{BB962C8B-B14F-4D97-AF65-F5344CB8AC3E}">
        <p14:creationId xmlns:p14="http://schemas.microsoft.com/office/powerpoint/2010/main" val="1347917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2"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äivämäärän paikkamerkki 4"/>
          <p:cNvSpPr>
            <a:spLocks noGrp="1"/>
          </p:cNvSpPr>
          <p:nvPr>
            <p:ph type="dt" sz="half" idx="10"/>
          </p:nvPr>
        </p:nvSpPr>
        <p:spPr/>
        <p:txBody>
          <a:bodyPr/>
          <a:lstStyle/>
          <a:p>
            <a:fld id="{57D9B54F-822D-4D81-B152-B0C016F6B953}" type="datetime1">
              <a:rPr lang="en-GB" smtClean="0"/>
              <a:t>12/09/2017</a:t>
            </a:fld>
            <a:endParaRPr lang="en-GB" dirty="0"/>
          </a:p>
        </p:txBody>
      </p:sp>
      <p:sp>
        <p:nvSpPr>
          <p:cNvPr id="7" name="Dian numeron paikkamerkki 6"/>
          <p:cNvSpPr>
            <a:spLocks noGrp="1"/>
          </p:cNvSpPr>
          <p:nvPr>
            <p:ph type="sldNum" sz="quarter" idx="12"/>
          </p:nvPr>
        </p:nvSpPr>
        <p:spPr/>
        <p:txBody>
          <a:bodyPr/>
          <a:lstStyle/>
          <a:p>
            <a:fld id="{40D39604-8285-4EBC-9D22-D166251E3ECD}" type="slidenum">
              <a:rPr lang="en-GB" smtClean="0"/>
              <a:t>15</a:t>
            </a:fld>
            <a:endParaRPr lang="en-GB" dirty="0"/>
          </a:p>
        </p:txBody>
      </p:sp>
      <p:sp>
        <p:nvSpPr>
          <p:cNvPr id="8" name="AutoShape 2" descr="Kuvahaun tulos haulle mercedes f1 pit stop bottas"/>
          <p:cNvSpPr>
            <a:spLocks noChangeAspect="1" noChangeArrowheads="1"/>
          </p:cNvSpPr>
          <p:nvPr/>
        </p:nvSpPr>
        <p:spPr bwMode="auto">
          <a:xfrm>
            <a:off x="63500" y="-136525"/>
            <a:ext cx="7448550" cy="4962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901" y="845511"/>
            <a:ext cx="7620000" cy="5076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iruutu 9"/>
          <p:cNvSpPr txBox="1"/>
          <p:nvPr/>
        </p:nvSpPr>
        <p:spPr>
          <a:xfrm>
            <a:off x="1043609" y="260648"/>
            <a:ext cx="6990890" cy="584775"/>
          </a:xfrm>
          <a:prstGeom prst="rect">
            <a:avLst/>
          </a:prstGeom>
          <a:noFill/>
        </p:spPr>
        <p:txBody>
          <a:bodyPr wrap="square" rtlCol="0">
            <a:spAutoFit/>
          </a:bodyPr>
          <a:lstStyle/>
          <a:p>
            <a:pPr>
              <a:spcBef>
                <a:spcPts val="600"/>
              </a:spcBef>
            </a:pPr>
            <a:r>
              <a:rPr lang="en-GB" sz="3200" dirty="0" smtClean="0"/>
              <a:t>Dependability</a:t>
            </a:r>
            <a:endParaRPr lang="en-GB" sz="3200" dirty="0"/>
          </a:p>
        </p:txBody>
      </p:sp>
    </p:spTree>
    <p:extLst>
      <p:ext uri="{BB962C8B-B14F-4D97-AF65-F5344CB8AC3E}">
        <p14:creationId xmlns:p14="http://schemas.microsoft.com/office/powerpoint/2010/main" val="1609535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508787"/>
            <a:ext cx="8229600" cy="4525963"/>
          </a:xfrm>
        </p:spPr>
        <p:txBody>
          <a:bodyPr>
            <a:normAutofit fontScale="55000" lnSpcReduction="20000"/>
          </a:bodyPr>
          <a:lstStyle/>
          <a:p>
            <a:pPr marL="0" indent="0">
              <a:buNone/>
            </a:pPr>
            <a:r>
              <a:rPr lang="en-GB" sz="4400" b="1" dirty="0"/>
              <a:t>"</a:t>
            </a:r>
            <a:r>
              <a:rPr lang="en-GB" sz="4400" b="1" dirty="0" err="1"/>
              <a:t>Välitentti</a:t>
            </a:r>
            <a:r>
              <a:rPr lang="en-GB" sz="4400" b="1" dirty="0"/>
              <a:t>"</a:t>
            </a:r>
          </a:p>
          <a:p>
            <a:pPr marL="0" lvl="0" indent="0">
              <a:buNone/>
            </a:pPr>
            <a:endParaRPr lang="en-GB" sz="2900" dirty="0" smtClean="0"/>
          </a:p>
          <a:p>
            <a:pPr marL="0" lvl="0" indent="0" algn="just">
              <a:buNone/>
            </a:pPr>
            <a:r>
              <a:rPr lang="en-GB" sz="3600" dirty="0" err="1" smtClean="0"/>
              <a:t>Mihin</a:t>
            </a:r>
            <a:r>
              <a:rPr lang="en-GB" sz="3600" dirty="0" smtClean="0"/>
              <a:t> </a:t>
            </a:r>
            <a:r>
              <a:rPr lang="en-GB" sz="3600" dirty="0"/>
              <a:t>AQAP 2110 Ed </a:t>
            </a:r>
            <a:r>
              <a:rPr lang="en-GB" sz="3600" dirty="0" smtClean="0"/>
              <a:t>D- </a:t>
            </a:r>
            <a:r>
              <a:rPr lang="en-GB" sz="3600" dirty="0" err="1" smtClean="0"/>
              <a:t>julkaisun</a:t>
            </a:r>
            <a:r>
              <a:rPr lang="en-GB" sz="3600" dirty="0" smtClean="0"/>
              <a:t> </a:t>
            </a:r>
            <a:r>
              <a:rPr lang="en-GB" sz="3600" dirty="0" err="1" smtClean="0"/>
              <a:t>kohtaan</a:t>
            </a:r>
            <a:r>
              <a:rPr lang="en-GB" sz="3600" dirty="0" smtClean="0"/>
              <a:t> </a:t>
            </a:r>
            <a:r>
              <a:rPr lang="en-GB" sz="3600" dirty="0" err="1" smtClean="0"/>
              <a:t>tuli</a:t>
            </a:r>
            <a:r>
              <a:rPr lang="en-GB" sz="3600" dirty="0" smtClean="0"/>
              <a:t> </a:t>
            </a:r>
            <a:r>
              <a:rPr lang="en-GB" sz="3600" dirty="0" err="1" smtClean="0"/>
              <a:t>eniten</a:t>
            </a:r>
            <a:r>
              <a:rPr lang="en-GB" sz="3600" dirty="0" smtClean="0"/>
              <a:t> </a:t>
            </a:r>
            <a:r>
              <a:rPr lang="en-GB" sz="3600" dirty="0" err="1" smtClean="0"/>
              <a:t>uusia</a:t>
            </a:r>
            <a:r>
              <a:rPr lang="en-GB" sz="3600" dirty="0" smtClean="0"/>
              <a:t> </a:t>
            </a:r>
            <a:r>
              <a:rPr lang="en-GB" sz="3600" dirty="0" err="1" smtClean="0"/>
              <a:t>vaatimuksia</a:t>
            </a:r>
            <a:r>
              <a:rPr lang="en-GB" sz="3600" dirty="0" smtClean="0"/>
              <a:t>?</a:t>
            </a:r>
          </a:p>
          <a:p>
            <a:pPr marL="0" lvl="0" indent="0" algn="just">
              <a:buNone/>
            </a:pPr>
            <a:endParaRPr lang="en-GB" sz="2100" dirty="0"/>
          </a:p>
          <a:p>
            <a:pPr marL="1200150" lvl="1" indent="-742950" algn="just">
              <a:buFont typeface="+mj-lt"/>
              <a:buAutoNum type="alphaLcPeriod"/>
            </a:pPr>
            <a:r>
              <a:rPr lang="en-GB" sz="3600" dirty="0"/>
              <a:t>5.4.6. Control of externally provided processes, products and services</a:t>
            </a:r>
          </a:p>
          <a:p>
            <a:pPr marL="1200150" lvl="1" indent="-742950" algn="just">
              <a:buFont typeface="+mj-lt"/>
              <a:buAutoNum type="alphaLcPeriod"/>
            </a:pPr>
            <a:r>
              <a:rPr lang="en-GB" sz="3600" dirty="0"/>
              <a:t>5.4.12. Control of nonconforming products</a:t>
            </a:r>
          </a:p>
          <a:p>
            <a:pPr marL="1200150" lvl="1" indent="-742950" algn="just">
              <a:buFont typeface="+mj-lt"/>
              <a:buAutoNum type="alphaLcPeriod"/>
            </a:pPr>
            <a:r>
              <a:rPr lang="en-GB" sz="3600" dirty="0"/>
              <a:t>5.4.1. Operational planning and control</a:t>
            </a:r>
          </a:p>
          <a:p>
            <a:pPr marL="0" lvl="0" indent="0" algn="just">
              <a:buNone/>
            </a:pPr>
            <a:endParaRPr lang="en-GB" sz="2900" dirty="0" smtClean="0"/>
          </a:p>
          <a:p>
            <a:pPr marL="0" indent="0" algn="just">
              <a:buNone/>
            </a:pPr>
            <a:endParaRPr lang="en-GB" sz="3600" dirty="0">
              <a:solidFill>
                <a:srgbClr val="7030A0"/>
              </a:solidFill>
            </a:endParaRPr>
          </a:p>
          <a:p>
            <a:pPr marL="0" indent="0" algn="just">
              <a:buNone/>
            </a:pPr>
            <a:r>
              <a:rPr lang="en-GB" sz="3600" dirty="0" smtClean="0">
                <a:solidFill>
                  <a:srgbClr val="7030A0"/>
                </a:solidFill>
              </a:rPr>
              <a:t>a</a:t>
            </a:r>
            <a:r>
              <a:rPr lang="en-GB" sz="3600" dirty="0">
                <a:solidFill>
                  <a:srgbClr val="7030A0"/>
                </a:solidFill>
              </a:rPr>
              <a:t>. </a:t>
            </a:r>
            <a:r>
              <a:rPr lang="en-GB" sz="3600" dirty="0" smtClean="0">
                <a:solidFill>
                  <a:srgbClr val="7030A0"/>
                </a:solidFill>
              </a:rPr>
              <a:t> 5.4.6</a:t>
            </a:r>
            <a:r>
              <a:rPr lang="en-GB" sz="3600" dirty="0">
                <a:solidFill>
                  <a:srgbClr val="7030A0"/>
                </a:solidFill>
              </a:rPr>
              <a:t>. Control of externally provided processes, products and services</a:t>
            </a:r>
          </a:p>
          <a:p>
            <a:pPr marL="0" indent="0">
              <a:buNone/>
            </a:pPr>
            <a:endParaRPr lang="en-GB" sz="2400" dirty="0"/>
          </a:p>
          <a:p>
            <a:pPr marL="0" lvl="0" indent="0">
              <a:buNone/>
            </a:pPr>
            <a:endParaRPr lang="en-GB" sz="2400" dirty="0"/>
          </a:p>
          <a:p>
            <a:pPr marL="0" lvl="0" indent="0">
              <a:buNone/>
            </a:pPr>
            <a:endParaRPr lang="en-GB" sz="2400" dirty="0"/>
          </a:p>
        </p:txBody>
      </p:sp>
      <p:sp>
        <p:nvSpPr>
          <p:cNvPr id="5" name="Title 1"/>
          <p:cNvSpPr txBox="1">
            <a:spLocks/>
          </p:cNvSpPr>
          <p:nvPr/>
        </p:nvSpPr>
        <p:spPr bwMode="auto">
          <a:xfrm>
            <a:off x="1115616" y="274639"/>
            <a:ext cx="7571184" cy="10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44000" tIns="45720" rIns="91440" bIns="45720" numCol="1" anchor="t" anchorCtr="0" compatLnSpc="1">
            <a:prstTxWarp prst="textNoShape">
              <a:avLst/>
            </a:prstTxWarp>
            <a:normAutofit/>
          </a:bodyPr>
          <a:lstStyle>
            <a:lvl1pPr algn="l" rtl="0" eaLnBrk="0" fontAlgn="base" hangingPunct="0">
              <a:spcBef>
                <a:spcPct val="0"/>
              </a:spcBef>
              <a:spcAft>
                <a:spcPct val="0"/>
              </a:spcAft>
              <a:defRPr sz="3200" b="1" kern="1200">
                <a:solidFill>
                  <a:schemeClr val="accent1"/>
                </a:solidFill>
                <a:latin typeface="+mj-lt"/>
                <a:ea typeface="+mj-ea"/>
                <a:cs typeface="+mj-cs"/>
              </a:defRPr>
            </a:lvl1pPr>
            <a:lvl2pPr algn="l" rtl="0" eaLnBrk="0" fontAlgn="base" hangingPunct="0">
              <a:spcBef>
                <a:spcPct val="0"/>
              </a:spcBef>
              <a:spcAft>
                <a:spcPct val="0"/>
              </a:spcAft>
              <a:defRPr sz="3200" b="1">
                <a:solidFill>
                  <a:schemeClr val="accent1"/>
                </a:solidFill>
                <a:latin typeface="Arial" charset="0"/>
              </a:defRPr>
            </a:lvl2pPr>
            <a:lvl3pPr algn="l" rtl="0" eaLnBrk="0" fontAlgn="base" hangingPunct="0">
              <a:spcBef>
                <a:spcPct val="0"/>
              </a:spcBef>
              <a:spcAft>
                <a:spcPct val="0"/>
              </a:spcAft>
              <a:defRPr sz="3200" b="1">
                <a:solidFill>
                  <a:schemeClr val="accent1"/>
                </a:solidFill>
                <a:latin typeface="Arial" charset="0"/>
              </a:defRPr>
            </a:lvl3pPr>
            <a:lvl4pPr algn="l" rtl="0" eaLnBrk="0" fontAlgn="base" hangingPunct="0">
              <a:spcBef>
                <a:spcPct val="0"/>
              </a:spcBef>
              <a:spcAft>
                <a:spcPct val="0"/>
              </a:spcAft>
              <a:defRPr sz="3200" b="1">
                <a:solidFill>
                  <a:schemeClr val="accent1"/>
                </a:solidFill>
                <a:latin typeface="Arial" charset="0"/>
              </a:defRPr>
            </a:lvl4pPr>
            <a:lvl5pPr algn="l" rtl="0" eaLnBrk="0" fontAlgn="base" hangingPunct="0">
              <a:spcBef>
                <a:spcPct val="0"/>
              </a:spcBef>
              <a:spcAft>
                <a:spcPct val="0"/>
              </a:spcAft>
              <a:defRPr sz="3200" b="1">
                <a:solidFill>
                  <a:schemeClr val="accent1"/>
                </a:solidFill>
                <a:latin typeface="Arial" charset="0"/>
              </a:defRPr>
            </a:lvl5pPr>
            <a:lvl6pPr marL="457200" algn="l" rtl="0" fontAlgn="base">
              <a:spcBef>
                <a:spcPct val="0"/>
              </a:spcBef>
              <a:spcAft>
                <a:spcPct val="0"/>
              </a:spcAft>
              <a:defRPr sz="3200" b="1">
                <a:solidFill>
                  <a:schemeClr val="accent1"/>
                </a:solidFill>
                <a:latin typeface="Arial" charset="0"/>
              </a:defRPr>
            </a:lvl6pPr>
            <a:lvl7pPr marL="914400" algn="l" rtl="0" fontAlgn="base">
              <a:spcBef>
                <a:spcPct val="0"/>
              </a:spcBef>
              <a:spcAft>
                <a:spcPct val="0"/>
              </a:spcAft>
              <a:defRPr sz="3200" b="1">
                <a:solidFill>
                  <a:schemeClr val="accent1"/>
                </a:solidFill>
                <a:latin typeface="Arial" charset="0"/>
              </a:defRPr>
            </a:lvl7pPr>
            <a:lvl8pPr marL="1371600" algn="l" rtl="0" fontAlgn="base">
              <a:spcBef>
                <a:spcPct val="0"/>
              </a:spcBef>
              <a:spcAft>
                <a:spcPct val="0"/>
              </a:spcAft>
              <a:defRPr sz="3200" b="1">
                <a:solidFill>
                  <a:schemeClr val="accent1"/>
                </a:solidFill>
                <a:latin typeface="Arial" charset="0"/>
              </a:defRPr>
            </a:lvl8pPr>
            <a:lvl9pPr marL="1828800" algn="l" rtl="0" fontAlgn="base">
              <a:spcBef>
                <a:spcPct val="0"/>
              </a:spcBef>
              <a:spcAft>
                <a:spcPct val="0"/>
              </a:spcAft>
              <a:defRPr sz="3200" b="1">
                <a:solidFill>
                  <a:schemeClr val="accent1"/>
                </a:solidFill>
                <a:latin typeface="Arial" charset="0"/>
              </a:defRPr>
            </a:lvl9pPr>
          </a:lstStyle>
          <a:p>
            <a:r>
              <a:rPr lang="en-GB" sz="3600" smtClean="0"/>
              <a:t>AQAP 2110 Edition D</a:t>
            </a:r>
            <a:endParaRPr lang="en-GB" sz="3600" dirty="0"/>
          </a:p>
        </p:txBody>
      </p:sp>
    </p:spTree>
    <p:extLst>
      <p:ext uri="{BB962C8B-B14F-4D97-AF65-F5344CB8AC3E}">
        <p14:creationId xmlns:p14="http://schemas.microsoft.com/office/powerpoint/2010/main" val="3038955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äivämäärän paikkamerkki 4"/>
          <p:cNvSpPr>
            <a:spLocks noGrp="1"/>
          </p:cNvSpPr>
          <p:nvPr>
            <p:ph type="dt" sz="half" idx="10"/>
          </p:nvPr>
        </p:nvSpPr>
        <p:spPr/>
        <p:txBody>
          <a:bodyPr/>
          <a:lstStyle/>
          <a:p>
            <a:fld id="{57D9B54F-822D-4D81-B152-B0C016F6B953}" type="datetime1">
              <a:rPr lang="en-GB" smtClean="0"/>
              <a:t>12/09/2017</a:t>
            </a:fld>
            <a:endParaRPr lang="en-GB" dirty="0"/>
          </a:p>
        </p:txBody>
      </p:sp>
      <p:sp>
        <p:nvSpPr>
          <p:cNvPr id="7" name="Dian numeron paikkamerkki 6"/>
          <p:cNvSpPr>
            <a:spLocks noGrp="1"/>
          </p:cNvSpPr>
          <p:nvPr>
            <p:ph type="sldNum" sz="quarter" idx="12"/>
          </p:nvPr>
        </p:nvSpPr>
        <p:spPr/>
        <p:txBody>
          <a:bodyPr/>
          <a:lstStyle/>
          <a:p>
            <a:fld id="{40D39604-8285-4EBC-9D22-D166251E3ECD}" type="slidenum">
              <a:rPr lang="en-GB" smtClean="0"/>
              <a:t>17</a:t>
            </a:fld>
            <a:endParaRPr lang="en-GB"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783" y="1052736"/>
            <a:ext cx="7732059" cy="46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kstiruutu 8"/>
          <p:cNvSpPr txBox="1"/>
          <p:nvPr/>
        </p:nvSpPr>
        <p:spPr>
          <a:xfrm>
            <a:off x="1043609" y="260648"/>
            <a:ext cx="6990890" cy="584775"/>
          </a:xfrm>
          <a:prstGeom prst="rect">
            <a:avLst/>
          </a:prstGeom>
          <a:noFill/>
        </p:spPr>
        <p:txBody>
          <a:bodyPr wrap="square" rtlCol="0">
            <a:spAutoFit/>
          </a:bodyPr>
          <a:lstStyle/>
          <a:p>
            <a:pPr>
              <a:spcBef>
                <a:spcPts val="600"/>
              </a:spcBef>
            </a:pPr>
            <a:r>
              <a:rPr lang="en-GB" sz="3200" dirty="0" smtClean="0"/>
              <a:t>Supply Chain</a:t>
            </a:r>
            <a:endParaRPr lang="en-GB" sz="3200" dirty="0"/>
          </a:p>
        </p:txBody>
      </p:sp>
    </p:spTree>
    <p:extLst>
      <p:ext uri="{BB962C8B-B14F-4D97-AF65-F5344CB8AC3E}">
        <p14:creationId xmlns:p14="http://schemas.microsoft.com/office/powerpoint/2010/main" val="3382816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ppt_w</p:attrName>
                                        </p:attrNameLst>
                                      </p:cBhvr>
                                      <p:tavLst>
                                        <p:tav tm="0" fmla="#ppt_w*sin(2.5*pi*$)">
                                          <p:val>
                                            <p:fltVal val="0"/>
                                          </p:val>
                                        </p:tav>
                                        <p:tav tm="100000">
                                          <p:val>
                                            <p:fltVal val="1"/>
                                          </p:val>
                                        </p:tav>
                                      </p:tavLst>
                                    </p:anim>
                                    <p:anim calcmode="lin" valueType="num">
                                      <p:cBhvr>
                                        <p:cTn id="9"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pPr>
              <a:defRPr/>
            </a:pPr>
            <a:fld id="{EBDA6284-BBEB-420F-9D0D-33CF7B149FBE}" type="datetime1">
              <a:rPr lang="fi-FI" smtClean="0"/>
              <a:pPr>
                <a:defRPr/>
              </a:pPr>
              <a:t>12.9.2017</a:t>
            </a:fld>
            <a:endParaRPr lang="fi-FI"/>
          </a:p>
        </p:txBody>
      </p:sp>
      <p:sp>
        <p:nvSpPr>
          <p:cNvPr id="5" name="Dian numeron paikkamerkki 4"/>
          <p:cNvSpPr>
            <a:spLocks noGrp="1"/>
          </p:cNvSpPr>
          <p:nvPr>
            <p:ph type="sldNum" sz="quarter" idx="11"/>
          </p:nvPr>
        </p:nvSpPr>
        <p:spPr/>
        <p:txBody>
          <a:bodyPr/>
          <a:lstStyle/>
          <a:p>
            <a:pPr>
              <a:defRPr/>
            </a:pPr>
            <a:fld id="{01F07A5D-D963-4A48-A6E9-B2E8B290D538}" type="slidenum">
              <a:rPr lang="fi-FI" smtClean="0"/>
              <a:pPr>
                <a:defRPr/>
              </a:pPr>
              <a:t>18</a:t>
            </a:fld>
            <a:endParaRPr lang="fi-FI"/>
          </a:p>
        </p:txBody>
      </p:sp>
      <p:sp>
        <p:nvSpPr>
          <p:cNvPr id="7" name="Tekstiruutu 6"/>
          <p:cNvSpPr txBox="1"/>
          <p:nvPr/>
        </p:nvSpPr>
        <p:spPr>
          <a:xfrm>
            <a:off x="1043609" y="260648"/>
            <a:ext cx="6990890" cy="1077218"/>
          </a:xfrm>
          <a:prstGeom prst="rect">
            <a:avLst/>
          </a:prstGeom>
          <a:noFill/>
        </p:spPr>
        <p:txBody>
          <a:bodyPr wrap="square" rtlCol="0">
            <a:spAutoFit/>
          </a:bodyPr>
          <a:lstStyle/>
          <a:p>
            <a:pPr>
              <a:spcBef>
                <a:spcPts val="600"/>
              </a:spcBef>
            </a:pPr>
            <a:r>
              <a:rPr lang="en-GB" sz="3200" dirty="0" smtClean="0"/>
              <a:t>Flow Down of Contractual Requirements e.g. AQAP</a:t>
            </a:r>
            <a:endParaRPr lang="en-GB" sz="3200" dirty="0"/>
          </a:p>
        </p:txBody>
      </p:sp>
      <p:sp>
        <p:nvSpPr>
          <p:cNvPr id="6" name="AutoShape 4" descr="Kuvahaun tulos haulle puolustusvoimat ryhmän harjoitus taktiset käsimerkit"/>
          <p:cNvSpPr>
            <a:spLocks noChangeAspect="1" noChangeArrowheads="1"/>
          </p:cNvSpPr>
          <p:nvPr/>
        </p:nvSpPr>
        <p:spPr bwMode="auto">
          <a:xfrm>
            <a:off x="155575" y="-2376488"/>
            <a:ext cx="4962525" cy="49625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pic>
        <p:nvPicPr>
          <p:cNvPr id="819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796480"/>
            <a:ext cx="4320480" cy="43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1315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pPr>
              <a:defRPr/>
            </a:pPr>
            <a:fld id="{EBDA6284-BBEB-420F-9D0D-33CF7B149FBE}" type="datetime1">
              <a:rPr lang="fi-FI" smtClean="0"/>
              <a:pPr>
                <a:defRPr/>
              </a:pPr>
              <a:t>12.9.2017</a:t>
            </a:fld>
            <a:endParaRPr lang="fi-FI"/>
          </a:p>
        </p:txBody>
      </p:sp>
      <p:sp>
        <p:nvSpPr>
          <p:cNvPr id="5" name="Dian numeron paikkamerkki 4"/>
          <p:cNvSpPr>
            <a:spLocks noGrp="1"/>
          </p:cNvSpPr>
          <p:nvPr>
            <p:ph type="sldNum" sz="quarter" idx="11"/>
          </p:nvPr>
        </p:nvSpPr>
        <p:spPr/>
        <p:txBody>
          <a:bodyPr/>
          <a:lstStyle/>
          <a:p>
            <a:pPr>
              <a:defRPr/>
            </a:pPr>
            <a:fld id="{01F07A5D-D963-4A48-A6E9-B2E8B290D538}" type="slidenum">
              <a:rPr lang="fi-FI" smtClean="0"/>
              <a:pPr>
                <a:defRPr/>
              </a:pPr>
              <a:t>19</a:t>
            </a:fld>
            <a:endParaRPr lang="fi-FI"/>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980728"/>
            <a:ext cx="4800550" cy="4667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kstiruutu 5"/>
          <p:cNvSpPr txBox="1"/>
          <p:nvPr/>
        </p:nvSpPr>
        <p:spPr>
          <a:xfrm>
            <a:off x="1043609" y="260648"/>
            <a:ext cx="6990890" cy="584775"/>
          </a:xfrm>
          <a:prstGeom prst="rect">
            <a:avLst/>
          </a:prstGeom>
          <a:noFill/>
        </p:spPr>
        <p:txBody>
          <a:bodyPr wrap="square" rtlCol="0">
            <a:spAutoFit/>
          </a:bodyPr>
          <a:lstStyle/>
          <a:p>
            <a:pPr>
              <a:spcBef>
                <a:spcPts val="600"/>
              </a:spcBef>
            </a:pPr>
            <a:r>
              <a:rPr lang="en-GB" sz="3200" dirty="0" smtClean="0"/>
              <a:t>Counterfeit Material</a:t>
            </a:r>
            <a:endParaRPr lang="en-GB" sz="3200" dirty="0"/>
          </a:p>
        </p:txBody>
      </p:sp>
    </p:spTree>
    <p:extLst>
      <p:ext uri="{BB962C8B-B14F-4D97-AF65-F5344CB8AC3E}">
        <p14:creationId xmlns:p14="http://schemas.microsoft.com/office/powerpoint/2010/main" val="261033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p:cNvSpPr>
            <a:spLocks noGrp="1"/>
          </p:cNvSpPr>
          <p:nvPr>
            <p:ph type="dt" sz="quarter" idx="10"/>
          </p:nvPr>
        </p:nvSpPr>
        <p:spPr/>
        <p:txBody>
          <a:bodyPr/>
          <a:lstStyle/>
          <a:p>
            <a:pPr>
              <a:defRPr/>
            </a:pPr>
            <a:fld id="{828307B3-8B2B-40F0-9A17-A97D572FD895}" type="datetime1">
              <a:rPr lang="fi-FI" smtClean="0"/>
              <a:pPr>
                <a:defRPr/>
              </a:pPr>
              <a:t>12.9.2017</a:t>
            </a:fld>
            <a:endParaRPr lang="fi-FI"/>
          </a:p>
        </p:txBody>
      </p:sp>
      <p:sp>
        <p:nvSpPr>
          <p:cNvPr id="5" name="Dian numeron paikkamerkki 4"/>
          <p:cNvSpPr>
            <a:spLocks noGrp="1"/>
          </p:cNvSpPr>
          <p:nvPr>
            <p:ph type="sldNum" sz="quarter" idx="11"/>
          </p:nvPr>
        </p:nvSpPr>
        <p:spPr/>
        <p:txBody>
          <a:bodyPr/>
          <a:lstStyle/>
          <a:p>
            <a:pPr>
              <a:defRPr/>
            </a:pPr>
            <a:fld id="{0617211D-1B10-486A-B470-5C933D3CEAF0}" type="slidenum">
              <a:rPr lang="fi-FI" smtClean="0"/>
              <a:pPr>
                <a:defRPr/>
              </a:pPr>
              <a:t>2</a:t>
            </a:fld>
            <a:endParaRPr lang="fi-FI"/>
          </a:p>
        </p:txBody>
      </p:sp>
      <p:sp>
        <p:nvSpPr>
          <p:cNvPr id="9220" name="Text Box 2"/>
          <p:cNvSpPr txBox="1">
            <a:spLocks noChangeArrowheads="1"/>
          </p:cNvSpPr>
          <p:nvPr/>
        </p:nvSpPr>
        <p:spPr bwMode="auto">
          <a:xfrm>
            <a:off x="793750" y="1597025"/>
            <a:ext cx="7704138" cy="34163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2600">
                <a:solidFill>
                  <a:schemeClr val="tx1"/>
                </a:solidFill>
                <a:latin typeface="Arial" charset="0"/>
              </a:defRPr>
            </a:lvl1pPr>
            <a:lvl2pPr marL="742950" indent="-285750" eaLnBrk="0" hangingPunct="0">
              <a:spcBef>
                <a:spcPct val="20000"/>
              </a:spcBef>
              <a:buFont typeface="Arial" charset="0"/>
              <a:buChar char="–"/>
              <a:defRPr sz="2400">
                <a:solidFill>
                  <a:schemeClr val="tx1"/>
                </a:solidFill>
                <a:latin typeface="Arial" charset="0"/>
              </a:defRPr>
            </a:lvl2pPr>
            <a:lvl3pPr marL="1143000" indent="-228600" eaLnBrk="0" hangingPunct="0">
              <a:spcBef>
                <a:spcPct val="20000"/>
              </a:spcBef>
              <a:buFont typeface="Arial" charset="0"/>
              <a:buChar char="•"/>
              <a:defRPr sz="22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algn="ctr" eaLnBrk="1" hangingPunct="1">
              <a:buFontTx/>
              <a:buNone/>
            </a:pPr>
            <a:r>
              <a:rPr lang="fi-FI" altLang="fi-FI" sz="5400" b="1">
                <a:solidFill>
                  <a:srgbClr val="008000"/>
                </a:solidFill>
              </a:rPr>
              <a:t>Toimittaja toimittaa sopimuksen mukaiset</a:t>
            </a:r>
            <a:br>
              <a:rPr lang="fi-FI" altLang="fi-FI" sz="5400" b="1">
                <a:solidFill>
                  <a:srgbClr val="008000"/>
                </a:solidFill>
              </a:rPr>
            </a:br>
            <a:r>
              <a:rPr lang="fi-FI" altLang="fi-FI" sz="5400" b="1">
                <a:solidFill>
                  <a:srgbClr val="008000"/>
                </a:solidFill>
              </a:rPr>
              <a:t>tuotteet sovitussa aikataulussa</a:t>
            </a:r>
          </a:p>
        </p:txBody>
      </p:sp>
      <p:sp>
        <p:nvSpPr>
          <p:cNvPr id="9221" name="Otsikko 2"/>
          <p:cNvSpPr>
            <a:spLocks noGrp="1"/>
          </p:cNvSpPr>
          <p:nvPr>
            <p:ph type="title"/>
          </p:nvPr>
        </p:nvSpPr>
        <p:spPr/>
        <p:txBody>
          <a:bodyPr/>
          <a:lstStyle/>
          <a:p>
            <a:r>
              <a:rPr lang="fi-FI" altLang="fi-FI" smtClean="0"/>
              <a:t>Puolustusvoimien laadunvarmistuksen päämäärä:</a:t>
            </a:r>
          </a:p>
        </p:txBody>
      </p:sp>
    </p:spTree>
    <p:extLst>
      <p:ext uri="{BB962C8B-B14F-4D97-AF65-F5344CB8AC3E}">
        <p14:creationId xmlns:p14="http://schemas.microsoft.com/office/powerpoint/2010/main" val="37225813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508787"/>
            <a:ext cx="8229600" cy="4525963"/>
          </a:xfrm>
        </p:spPr>
        <p:txBody>
          <a:bodyPr>
            <a:normAutofit fontScale="62500" lnSpcReduction="20000"/>
          </a:bodyPr>
          <a:lstStyle/>
          <a:p>
            <a:pPr marL="0" indent="0">
              <a:buNone/>
            </a:pPr>
            <a:r>
              <a:rPr lang="en-GB" sz="4000" b="1" dirty="0"/>
              <a:t>"</a:t>
            </a:r>
            <a:r>
              <a:rPr lang="en-GB" sz="4000" b="1" dirty="0" err="1"/>
              <a:t>Välitentti</a:t>
            </a:r>
            <a:r>
              <a:rPr lang="en-GB" sz="4000" b="1" dirty="0"/>
              <a:t>"</a:t>
            </a:r>
          </a:p>
          <a:p>
            <a:pPr marL="0" lvl="0" indent="0">
              <a:buNone/>
            </a:pPr>
            <a:endParaRPr lang="en-GB" sz="2600" dirty="0" smtClean="0"/>
          </a:p>
          <a:p>
            <a:pPr marL="0" indent="0">
              <a:buNone/>
            </a:pPr>
            <a:r>
              <a:rPr lang="en-GB" sz="2900" dirty="0" err="1" smtClean="0"/>
              <a:t>Luettele</a:t>
            </a:r>
            <a:r>
              <a:rPr lang="en-GB" sz="2900" dirty="0" smtClean="0"/>
              <a:t> </a:t>
            </a:r>
            <a:r>
              <a:rPr lang="en-GB" sz="2900" dirty="0" err="1" smtClean="0"/>
              <a:t>syitä</a:t>
            </a:r>
            <a:r>
              <a:rPr lang="en-GB" sz="2900" dirty="0" smtClean="0"/>
              <a:t>, </a:t>
            </a:r>
            <a:r>
              <a:rPr lang="en-GB" sz="2900" dirty="0" err="1" smtClean="0"/>
              <a:t>miksi</a:t>
            </a:r>
            <a:r>
              <a:rPr lang="en-GB" sz="2900" dirty="0" smtClean="0"/>
              <a:t> </a:t>
            </a:r>
            <a:r>
              <a:rPr lang="en-GB" sz="2900" dirty="0" err="1" smtClean="0"/>
              <a:t>ostaja</a:t>
            </a:r>
            <a:r>
              <a:rPr lang="en-GB" sz="2900" dirty="0" smtClean="0"/>
              <a:t> </a:t>
            </a:r>
            <a:r>
              <a:rPr lang="en-GB" sz="2900" dirty="0" err="1" smtClean="0"/>
              <a:t>ja</a:t>
            </a:r>
            <a:r>
              <a:rPr lang="en-GB" sz="2900" dirty="0" smtClean="0"/>
              <a:t>/ tai GQAR (the </a:t>
            </a:r>
            <a:r>
              <a:rPr lang="en-GB" sz="2900" dirty="0"/>
              <a:t>Acquirer and/or </a:t>
            </a:r>
            <a:r>
              <a:rPr lang="en-GB" sz="2900" dirty="0" smtClean="0"/>
              <a:t>GQAR) </a:t>
            </a:r>
            <a:r>
              <a:rPr lang="en-GB" sz="2900" dirty="0" err="1" smtClean="0"/>
              <a:t>voi</a:t>
            </a:r>
            <a:r>
              <a:rPr lang="en-GB" sz="2900" dirty="0" smtClean="0"/>
              <a:t> </a:t>
            </a:r>
            <a:r>
              <a:rPr lang="en-GB" sz="2900" dirty="0" err="1" smtClean="0"/>
              <a:t>hylätä</a:t>
            </a:r>
            <a:r>
              <a:rPr lang="en-GB" sz="2900" dirty="0" smtClean="0"/>
              <a:t> </a:t>
            </a:r>
            <a:r>
              <a:rPr lang="en-GB" sz="2900" dirty="0" err="1" smtClean="0"/>
              <a:t>toimittajan</a:t>
            </a:r>
            <a:r>
              <a:rPr lang="en-GB" sz="2900" dirty="0" smtClean="0"/>
              <a:t> </a:t>
            </a:r>
            <a:r>
              <a:rPr lang="en-GB" sz="2900" dirty="0" err="1" smtClean="0"/>
              <a:t>riskienkäsittelyn</a:t>
            </a:r>
            <a:r>
              <a:rPr lang="en-GB" sz="2900" dirty="0" smtClean="0"/>
              <a:t>.</a:t>
            </a:r>
            <a:endParaRPr lang="en-GB" sz="2900" dirty="0"/>
          </a:p>
          <a:p>
            <a:pPr marL="0" lvl="0" indent="0">
              <a:buNone/>
            </a:pPr>
            <a:endParaRPr lang="en-GB" sz="2900" dirty="0" smtClean="0"/>
          </a:p>
          <a:p>
            <a:pPr lvl="0"/>
            <a:r>
              <a:rPr lang="en-GB" sz="2900" dirty="0" err="1" smtClean="0">
                <a:solidFill>
                  <a:srgbClr val="7030A0"/>
                </a:solidFill>
              </a:rPr>
              <a:t>Riskenhallintasuunnitema</a:t>
            </a:r>
            <a:r>
              <a:rPr lang="en-GB" sz="2900" dirty="0" smtClean="0">
                <a:solidFill>
                  <a:srgbClr val="7030A0"/>
                </a:solidFill>
              </a:rPr>
              <a:t> </a:t>
            </a:r>
            <a:r>
              <a:rPr lang="en-GB" sz="2900" dirty="0" err="1" smtClean="0">
                <a:solidFill>
                  <a:srgbClr val="7030A0"/>
                </a:solidFill>
              </a:rPr>
              <a:t>ei</a:t>
            </a:r>
            <a:r>
              <a:rPr lang="en-GB" sz="2900" dirty="0" smtClean="0">
                <a:solidFill>
                  <a:srgbClr val="7030A0"/>
                </a:solidFill>
              </a:rPr>
              <a:t> </a:t>
            </a:r>
            <a:r>
              <a:rPr lang="en-GB" sz="2900" dirty="0" err="1" smtClean="0">
                <a:solidFill>
                  <a:srgbClr val="7030A0"/>
                </a:solidFill>
              </a:rPr>
              <a:t>vastaa</a:t>
            </a:r>
            <a:r>
              <a:rPr lang="en-GB" sz="2900" dirty="0" smtClean="0">
                <a:solidFill>
                  <a:srgbClr val="7030A0"/>
                </a:solidFill>
              </a:rPr>
              <a:t> </a:t>
            </a:r>
            <a:r>
              <a:rPr lang="en-GB" sz="2900" dirty="0" err="1" smtClean="0">
                <a:solidFill>
                  <a:srgbClr val="7030A0"/>
                </a:solidFill>
              </a:rPr>
              <a:t>todellista</a:t>
            </a:r>
            <a:r>
              <a:rPr lang="en-GB" sz="2900" dirty="0" smtClean="0">
                <a:solidFill>
                  <a:srgbClr val="7030A0"/>
                </a:solidFill>
              </a:rPr>
              <a:t> </a:t>
            </a:r>
            <a:r>
              <a:rPr lang="en-GB" sz="2900" dirty="0" err="1" smtClean="0">
                <a:solidFill>
                  <a:srgbClr val="7030A0"/>
                </a:solidFill>
              </a:rPr>
              <a:t>käytäntöä</a:t>
            </a:r>
            <a:r>
              <a:rPr lang="en-GB" sz="2900" dirty="0" smtClean="0">
                <a:solidFill>
                  <a:srgbClr val="7030A0"/>
                </a:solidFill>
              </a:rPr>
              <a:t>.</a:t>
            </a:r>
            <a:endParaRPr lang="en-GB" sz="2900" dirty="0">
              <a:solidFill>
                <a:srgbClr val="7030A0"/>
              </a:solidFill>
            </a:endParaRPr>
          </a:p>
          <a:p>
            <a:pPr lvl="0"/>
            <a:r>
              <a:rPr lang="en-GB" sz="2900" dirty="0" err="1" smtClean="0">
                <a:solidFill>
                  <a:srgbClr val="7030A0"/>
                </a:solidFill>
              </a:rPr>
              <a:t>Riskirekisteriä</a:t>
            </a:r>
            <a:r>
              <a:rPr lang="en-GB" sz="2900" dirty="0" smtClean="0">
                <a:solidFill>
                  <a:srgbClr val="7030A0"/>
                </a:solidFill>
              </a:rPr>
              <a:t> </a:t>
            </a:r>
            <a:r>
              <a:rPr lang="en-GB" sz="2900" dirty="0" err="1" smtClean="0">
                <a:solidFill>
                  <a:srgbClr val="7030A0"/>
                </a:solidFill>
              </a:rPr>
              <a:t>ei</a:t>
            </a:r>
            <a:r>
              <a:rPr lang="en-GB" sz="2900" dirty="0" smtClean="0">
                <a:solidFill>
                  <a:srgbClr val="7030A0"/>
                </a:solidFill>
              </a:rPr>
              <a:t> </a:t>
            </a:r>
            <a:r>
              <a:rPr lang="en-GB" sz="2900" dirty="0" err="1" smtClean="0">
                <a:solidFill>
                  <a:srgbClr val="7030A0"/>
                </a:solidFill>
              </a:rPr>
              <a:t>katselmoida</a:t>
            </a:r>
            <a:r>
              <a:rPr lang="en-GB" sz="2900" dirty="0" smtClean="0">
                <a:solidFill>
                  <a:srgbClr val="7030A0"/>
                </a:solidFill>
              </a:rPr>
              <a:t> </a:t>
            </a:r>
            <a:r>
              <a:rPr lang="en-GB" sz="2900" dirty="0" err="1" smtClean="0">
                <a:solidFill>
                  <a:srgbClr val="7030A0"/>
                </a:solidFill>
              </a:rPr>
              <a:t>eikä</a:t>
            </a:r>
            <a:r>
              <a:rPr lang="en-GB" sz="2900" dirty="0" smtClean="0">
                <a:solidFill>
                  <a:srgbClr val="7030A0"/>
                </a:solidFill>
              </a:rPr>
              <a:t> </a:t>
            </a:r>
            <a:r>
              <a:rPr lang="en-GB" sz="2900" dirty="0" err="1" smtClean="0">
                <a:solidFill>
                  <a:srgbClr val="7030A0"/>
                </a:solidFill>
              </a:rPr>
              <a:t>tarpeen</a:t>
            </a:r>
            <a:r>
              <a:rPr lang="en-GB" sz="2900" dirty="0" smtClean="0">
                <a:solidFill>
                  <a:srgbClr val="7030A0"/>
                </a:solidFill>
              </a:rPr>
              <a:t> </a:t>
            </a:r>
            <a:r>
              <a:rPr lang="en-GB" sz="2900" dirty="0" err="1" smtClean="0">
                <a:solidFill>
                  <a:srgbClr val="7030A0"/>
                </a:solidFill>
              </a:rPr>
              <a:t>mukaan</a:t>
            </a:r>
            <a:r>
              <a:rPr lang="en-GB" sz="2900" dirty="0" smtClean="0">
                <a:solidFill>
                  <a:srgbClr val="7030A0"/>
                </a:solidFill>
              </a:rPr>
              <a:t> </a:t>
            </a:r>
            <a:r>
              <a:rPr lang="en-GB" sz="2900" dirty="0" err="1" smtClean="0">
                <a:solidFill>
                  <a:srgbClr val="7030A0"/>
                </a:solidFill>
              </a:rPr>
              <a:t>päivitetä</a:t>
            </a:r>
            <a:r>
              <a:rPr lang="en-GB" sz="2900" dirty="0" smtClean="0">
                <a:solidFill>
                  <a:srgbClr val="7030A0"/>
                </a:solidFill>
              </a:rPr>
              <a:t>.</a:t>
            </a:r>
            <a:endParaRPr lang="en-GB" sz="2900" dirty="0">
              <a:solidFill>
                <a:srgbClr val="7030A0"/>
              </a:solidFill>
            </a:endParaRPr>
          </a:p>
          <a:p>
            <a:pPr lvl="0"/>
            <a:r>
              <a:rPr lang="en-GB" sz="2900" dirty="0" err="1" smtClean="0">
                <a:solidFill>
                  <a:srgbClr val="7030A0"/>
                </a:solidFill>
              </a:rPr>
              <a:t>Ei</a:t>
            </a:r>
            <a:r>
              <a:rPr lang="en-GB" sz="2900" dirty="0" smtClean="0">
                <a:solidFill>
                  <a:srgbClr val="7030A0"/>
                </a:solidFill>
              </a:rPr>
              <a:t> </a:t>
            </a:r>
            <a:r>
              <a:rPr lang="en-GB" sz="2900" dirty="0" err="1" smtClean="0">
                <a:solidFill>
                  <a:srgbClr val="7030A0"/>
                </a:solidFill>
              </a:rPr>
              <a:t>näyttöä</a:t>
            </a:r>
            <a:r>
              <a:rPr lang="en-GB" sz="2900" dirty="0" smtClean="0">
                <a:solidFill>
                  <a:srgbClr val="7030A0"/>
                </a:solidFill>
              </a:rPr>
              <a:t>, </a:t>
            </a:r>
            <a:r>
              <a:rPr lang="en-GB" sz="2900" dirty="0" err="1" smtClean="0">
                <a:solidFill>
                  <a:srgbClr val="7030A0"/>
                </a:solidFill>
              </a:rPr>
              <a:t>että</a:t>
            </a:r>
            <a:r>
              <a:rPr lang="en-GB" sz="2900" dirty="0" smtClean="0">
                <a:solidFill>
                  <a:srgbClr val="7030A0"/>
                </a:solidFill>
              </a:rPr>
              <a:t> </a:t>
            </a:r>
            <a:r>
              <a:rPr lang="en-GB" sz="2900" dirty="0" err="1" smtClean="0">
                <a:solidFill>
                  <a:srgbClr val="7030A0"/>
                </a:solidFill>
              </a:rPr>
              <a:t>riskien</a:t>
            </a:r>
            <a:r>
              <a:rPr lang="en-GB" sz="2900" dirty="0" smtClean="0">
                <a:solidFill>
                  <a:srgbClr val="7030A0"/>
                </a:solidFill>
              </a:rPr>
              <a:t> </a:t>
            </a:r>
            <a:r>
              <a:rPr lang="en-GB" sz="2900" dirty="0" err="1" smtClean="0">
                <a:solidFill>
                  <a:srgbClr val="7030A0"/>
                </a:solidFill>
              </a:rPr>
              <a:t>ehkäisytoimenpiteiden</a:t>
            </a:r>
            <a:r>
              <a:rPr lang="en-GB" sz="2900" dirty="0" smtClean="0">
                <a:solidFill>
                  <a:srgbClr val="7030A0"/>
                </a:solidFill>
              </a:rPr>
              <a:t> </a:t>
            </a:r>
            <a:r>
              <a:rPr lang="en-GB" sz="2900" dirty="0" err="1" smtClean="0">
                <a:solidFill>
                  <a:srgbClr val="7030A0"/>
                </a:solidFill>
              </a:rPr>
              <a:t>vaikuttavuutta</a:t>
            </a:r>
            <a:r>
              <a:rPr lang="en-GB" sz="2900" dirty="0" smtClean="0">
                <a:solidFill>
                  <a:srgbClr val="7030A0"/>
                </a:solidFill>
              </a:rPr>
              <a:t> </a:t>
            </a:r>
            <a:r>
              <a:rPr lang="en-GB" sz="2900" dirty="0" err="1" smtClean="0">
                <a:solidFill>
                  <a:srgbClr val="7030A0"/>
                </a:solidFill>
              </a:rPr>
              <a:t>olisi</a:t>
            </a:r>
            <a:r>
              <a:rPr lang="en-GB" sz="2900" dirty="0" smtClean="0">
                <a:solidFill>
                  <a:srgbClr val="7030A0"/>
                </a:solidFill>
              </a:rPr>
              <a:t> </a:t>
            </a:r>
            <a:r>
              <a:rPr lang="en-GB" sz="2900" dirty="0" err="1" smtClean="0">
                <a:solidFill>
                  <a:srgbClr val="7030A0"/>
                </a:solidFill>
              </a:rPr>
              <a:t>arvioitu</a:t>
            </a:r>
            <a:r>
              <a:rPr lang="en-GB" sz="2900" dirty="0">
                <a:solidFill>
                  <a:srgbClr val="7030A0"/>
                </a:solidFill>
              </a:rPr>
              <a:t>.</a:t>
            </a:r>
          </a:p>
          <a:p>
            <a:pPr lvl="0"/>
            <a:r>
              <a:rPr lang="en-GB" sz="2900" dirty="0" err="1" smtClean="0">
                <a:solidFill>
                  <a:srgbClr val="7030A0"/>
                </a:solidFill>
              </a:rPr>
              <a:t>Ei</a:t>
            </a:r>
            <a:r>
              <a:rPr lang="en-GB" sz="2900" dirty="0" smtClean="0">
                <a:solidFill>
                  <a:srgbClr val="7030A0"/>
                </a:solidFill>
              </a:rPr>
              <a:t> </a:t>
            </a:r>
            <a:r>
              <a:rPr lang="en-GB" sz="2900" dirty="0" err="1" smtClean="0">
                <a:solidFill>
                  <a:srgbClr val="7030A0"/>
                </a:solidFill>
              </a:rPr>
              <a:t>näyttöä</a:t>
            </a:r>
            <a:r>
              <a:rPr lang="en-GB" sz="2900" dirty="0" smtClean="0">
                <a:solidFill>
                  <a:srgbClr val="7030A0"/>
                </a:solidFill>
              </a:rPr>
              <a:t>, </a:t>
            </a:r>
            <a:r>
              <a:rPr lang="en-GB" sz="2900" dirty="0" err="1" smtClean="0">
                <a:solidFill>
                  <a:srgbClr val="7030A0"/>
                </a:solidFill>
              </a:rPr>
              <a:t>että</a:t>
            </a:r>
            <a:r>
              <a:rPr lang="en-GB" sz="2900" dirty="0" smtClean="0">
                <a:solidFill>
                  <a:srgbClr val="7030A0"/>
                </a:solidFill>
              </a:rPr>
              <a:t> </a:t>
            </a:r>
            <a:r>
              <a:rPr lang="en-GB" sz="2900" dirty="0" err="1" smtClean="0">
                <a:solidFill>
                  <a:srgbClr val="7030A0"/>
                </a:solidFill>
              </a:rPr>
              <a:t>ylin</a:t>
            </a:r>
            <a:r>
              <a:rPr lang="en-GB" sz="2900" dirty="0" smtClean="0">
                <a:solidFill>
                  <a:srgbClr val="7030A0"/>
                </a:solidFill>
              </a:rPr>
              <a:t> </a:t>
            </a:r>
            <a:r>
              <a:rPr lang="en-GB" sz="2900" dirty="0" err="1" smtClean="0">
                <a:solidFill>
                  <a:srgbClr val="7030A0"/>
                </a:solidFill>
              </a:rPr>
              <a:t>johto</a:t>
            </a:r>
            <a:r>
              <a:rPr lang="en-GB" sz="2900" dirty="0" smtClean="0">
                <a:solidFill>
                  <a:srgbClr val="7030A0"/>
                </a:solidFill>
              </a:rPr>
              <a:t> on </a:t>
            </a:r>
            <a:r>
              <a:rPr lang="en-GB" sz="2900" dirty="0" err="1" smtClean="0">
                <a:solidFill>
                  <a:srgbClr val="7030A0"/>
                </a:solidFill>
              </a:rPr>
              <a:t>tietoinen</a:t>
            </a:r>
            <a:r>
              <a:rPr lang="en-GB" sz="2900" dirty="0" smtClean="0">
                <a:solidFill>
                  <a:srgbClr val="7030A0"/>
                </a:solidFill>
              </a:rPr>
              <a:t> </a:t>
            </a:r>
            <a:r>
              <a:rPr lang="en-GB" sz="2900" dirty="0" err="1" smtClean="0">
                <a:solidFill>
                  <a:srgbClr val="7030A0"/>
                </a:solidFill>
              </a:rPr>
              <a:t>riskeistä</a:t>
            </a:r>
            <a:r>
              <a:rPr lang="en-GB" sz="2900" dirty="0" smtClean="0">
                <a:solidFill>
                  <a:srgbClr val="7030A0"/>
                </a:solidFill>
              </a:rPr>
              <a:t>.</a:t>
            </a:r>
            <a:endParaRPr lang="en-GB" sz="2900" dirty="0">
              <a:solidFill>
                <a:srgbClr val="7030A0"/>
              </a:solidFill>
            </a:endParaRPr>
          </a:p>
          <a:p>
            <a:pPr lvl="0"/>
            <a:r>
              <a:rPr lang="en-GB" sz="2900" dirty="0" err="1" smtClean="0">
                <a:solidFill>
                  <a:srgbClr val="7030A0"/>
                </a:solidFill>
              </a:rPr>
              <a:t>Ei</a:t>
            </a:r>
            <a:r>
              <a:rPr lang="en-GB" sz="2900" dirty="0" smtClean="0">
                <a:solidFill>
                  <a:srgbClr val="7030A0"/>
                </a:solidFill>
              </a:rPr>
              <a:t> </a:t>
            </a:r>
            <a:r>
              <a:rPr lang="en-GB" sz="2900" dirty="0" err="1" smtClean="0">
                <a:solidFill>
                  <a:srgbClr val="7030A0"/>
                </a:solidFill>
              </a:rPr>
              <a:t>näyttöä</a:t>
            </a:r>
            <a:r>
              <a:rPr lang="en-GB" sz="2900" dirty="0" smtClean="0">
                <a:solidFill>
                  <a:srgbClr val="7030A0"/>
                </a:solidFill>
              </a:rPr>
              <a:t>, </a:t>
            </a:r>
            <a:r>
              <a:rPr lang="en-GB" sz="2900" dirty="0" err="1" smtClean="0">
                <a:solidFill>
                  <a:srgbClr val="7030A0"/>
                </a:solidFill>
              </a:rPr>
              <a:t>että</a:t>
            </a:r>
            <a:r>
              <a:rPr lang="en-GB" sz="2900" dirty="0" smtClean="0">
                <a:solidFill>
                  <a:srgbClr val="7030A0"/>
                </a:solidFill>
              </a:rPr>
              <a:t> </a:t>
            </a:r>
            <a:r>
              <a:rPr lang="en-GB" sz="2900" dirty="0" err="1" smtClean="0">
                <a:solidFill>
                  <a:srgbClr val="7030A0"/>
                </a:solidFill>
              </a:rPr>
              <a:t>riskejä</a:t>
            </a:r>
            <a:r>
              <a:rPr lang="en-GB" sz="2900" dirty="0" smtClean="0">
                <a:solidFill>
                  <a:srgbClr val="7030A0"/>
                </a:solidFill>
              </a:rPr>
              <a:t> </a:t>
            </a:r>
            <a:r>
              <a:rPr lang="en-GB" sz="2900" dirty="0" err="1" smtClean="0">
                <a:solidFill>
                  <a:srgbClr val="7030A0"/>
                </a:solidFill>
              </a:rPr>
              <a:t>olisi</a:t>
            </a:r>
            <a:r>
              <a:rPr lang="en-GB" sz="2900" dirty="0" smtClean="0">
                <a:solidFill>
                  <a:srgbClr val="7030A0"/>
                </a:solidFill>
              </a:rPr>
              <a:t> </a:t>
            </a:r>
            <a:r>
              <a:rPr lang="en-GB" sz="2900" dirty="0" err="1" smtClean="0">
                <a:solidFill>
                  <a:srgbClr val="7030A0"/>
                </a:solidFill>
              </a:rPr>
              <a:t>käytetty</a:t>
            </a:r>
            <a:r>
              <a:rPr lang="en-GB" sz="2900" dirty="0" smtClean="0">
                <a:solidFill>
                  <a:srgbClr val="7030A0"/>
                </a:solidFill>
              </a:rPr>
              <a:t> </a:t>
            </a:r>
            <a:r>
              <a:rPr lang="en-GB" sz="2900" dirty="0" err="1" smtClean="0">
                <a:solidFill>
                  <a:srgbClr val="7030A0"/>
                </a:solidFill>
              </a:rPr>
              <a:t>sisäisten</a:t>
            </a:r>
            <a:r>
              <a:rPr lang="en-GB" sz="2900" dirty="0" smtClean="0">
                <a:solidFill>
                  <a:srgbClr val="7030A0"/>
                </a:solidFill>
              </a:rPr>
              <a:t> </a:t>
            </a:r>
            <a:r>
              <a:rPr lang="en-GB" sz="2900" dirty="0" err="1" smtClean="0">
                <a:solidFill>
                  <a:srgbClr val="7030A0"/>
                </a:solidFill>
              </a:rPr>
              <a:t>auditointien</a:t>
            </a:r>
            <a:r>
              <a:rPr lang="en-GB" sz="2900" dirty="0" smtClean="0">
                <a:solidFill>
                  <a:srgbClr val="7030A0"/>
                </a:solidFill>
              </a:rPr>
              <a:t> tai </a:t>
            </a:r>
            <a:r>
              <a:rPr lang="en-GB" sz="2900" dirty="0" err="1" smtClean="0">
                <a:solidFill>
                  <a:srgbClr val="7030A0"/>
                </a:solidFill>
              </a:rPr>
              <a:t>johdon</a:t>
            </a:r>
            <a:r>
              <a:rPr lang="en-GB" sz="2900" dirty="0" smtClean="0">
                <a:solidFill>
                  <a:srgbClr val="7030A0"/>
                </a:solidFill>
              </a:rPr>
              <a:t> </a:t>
            </a:r>
            <a:r>
              <a:rPr lang="en-GB" sz="2900" dirty="0" err="1" smtClean="0">
                <a:solidFill>
                  <a:srgbClr val="7030A0"/>
                </a:solidFill>
              </a:rPr>
              <a:t>katselmuksen</a:t>
            </a:r>
            <a:r>
              <a:rPr lang="en-GB" sz="2900" dirty="0" smtClean="0">
                <a:solidFill>
                  <a:srgbClr val="7030A0"/>
                </a:solidFill>
              </a:rPr>
              <a:t> </a:t>
            </a:r>
            <a:r>
              <a:rPr lang="en-GB" sz="2900" dirty="0" err="1" smtClean="0">
                <a:solidFill>
                  <a:srgbClr val="7030A0"/>
                </a:solidFill>
              </a:rPr>
              <a:t>syötteenä</a:t>
            </a:r>
            <a:r>
              <a:rPr lang="en-GB" sz="2900" dirty="0" smtClean="0">
                <a:solidFill>
                  <a:srgbClr val="7030A0"/>
                </a:solidFill>
              </a:rPr>
              <a:t>.</a:t>
            </a:r>
            <a:endParaRPr lang="en-GB" sz="2900" dirty="0">
              <a:solidFill>
                <a:srgbClr val="7030A0"/>
              </a:solidFill>
            </a:endParaRPr>
          </a:p>
          <a:p>
            <a:pPr lvl="0"/>
            <a:r>
              <a:rPr lang="en-GB" sz="2900" dirty="0" err="1" smtClean="0">
                <a:solidFill>
                  <a:srgbClr val="7030A0"/>
                </a:solidFill>
              </a:rPr>
              <a:t>Alihankintaketjuun</a:t>
            </a:r>
            <a:r>
              <a:rPr lang="en-GB" sz="2900" dirty="0" smtClean="0">
                <a:solidFill>
                  <a:srgbClr val="7030A0"/>
                </a:solidFill>
              </a:rPr>
              <a:t> </a:t>
            </a:r>
            <a:r>
              <a:rPr lang="en-GB" sz="2900" dirty="0" err="1" smtClean="0">
                <a:solidFill>
                  <a:srgbClr val="7030A0"/>
                </a:solidFill>
              </a:rPr>
              <a:t>liittyviä</a:t>
            </a:r>
            <a:r>
              <a:rPr lang="en-GB" sz="2900" dirty="0" smtClean="0">
                <a:solidFill>
                  <a:srgbClr val="7030A0"/>
                </a:solidFill>
              </a:rPr>
              <a:t> </a:t>
            </a:r>
            <a:r>
              <a:rPr lang="en-GB" sz="2900" dirty="0" err="1" smtClean="0">
                <a:solidFill>
                  <a:srgbClr val="7030A0"/>
                </a:solidFill>
              </a:rPr>
              <a:t>riskejä</a:t>
            </a:r>
            <a:r>
              <a:rPr lang="en-GB" sz="2900" dirty="0" smtClean="0">
                <a:solidFill>
                  <a:srgbClr val="7030A0"/>
                </a:solidFill>
              </a:rPr>
              <a:t> </a:t>
            </a:r>
            <a:r>
              <a:rPr lang="en-GB" sz="2900" dirty="0" err="1" smtClean="0">
                <a:solidFill>
                  <a:srgbClr val="7030A0"/>
                </a:solidFill>
              </a:rPr>
              <a:t>ei</a:t>
            </a:r>
            <a:r>
              <a:rPr lang="en-GB" sz="2900" dirty="0" smtClean="0">
                <a:solidFill>
                  <a:srgbClr val="7030A0"/>
                </a:solidFill>
              </a:rPr>
              <a:t> ole </a:t>
            </a:r>
            <a:r>
              <a:rPr lang="en-GB" sz="2900" dirty="0" err="1" smtClean="0">
                <a:solidFill>
                  <a:srgbClr val="7030A0"/>
                </a:solidFill>
              </a:rPr>
              <a:t>käsitelty</a:t>
            </a:r>
            <a:r>
              <a:rPr lang="en-GB" sz="2900" dirty="0" smtClean="0">
                <a:solidFill>
                  <a:srgbClr val="7030A0"/>
                </a:solidFill>
              </a:rPr>
              <a:t>.</a:t>
            </a:r>
            <a:endParaRPr lang="en-GB" sz="2900" dirty="0">
              <a:solidFill>
                <a:srgbClr val="7030A0"/>
              </a:solidFill>
            </a:endParaRPr>
          </a:p>
          <a:p>
            <a:pPr marL="0" indent="0">
              <a:buNone/>
            </a:pPr>
            <a:endParaRPr lang="en-GB" sz="2400" dirty="0"/>
          </a:p>
          <a:p>
            <a:pPr marL="0" lvl="0" indent="0">
              <a:buNone/>
            </a:pPr>
            <a:endParaRPr lang="en-GB" sz="2400" dirty="0"/>
          </a:p>
        </p:txBody>
      </p:sp>
      <p:sp>
        <p:nvSpPr>
          <p:cNvPr id="5" name="Title 1"/>
          <p:cNvSpPr txBox="1">
            <a:spLocks/>
          </p:cNvSpPr>
          <p:nvPr/>
        </p:nvSpPr>
        <p:spPr bwMode="auto">
          <a:xfrm>
            <a:off x="1115616" y="274639"/>
            <a:ext cx="7571184" cy="10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44000" tIns="45720" rIns="91440" bIns="45720" numCol="1" anchor="t" anchorCtr="0" compatLnSpc="1">
            <a:prstTxWarp prst="textNoShape">
              <a:avLst/>
            </a:prstTxWarp>
            <a:normAutofit/>
          </a:bodyPr>
          <a:lstStyle>
            <a:lvl1pPr algn="l" rtl="0" eaLnBrk="0" fontAlgn="base" hangingPunct="0">
              <a:spcBef>
                <a:spcPct val="0"/>
              </a:spcBef>
              <a:spcAft>
                <a:spcPct val="0"/>
              </a:spcAft>
              <a:defRPr sz="3200" b="1" kern="1200">
                <a:solidFill>
                  <a:schemeClr val="accent1"/>
                </a:solidFill>
                <a:latin typeface="+mj-lt"/>
                <a:ea typeface="+mj-ea"/>
                <a:cs typeface="+mj-cs"/>
              </a:defRPr>
            </a:lvl1pPr>
            <a:lvl2pPr algn="l" rtl="0" eaLnBrk="0" fontAlgn="base" hangingPunct="0">
              <a:spcBef>
                <a:spcPct val="0"/>
              </a:spcBef>
              <a:spcAft>
                <a:spcPct val="0"/>
              </a:spcAft>
              <a:defRPr sz="3200" b="1">
                <a:solidFill>
                  <a:schemeClr val="accent1"/>
                </a:solidFill>
                <a:latin typeface="Arial" charset="0"/>
              </a:defRPr>
            </a:lvl2pPr>
            <a:lvl3pPr algn="l" rtl="0" eaLnBrk="0" fontAlgn="base" hangingPunct="0">
              <a:spcBef>
                <a:spcPct val="0"/>
              </a:spcBef>
              <a:spcAft>
                <a:spcPct val="0"/>
              </a:spcAft>
              <a:defRPr sz="3200" b="1">
                <a:solidFill>
                  <a:schemeClr val="accent1"/>
                </a:solidFill>
                <a:latin typeface="Arial" charset="0"/>
              </a:defRPr>
            </a:lvl3pPr>
            <a:lvl4pPr algn="l" rtl="0" eaLnBrk="0" fontAlgn="base" hangingPunct="0">
              <a:spcBef>
                <a:spcPct val="0"/>
              </a:spcBef>
              <a:spcAft>
                <a:spcPct val="0"/>
              </a:spcAft>
              <a:defRPr sz="3200" b="1">
                <a:solidFill>
                  <a:schemeClr val="accent1"/>
                </a:solidFill>
                <a:latin typeface="Arial" charset="0"/>
              </a:defRPr>
            </a:lvl4pPr>
            <a:lvl5pPr algn="l" rtl="0" eaLnBrk="0" fontAlgn="base" hangingPunct="0">
              <a:spcBef>
                <a:spcPct val="0"/>
              </a:spcBef>
              <a:spcAft>
                <a:spcPct val="0"/>
              </a:spcAft>
              <a:defRPr sz="3200" b="1">
                <a:solidFill>
                  <a:schemeClr val="accent1"/>
                </a:solidFill>
                <a:latin typeface="Arial" charset="0"/>
              </a:defRPr>
            </a:lvl5pPr>
            <a:lvl6pPr marL="457200" algn="l" rtl="0" fontAlgn="base">
              <a:spcBef>
                <a:spcPct val="0"/>
              </a:spcBef>
              <a:spcAft>
                <a:spcPct val="0"/>
              </a:spcAft>
              <a:defRPr sz="3200" b="1">
                <a:solidFill>
                  <a:schemeClr val="accent1"/>
                </a:solidFill>
                <a:latin typeface="Arial" charset="0"/>
              </a:defRPr>
            </a:lvl6pPr>
            <a:lvl7pPr marL="914400" algn="l" rtl="0" fontAlgn="base">
              <a:spcBef>
                <a:spcPct val="0"/>
              </a:spcBef>
              <a:spcAft>
                <a:spcPct val="0"/>
              </a:spcAft>
              <a:defRPr sz="3200" b="1">
                <a:solidFill>
                  <a:schemeClr val="accent1"/>
                </a:solidFill>
                <a:latin typeface="Arial" charset="0"/>
              </a:defRPr>
            </a:lvl7pPr>
            <a:lvl8pPr marL="1371600" algn="l" rtl="0" fontAlgn="base">
              <a:spcBef>
                <a:spcPct val="0"/>
              </a:spcBef>
              <a:spcAft>
                <a:spcPct val="0"/>
              </a:spcAft>
              <a:defRPr sz="3200" b="1">
                <a:solidFill>
                  <a:schemeClr val="accent1"/>
                </a:solidFill>
                <a:latin typeface="Arial" charset="0"/>
              </a:defRPr>
            </a:lvl8pPr>
            <a:lvl9pPr marL="1828800" algn="l" rtl="0" fontAlgn="base">
              <a:spcBef>
                <a:spcPct val="0"/>
              </a:spcBef>
              <a:spcAft>
                <a:spcPct val="0"/>
              </a:spcAft>
              <a:defRPr sz="3200" b="1">
                <a:solidFill>
                  <a:schemeClr val="accent1"/>
                </a:solidFill>
                <a:latin typeface="Arial" charset="0"/>
              </a:defRPr>
            </a:lvl9pPr>
          </a:lstStyle>
          <a:p>
            <a:r>
              <a:rPr lang="en-GB" sz="3600" dirty="0" smtClean="0"/>
              <a:t>AQAP 2110 Edition D</a:t>
            </a:r>
            <a:endParaRPr lang="en-GB" sz="3600" dirty="0"/>
          </a:p>
        </p:txBody>
      </p:sp>
    </p:spTree>
    <p:extLst>
      <p:ext uri="{BB962C8B-B14F-4D97-AF65-F5344CB8AC3E}">
        <p14:creationId xmlns:p14="http://schemas.microsoft.com/office/powerpoint/2010/main" val="3528048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5"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Effect transition="in" filter="fade">
                                      <p:cBhvr>
                                        <p:cTn id="11" dur="2000"/>
                                        <p:tgtEl>
                                          <p:spTgt spid="3">
                                            <p:txEl>
                                              <p:pRg st="4" end="4"/>
                                            </p:txEl>
                                          </p:spTgt>
                                        </p:tgtEl>
                                      </p:cBhvr>
                                    </p:animEffect>
                                    <p:anim calcmode="lin" valueType="num">
                                      <p:cBhvr>
                                        <p:cTn id="12"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13" dur="2000" fill="hold"/>
                                        <p:tgtEl>
                                          <p:spTgt spid="3">
                                            <p:txEl>
                                              <p:pRg st="4" end="4"/>
                                            </p:txEl>
                                          </p:spTgt>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2000"/>
                                        <p:tgtEl>
                                          <p:spTgt spid="3">
                                            <p:txEl>
                                              <p:pRg st="5" end="5"/>
                                            </p:txEl>
                                          </p:spTgt>
                                        </p:tgtEl>
                                      </p:cBhvr>
                                    </p:animEffect>
                                    <p:anim calcmode="lin" valueType="num">
                                      <p:cBhvr>
                                        <p:cTn id="17" dur="20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18" dur="2000" fill="hold"/>
                                        <p:tgtEl>
                                          <p:spTgt spid="3">
                                            <p:txEl>
                                              <p:pRg st="5" end="5"/>
                                            </p:txEl>
                                          </p:spTgt>
                                        </p:tgtEl>
                                        <p:attrNameLst>
                                          <p:attrName>ppt_h</p:attrName>
                                        </p:attrNameLst>
                                      </p:cBhvr>
                                      <p:tavLst>
                                        <p:tav tm="0">
                                          <p:val>
                                            <p:strVal val="#ppt_h"/>
                                          </p:val>
                                        </p:tav>
                                        <p:tav tm="100000">
                                          <p:val>
                                            <p:strVal val="#ppt_h"/>
                                          </p:val>
                                        </p:tav>
                                      </p:tavLst>
                                    </p:anim>
                                  </p:childTnLst>
                                </p:cTn>
                              </p:par>
                              <p:par>
                                <p:cTn id="19" presetID="45"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2000"/>
                                        <p:tgtEl>
                                          <p:spTgt spid="3">
                                            <p:txEl>
                                              <p:pRg st="6" end="6"/>
                                            </p:txEl>
                                          </p:spTgt>
                                        </p:tgtEl>
                                      </p:cBhvr>
                                    </p:animEffect>
                                    <p:anim calcmode="lin" valueType="num">
                                      <p:cBhvr>
                                        <p:cTn id="22" dur="2000" fill="hold"/>
                                        <p:tgtEl>
                                          <p:spTgt spid="3">
                                            <p:txEl>
                                              <p:pRg st="6" end="6"/>
                                            </p:txEl>
                                          </p:spTgt>
                                        </p:tgtEl>
                                        <p:attrNameLst>
                                          <p:attrName>ppt_w</p:attrName>
                                        </p:attrNameLst>
                                      </p:cBhvr>
                                      <p:tavLst>
                                        <p:tav tm="0" fmla="#ppt_w*sin(2.5*pi*$)">
                                          <p:val>
                                            <p:fltVal val="0"/>
                                          </p:val>
                                        </p:tav>
                                        <p:tav tm="100000">
                                          <p:val>
                                            <p:fltVal val="1"/>
                                          </p:val>
                                        </p:tav>
                                      </p:tavLst>
                                    </p:anim>
                                    <p:anim calcmode="lin" valueType="num">
                                      <p:cBhvr>
                                        <p:cTn id="23" dur="2000" fill="hold"/>
                                        <p:tgtEl>
                                          <p:spTgt spid="3">
                                            <p:txEl>
                                              <p:pRg st="6" end="6"/>
                                            </p:txEl>
                                          </p:spTgt>
                                        </p:tgtEl>
                                        <p:attrNameLst>
                                          <p:attrName>ppt_h</p:attrName>
                                        </p:attrNameLst>
                                      </p:cBhvr>
                                      <p:tavLst>
                                        <p:tav tm="0">
                                          <p:val>
                                            <p:strVal val="#ppt_h"/>
                                          </p:val>
                                        </p:tav>
                                        <p:tav tm="100000">
                                          <p:val>
                                            <p:strVal val="#ppt_h"/>
                                          </p:val>
                                        </p:tav>
                                      </p:tavLst>
                                    </p:anim>
                                  </p:childTnLst>
                                </p:cTn>
                              </p:par>
                              <p:par>
                                <p:cTn id="24" presetID="45"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2000"/>
                                        <p:tgtEl>
                                          <p:spTgt spid="3">
                                            <p:txEl>
                                              <p:pRg st="7" end="7"/>
                                            </p:txEl>
                                          </p:spTgt>
                                        </p:tgtEl>
                                      </p:cBhvr>
                                    </p:animEffect>
                                    <p:anim calcmode="lin" valueType="num">
                                      <p:cBhvr>
                                        <p:cTn id="27" dur="2000" fill="hold"/>
                                        <p:tgtEl>
                                          <p:spTgt spid="3">
                                            <p:txEl>
                                              <p:pRg st="7" end="7"/>
                                            </p:txEl>
                                          </p:spTgt>
                                        </p:tgtEl>
                                        <p:attrNameLst>
                                          <p:attrName>ppt_w</p:attrName>
                                        </p:attrNameLst>
                                      </p:cBhvr>
                                      <p:tavLst>
                                        <p:tav tm="0" fmla="#ppt_w*sin(2.5*pi*$)">
                                          <p:val>
                                            <p:fltVal val="0"/>
                                          </p:val>
                                        </p:tav>
                                        <p:tav tm="100000">
                                          <p:val>
                                            <p:fltVal val="1"/>
                                          </p:val>
                                        </p:tav>
                                      </p:tavLst>
                                    </p:anim>
                                    <p:anim calcmode="lin" valueType="num">
                                      <p:cBhvr>
                                        <p:cTn id="28" dur="2000" fill="hold"/>
                                        <p:tgtEl>
                                          <p:spTgt spid="3">
                                            <p:txEl>
                                              <p:pRg st="7" end="7"/>
                                            </p:txEl>
                                          </p:spTgt>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2000"/>
                                        <p:tgtEl>
                                          <p:spTgt spid="3">
                                            <p:txEl>
                                              <p:pRg st="8" end="8"/>
                                            </p:txEl>
                                          </p:spTgt>
                                        </p:tgtEl>
                                      </p:cBhvr>
                                    </p:animEffect>
                                    <p:anim calcmode="lin" valueType="num">
                                      <p:cBhvr>
                                        <p:cTn id="32" dur="2000" fill="hold"/>
                                        <p:tgtEl>
                                          <p:spTgt spid="3">
                                            <p:txEl>
                                              <p:pRg st="8" end="8"/>
                                            </p:txEl>
                                          </p:spTgt>
                                        </p:tgtEl>
                                        <p:attrNameLst>
                                          <p:attrName>ppt_w</p:attrName>
                                        </p:attrNameLst>
                                      </p:cBhvr>
                                      <p:tavLst>
                                        <p:tav tm="0" fmla="#ppt_w*sin(2.5*pi*$)">
                                          <p:val>
                                            <p:fltVal val="0"/>
                                          </p:val>
                                        </p:tav>
                                        <p:tav tm="100000">
                                          <p:val>
                                            <p:fltVal val="1"/>
                                          </p:val>
                                        </p:tav>
                                      </p:tavLst>
                                    </p:anim>
                                    <p:anim calcmode="lin" valueType="num">
                                      <p:cBhvr>
                                        <p:cTn id="33" dur="2000" fill="hold"/>
                                        <p:tgtEl>
                                          <p:spTgt spid="3">
                                            <p:txEl>
                                              <p:pRg st="8" end="8"/>
                                            </p:txEl>
                                          </p:spTgt>
                                        </p:tgtEl>
                                        <p:attrNameLst>
                                          <p:attrName>ppt_h</p:attrName>
                                        </p:attrNameLst>
                                      </p:cBhvr>
                                      <p:tavLst>
                                        <p:tav tm="0">
                                          <p:val>
                                            <p:strVal val="#ppt_h"/>
                                          </p:val>
                                        </p:tav>
                                        <p:tav tm="100000">
                                          <p:val>
                                            <p:strVal val="#ppt_h"/>
                                          </p:val>
                                        </p:tav>
                                      </p:tavLst>
                                    </p:anim>
                                  </p:childTnLst>
                                </p:cTn>
                              </p:par>
                              <p:par>
                                <p:cTn id="34" presetID="45" presetClass="entr" presetSubtype="0" fill="hold"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2000"/>
                                        <p:tgtEl>
                                          <p:spTgt spid="3">
                                            <p:txEl>
                                              <p:pRg st="9" end="9"/>
                                            </p:txEl>
                                          </p:spTgt>
                                        </p:tgtEl>
                                      </p:cBhvr>
                                    </p:animEffect>
                                    <p:anim calcmode="lin" valueType="num">
                                      <p:cBhvr>
                                        <p:cTn id="37" dur="2000" fill="hold"/>
                                        <p:tgtEl>
                                          <p:spTgt spid="3">
                                            <p:txEl>
                                              <p:pRg st="9" end="9"/>
                                            </p:txEl>
                                          </p:spTgt>
                                        </p:tgtEl>
                                        <p:attrNameLst>
                                          <p:attrName>ppt_w</p:attrName>
                                        </p:attrNameLst>
                                      </p:cBhvr>
                                      <p:tavLst>
                                        <p:tav tm="0" fmla="#ppt_w*sin(2.5*pi*$)">
                                          <p:val>
                                            <p:fltVal val="0"/>
                                          </p:val>
                                        </p:tav>
                                        <p:tav tm="100000">
                                          <p:val>
                                            <p:fltVal val="1"/>
                                          </p:val>
                                        </p:tav>
                                      </p:tavLst>
                                    </p:anim>
                                    <p:anim calcmode="lin" valueType="num">
                                      <p:cBhvr>
                                        <p:cTn id="38" dur="2000" fill="hold"/>
                                        <p:tgtEl>
                                          <p:spTgt spid="3">
                                            <p:txEl>
                                              <p:pRg st="9" end="9"/>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pPr>
              <a:defRPr/>
            </a:pPr>
            <a:fld id="{EBDA6284-BBEB-420F-9D0D-33CF7B149FBE}" type="datetime1">
              <a:rPr lang="fi-FI" smtClean="0"/>
              <a:pPr>
                <a:defRPr/>
              </a:pPr>
              <a:t>12.9.2017</a:t>
            </a:fld>
            <a:endParaRPr lang="fi-FI"/>
          </a:p>
        </p:txBody>
      </p:sp>
      <p:sp>
        <p:nvSpPr>
          <p:cNvPr id="5" name="Dian numeron paikkamerkki 4"/>
          <p:cNvSpPr>
            <a:spLocks noGrp="1"/>
          </p:cNvSpPr>
          <p:nvPr>
            <p:ph type="sldNum" sz="quarter" idx="11"/>
          </p:nvPr>
        </p:nvSpPr>
        <p:spPr/>
        <p:txBody>
          <a:bodyPr/>
          <a:lstStyle/>
          <a:p>
            <a:pPr>
              <a:defRPr/>
            </a:pPr>
            <a:fld id="{01F07A5D-D963-4A48-A6E9-B2E8B290D538}" type="slidenum">
              <a:rPr lang="fi-FI" smtClean="0"/>
              <a:pPr>
                <a:defRPr/>
              </a:pPr>
              <a:t>21</a:t>
            </a:fld>
            <a:endParaRPr lang="fi-FI"/>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908720"/>
            <a:ext cx="6548189" cy="4602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kstiruutu 7"/>
          <p:cNvSpPr txBox="1"/>
          <p:nvPr/>
        </p:nvSpPr>
        <p:spPr>
          <a:xfrm>
            <a:off x="1043609" y="260648"/>
            <a:ext cx="6990890" cy="584775"/>
          </a:xfrm>
          <a:prstGeom prst="rect">
            <a:avLst/>
          </a:prstGeom>
          <a:noFill/>
        </p:spPr>
        <p:txBody>
          <a:bodyPr wrap="square" rtlCol="0">
            <a:spAutoFit/>
          </a:bodyPr>
          <a:lstStyle/>
          <a:p>
            <a:pPr>
              <a:spcBef>
                <a:spcPts val="600"/>
              </a:spcBef>
            </a:pPr>
            <a:r>
              <a:rPr lang="en-GB" sz="3200" dirty="0" smtClean="0"/>
              <a:t>Configuration Management</a:t>
            </a:r>
            <a:endParaRPr lang="en-GB" sz="3200" dirty="0"/>
          </a:p>
        </p:txBody>
      </p:sp>
    </p:spTree>
    <p:extLst>
      <p:ext uri="{BB962C8B-B14F-4D97-AF65-F5344CB8AC3E}">
        <p14:creationId xmlns:p14="http://schemas.microsoft.com/office/powerpoint/2010/main" val="28972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pPr>
              <a:defRPr/>
            </a:pPr>
            <a:fld id="{EBDA6284-BBEB-420F-9D0D-33CF7B149FBE}" type="datetime1">
              <a:rPr lang="fi-FI" smtClean="0"/>
              <a:pPr>
                <a:defRPr/>
              </a:pPr>
              <a:t>12.9.2017</a:t>
            </a:fld>
            <a:endParaRPr lang="fi-FI"/>
          </a:p>
        </p:txBody>
      </p:sp>
      <p:sp>
        <p:nvSpPr>
          <p:cNvPr id="5" name="Dian numeron paikkamerkki 4"/>
          <p:cNvSpPr>
            <a:spLocks noGrp="1"/>
          </p:cNvSpPr>
          <p:nvPr>
            <p:ph type="sldNum" sz="quarter" idx="11"/>
          </p:nvPr>
        </p:nvSpPr>
        <p:spPr/>
        <p:txBody>
          <a:bodyPr/>
          <a:lstStyle/>
          <a:p>
            <a:pPr>
              <a:defRPr/>
            </a:pPr>
            <a:fld id="{01F07A5D-D963-4A48-A6E9-B2E8B290D538}" type="slidenum">
              <a:rPr lang="fi-FI" smtClean="0"/>
              <a:pPr>
                <a:defRPr/>
              </a:pPr>
              <a:t>22</a:t>
            </a:fld>
            <a:endParaRPr lang="fi-FI"/>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638" y="1143000"/>
            <a:ext cx="7324725"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kstiruutu 6"/>
          <p:cNvSpPr txBox="1"/>
          <p:nvPr/>
        </p:nvSpPr>
        <p:spPr>
          <a:xfrm>
            <a:off x="1043609" y="260648"/>
            <a:ext cx="6990890" cy="584775"/>
          </a:xfrm>
          <a:prstGeom prst="rect">
            <a:avLst/>
          </a:prstGeom>
          <a:noFill/>
        </p:spPr>
        <p:txBody>
          <a:bodyPr wrap="square" rtlCol="0">
            <a:spAutoFit/>
          </a:bodyPr>
          <a:lstStyle/>
          <a:p>
            <a:pPr>
              <a:spcBef>
                <a:spcPts val="600"/>
              </a:spcBef>
            </a:pPr>
            <a:r>
              <a:rPr lang="en-GB" sz="3200" dirty="0" smtClean="0"/>
              <a:t>Traceability</a:t>
            </a:r>
            <a:endParaRPr lang="en-GB" sz="3200" dirty="0"/>
          </a:p>
        </p:txBody>
      </p:sp>
    </p:spTree>
    <p:extLst>
      <p:ext uri="{BB962C8B-B14F-4D97-AF65-F5344CB8AC3E}">
        <p14:creationId xmlns:p14="http://schemas.microsoft.com/office/powerpoint/2010/main" val="2439438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pPr>
              <a:defRPr/>
            </a:pPr>
            <a:fld id="{EBDA6284-BBEB-420F-9D0D-33CF7B149FBE}" type="datetime1">
              <a:rPr lang="fi-FI" smtClean="0"/>
              <a:pPr>
                <a:defRPr/>
              </a:pPr>
              <a:t>12.9.2017</a:t>
            </a:fld>
            <a:endParaRPr lang="fi-FI"/>
          </a:p>
        </p:txBody>
      </p:sp>
      <p:sp>
        <p:nvSpPr>
          <p:cNvPr id="5" name="Dian numeron paikkamerkki 4"/>
          <p:cNvSpPr>
            <a:spLocks noGrp="1"/>
          </p:cNvSpPr>
          <p:nvPr>
            <p:ph type="sldNum" sz="quarter" idx="11"/>
          </p:nvPr>
        </p:nvSpPr>
        <p:spPr/>
        <p:txBody>
          <a:bodyPr/>
          <a:lstStyle/>
          <a:p>
            <a:pPr>
              <a:defRPr/>
            </a:pPr>
            <a:fld id="{01F07A5D-D963-4A48-A6E9-B2E8B290D538}" type="slidenum">
              <a:rPr lang="fi-FI" smtClean="0"/>
              <a:pPr>
                <a:defRPr/>
              </a:pPr>
              <a:t>23</a:t>
            </a:fld>
            <a:endParaRPr lang="fi-FI"/>
          </a:p>
        </p:txBody>
      </p:sp>
      <p:sp>
        <p:nvSpPr>
          <p:cNvPr id="6" name="Tekstiruutu 5"/>
          <p:cNvSpPr txBox="1"/>
          <p:nvPr/>
        </p:nvSpPr>
        <p:spPr>
          <a:xfrm>
            <a:off x="1043609" y="260648"/>
            <a:ext cx="6990890" cy="584775"/>
          </a:xfrm>
          <a:prstGeom prst="rect">
            <a:avLst/>
          </a:prstGeom>
          <a:noFill/>
        </p:spPr>
        <p:txBody>
          <a:bodyPr wrap="square" rtlCol="0">
            <a:spAutoFit/>
          </a:bodyPr>
          <a:lstStyle/>
          <a:p>
            <a:pPr>
              <a:spcBef>
                <a:spcPts val="600"/>
              </a:spcBef>
            </a:pPr>
            <a:r>
              <a:rPr lang="en-GB" sz="3200" dirty="0" smtClean="0"/>
              <a:t>Customer Satisfaction</a:t>
            </a:r>
            <a:endParaRPr lang="en-GB" sz="3200" dirty="0"/>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980728"/>
            <a:ext cx="7524328" cy="5072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033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508787"/>
            <a:ext cx="8229600" cy="4944549"/>
          </a:xfrm>
        </p:spPr>
        <p:txBody>
          <a:bodyPr>
            <a:normAutofit/>
          </a:bodyPr>
          <a:lstStyle/>
          <a:p>
            <a:pPr algn="just">
              <a:spcBef>
                <a:spcPts val="600"/>
              </a:spcBef>
              <a:spcAft>
                <a:spcPts val="600"/>
              </a:spcAft>
            </a:pPr>
            <a:r>
              <a:rPr lang="en-GB" sz="2400" dirty="0" err="1" smtClean="0"/>
              <a:t>Painospiste</a:t>
            </a:r>
            <a:r>
              <a:rPr lang="en-GB" sz="2400" dirty="0" smtClean="0"/>
              <a:t> </a:t>
            </a:r>
            <a:r>
              <a:rPr lang="en-GB" sz="2400" dirty="0" err="1" smtClean="0"/>
              <a:t>säilyy</a:t>
            </a:r>
            <a:r>
              <a:rPr lang="en-GB" sz="2400" dirty="0" smtClean="0"/>
              <a:t> </a:t>
            </a:r>
            <a:r>
              <a:rPr lang="en-GB" sz="2400" dirty="0" err="1" smtClean="0"/>
              <a:t>edelleen</a:t>
            </a:r>
            <a:r>
              <a:rPr lang="en-GB" sz="2400" dirty="0" smtClean="0"/>
              <a:t> </a:t>
            </a:r>
            <a:r>
              <a:rPr lang="en-GB" sz="2400" dirty="0" err="1" smtClean="0"/>
              <a:t>riskienhallinnassa</a:t>
            </a:r>
            <a:r>
              <a:rPr lang="en-GB" sz="2400" dirty="0" smtClean="0"/>
              <a:t> </a:t>
            </a:r>
            <a:r>
              <a:rPr lang="en-GB" sz="2400" dirty="0" err="1" smtClean="0"/>
              <a:t>ja</a:t>
            </a:r>
            <a:r>
              <a:rPr lang="en-GB" sz="2400" dirty="0" smtClean="0"/>
              <a:t> </a:t>
            </a:r>
            <a:r>
              <a:rPr lang="en-GB" sz="2400" dirty="0" err="1" smtClean="0"/>
              <a:t>projektin</a:t>
            </a:r>
            <a:r>
              <a:rPr lang="en-GB" sz="2400" dirty="0" smtClean="0"/>
              <a:t> </a:t>
            </a:r>
            <a:r>
              <a:rPr lang="en-GB" sz="2400" dirty="0" err="1" smtClean="0"/>
              <a:t>toimintatapojen</a:t>
            </a:r>
            <a:r>
              <a:rPr lang="en-GB" sz="2400" dirty="0"/>
              <a:t> </a:t>
            </a:r>
            <a:r>
              <a:rPr lang="en-GB" sz="2400" dirty="0" err="1" smtClean="0"/>
              <a:t>ja</a:t>
            </a:r>
            <a:r>
              <a:rPr lang="en-GB" sz="2400" dirty="0" smtClean="0"/>
              <a:t> </a:t>
            </a:r>
            <a:r>
              <a:rPr lang="en-GB" sz="2400" dirty="0" err="1" smtClean="0"/>
              <a:t>läpiviennin</a:t>
            </a:r>
            <a:r>
              <a:rPr lang="en-GB" sz="2400" dirty="0" smtClean="0"/>
              <a:t> </a:t>
            </a:r>
            <a:r>
              <a:rPr lang="en-GB" sz="2400" dirty="0" err="1" smtClean="0"/>
              <a:t>suunnittelussa</a:t>
            </a:r>
            <a:endParaRPr lang="en-GB" sz="2400" dirty="0" smtClean="0"/>
          </a:p>
          <a:p>
            <a:pPr lvl="1" algn="just">
              <a:spcBef>
                <a:spcPts val="600"/>
              </a:spcBef>
              <a:spcAft>
                <a:spcPts val="600"/>
              </a:spcAft>
            </a:pPr>
            <a:r>
              <a:rPr lang="en-GB" sz="2000" dirty="0" smtClean="0"/>
              <a:t>Edition D-</a:t>
            </a:r>
            <a:r>
              <a:rPr lang="en-GB" sz="2000" dirty="0" err="1" smtClean="0"/>
              <a:t>julkaisu</a:t>
            </a:r>
            <a:r>
              <a:rPr lang="en-GB" sz="2000" dirty="0" smtClean="0"/>
              <a:t> </a:t>
            </a:r>
            <a:r>
              <a:rPr lang="en-GB" sz="2000" dirty="0" err="1" smtClean="0"/>
              <a:t>korostaa</a:t>
            </a:r>
            <a:r>
              <a:rPr lang="en-GB" sz="2000" dirty="0" smtClean="0"/>
              <a:t> </a:t>
            </a:r>
            <a:r>
              <a:rPr lang="en-GB" sz="2000" dirty="0" err="1" smtClean="0"/>
              <a:t>em</a:t>
            </a:r>
            <a:r>
              <a:rPr lang="en-GB" sz="2000" dirty="0" smtClean="0"/>
              <a:t>. </a:t>
            </a:r>
            <a:r>
              <a:rPr lang="en-GB" sz="2000" dirty="0" err="1" smtClean="0"/>
              <a:t>asioiden</a:t>
            </a:r>
            <a:r>
              <a:rPr lang="en-GB" sz="2000" dirty="0" smtClean="0"/>
              <a:t> </a:t>
            </a:r>
            <a:r>
              <a:rPr lang="en-GB" sz="2000" dirty="0" err="1" smtClean="0"/>
              <a:t>johtamista</a:t>
            </a:r>
            <a:r>
              <a:rPr lang="en-GB" sz="2000" dirty="0" smtClean="0"/>
              <a:t> </a:t>
            </a:r>
            <a:r>
              <a:rPr lang="en-GB" sz="2000" dirty="0" err="1" smtClean="0"/>
              <a:t>myös</a:t>
            </a:r>
            <a:r>
              <a:rPr lang="en-GB" sz="2000" dirty="0" smtClean="0"/>
              <a:t> </a:t>
            </a:r>
            <a:r>
              <a:rPr lang="en-GB" sz="2000" dirty="0" err="1" smtClean="0"/>
              <a:t>alihankintaketjun</a:t>
            </a:r>
            <a:r>
              <a:rPr lang="en-GB" sz="2000" dirty="0" smtClean="0"/>
              <a:t> </a:t>
            </a:r>
            <a:r>
              <a:rPr lang="en-GB" sz="2000" dirty="0" err="1" smtClean="0"/>
              <a:t>osalta</a:t>
            </a:r>
            <a:r>
              <a:rPr lang="en-GB" sz="2000" dirty="0" smtClean="0"/>
              <a:t>.</a:t>
            </a:r>
            <a:endParaRPr lang="en-GB" sz="2000" dirty="0" smtClean="0"/>
          </a:p>
          <a:p>
            <a:pPr algn="just">
              <a:spcBef>
                <a:spcPts val="600"/>
              </a:spcBef>
              <a:spcAft>
                <a:spcPts val="600"/>
              </a:spcAft>
            </a:pPr>
            <a:r>
              <a:rPr lang="en-GB" sz="2400" dirty="0" err="1" smtClean="0"/>
              <a:t>Lisää</a:t>
            </a:r>
            <a:r>
              <a:rPr lang="en-GB" sz="2400" dirty="0" smtClean="0"/>
              <a:t> </a:t>
            </a:r>
            <a:r>
              <a:rPr lang="en-GB" sz="2400" dirty="0" err="1" smtClean="0"/>
              <a:t>huomiota</a:t>
            </a:r>
            <a:r>
              <a:rPr lang="en-GB" sz="2400" dirty="0" smtClean="0"/>
              <a:t> </a:t>
            </a:r>
            <a:r>
              <a:rPr lang="en-GB" sz="2400" dirty="0" err="1" smtClean="0"/>
              <a:t>vaatimustenhallintaan</a:t>
            </a:r>
            <a:endParaRPr lang="en-GB" sz="2400" dirty="0" smtClean="0"/>
          </a:p>
          <a:p>
            <a:pPr lvl="1" algn="just">
              <a:spcBef>
                <a:spcPts val="600"/>
              </a:spcBef>
              <a:spcAft>
                <a:spcPts val="600"/>
              </a:spcAft>
            </a:pPr>
            <a:r>
              <a:rPr lang="en-GB" sz="2000" dirty="0" smtClean="0"/>
              <a:t>Jo </a:t>
            </a:r>
            <a:r>
              <a:rPr lang="en-GB" sz="2000" dirty="0" err="1" smtClean="0"/>
              <a:t>aivan</a:t>
            </a:r>
            <a:r>
              <a:rPr lang="en-GB" sz="2000" dirty="0" smtClean="0"/>
              <a:t> </a:t>
            </a:r>
            <a:r>
              <a:rPr lang="en-GB" sz="2000" dirty="0" err="1" smtClean="0"/>
              <a:t>alust</a:t>
            </a:r>
            <a:r>
              <a:rPr lang="en-GB" sz="2000" dirty="0" err="1" smtClean="0"/>
              <a:t>a</a:t>
            </a:r>
            <a:r>
              <a:rPr lang="en-GB" sz="2000" dirty="0" smtClean="0"/>
              <a:t> </a:t>
            </a:r>
            <a:r>
              <a:rPr lang="en-GB" sz="2000" dirty="0" err="1" smtClean="0"/>
              <a:t>alkaen</a:t>
            </a:r>
            <a:r>
              <a:rPr lang="en-GB" sz="2000" dirty="0" smtClean="0"/>
              <a:t> </a:t>
            </a:r>
            <a:r>
              <a:rPr lang="en-GB" sz="2000" dirty="0" err="1" smtClean="0"/>
              <a:t>pitää</a:t>
            </a:r>
            <a:r>
              <a:rPr lang="en-GB" sz="2000" dirty="0" smtClean="0"/>
              <a:t> </a:t>
            </a:r>
            <a:r>
              <a:rPr lang="en-GB" sz="2000" dirty="0" err="1" smtClean="0"/>
              <a:t>tunnistaa</a:t>
            </a:r>
            <a:r>
              <a:rPr lang="en-GB" sz="2000" dirty="0" smtClean="0"/>
              <a:t> </a:t>
            </a:r>
            <a:r>
              <a:rPr lang="en-GB" sz="2000" dirty="0" err="1" smtClean="0"/>
              <a:t>ja</a:t>
            </a:r>
            <a:r>
              <a:rPr lang="en-GB" sz="2000" dirty="0" smtClean="0"/>
              <a:t> </a:t>
            </a:r>
            <a:r>
              <a:rPr lang="en-GB" sz="2000" dirty="0" err="1" smtClean="0"/>
              <a:t>tiedostaa</a:t>
            </a:r>
            <a:r>
              <a:rPr lang="en-GB" sz="2000" dirty="0"/>
              <a:t>, </a:t>
            </a:r>
            <a:r>
              <a:rPr lang="en-GB" sz="2000" dirty="0" err="1"/>
              <a:t>että</a:t>
            </a:r>
            <a:r>
              <a:rPr lang="en-GB" sz="2000" dirty="0"/>
              <a:t> </a:t>
            </a:r>
            <a:r>
              <a:rPr lang="en-GB" sz="2000" dirty="0" err="1" smtClean="0"/>
              <a:t>vaatimukset</a:t>
            </a:r>
            <a:r>
              <a:rPr lang="en-GB" sz="2000" dirty="0" smtClean="0"/>
              <a:t> on </a:t>
            </a:r>
            <a:r>
              <a:rPr lang="en-GB" sz="2000" dirty="0" err="1" smtClean="0"/>
              <a:t>mahdollista</a:t>
            </a:r>
            <a:r>
              <a:rPr lang="en-GB" sz="2000" dirty="0" smtClean="0"/>
              <a:t> </a:t>
            </a:r>
            <a:r>
              <a:rPr lang="en-GB" sz="2000" dirty="0" err="1" smtClean="0"/>
              <a:t>täyttää</a:t>
            </a:r>
            <a:r>
              <a:rPr lang="en-GB" sz="2000" dirty="0" smtClean="0"/>
              <a:t> </a:t>
            </a:r>
            <a:r>
              <a:rPr lang="en-GB" sz="2000" dirty="0" err="1" smtClean="0"/>
              <a:t>ja</a:t>
            </a:r>
            <a:r>
              <a:rPr lang="en-GB" sz="2000" dirty="0" smtClean="0"/>
              <a:t> </a:t>
            </a:r>
            <a:r>
              <a:rPr lang="en-GB" sz="2000" dirty="0" err="1" smtClean="0"/>
              <a:t>suunnitella</a:t>
            </a:r>
            <a:r>
              <a:rPr lang="en-GB" sz="2000" dirty="0" smtClean="0"/>
              <a:t>, </a:t>
            </a:r>
            <a:r>
              <a:rPr lang="en-GB" sz="2000" dirty="0" err="1" smtClean="0"/>
              <a:t>miten</a:t>
            </a:r>
            <a:r>
              <a:rPr lang="en-GB" sz="2000" dirty="0" smtClean="0"/>
              <a:t> ne </a:t>
            </a:r>
            <a:r>
              <a:rPr lang="en-GB" sz="2000" dirty="0" err="1" smtClean="0"/>
              <a:t>tullaan</a:t>
            </a:r>
            <a:r>
              <a:rPr lang="en-GB" sz="2000" dirty="0" smtClean="0"/>
              <a:t> </a:t>
            </a:r>
            <a:r>
              <a:rPr lang="en-GB" sz="2000" dirty="0" err="1" smtClean="0"/>
              <a:t>toteuttamaan</a:t>
            </a:r>
            <a:r>
              <a:rPr lang="en-GB" sz="2000" dirty="0" smtClean="0"/>
              <a:t>. </a:t>
            </a:r>
          </a:p>
          <a:p>
            <a:pPr lvl="1" algn="just">
              <a:spcBef>
                <a:spcPts val="600"/>
              </a:spcBef>
              <a:spcAft>
                <a:spcPts val="600"/>
              </a:spcAft>
            </a:pPr>
            <a:r>
              <a:rPr lang="en-GB" sz="2000" dirty="0" smtClean="0"/>
              <a:t> </a:t>
            </a:r>
            <a:r>
              <a:rPr lang="en-GB" sz="2000" dirty="0" err="1" smtClean="0"/>
              <a:t>Objektiivinen</a:t>
            </a:r>
            <a:r>
              <a:rPr lang="en-GB" sz="2000" dirty="0" smtClean="0"/>
              <a:t> </a:t>
            </a:r>
            <a:r>
              <a:rPr lang="en-GB" sz="2000" dirty="0" err="1" smtClean="0"/>
              <a:t>näyttö</a:t>
            </a:r>
            <a:r>
              <a:rPr lang="en-GB" sz="2000" dirty="0" smtClean="0"/>
              <a:t> </a:t>
            </a:r>
            <a:r>
              <a:rPr lang="en-GB" sz="2000" dirty="0" err="1" smtClean="0"/>
              <a:t>vaatimusten</a:t>
            </a:r>
            <a:r>
              <a:rPr lang="en-GB" sz="2000" dirty="0" smtClean="0"/>
              <a:t> </a:t>
            </a:r>
            <a:r>
              <a:rPr lang="en-GB" sz="2000" dirty="0" err="1" smtClean="0"/>
              <a:t>täyttymisestä</a:t>
            </a:r>
            <a:r>
              <a:rPr lang="en-GB" sz="2000" dirty="0" smtClean="0"/>
              <a:t> </a:t>
            </a:r>
            <a:r>
              <a:rPr lang="en-GB" sz="2000" dirty="0" err="1" smtClean="0"/>
              <a:t>projektin</a:t>
            </a:r>
            <a:r>
              <a:rPr lang="en-GB" sz="2000" dirty="0" smtClean="0"/>
              <a:t> </a:t>
            </a:r>
            <a:r>
              <a:rPr lang="en-GB" sz="2000" dirty="0" err="1" smtClean="0"/>
              <a:t>edetessä</a:t>
            </a:r>
            <a:r>
              <a:rPr lang="en-GB" sz="2000" dirty="0" smtClean="0"/>
              <a:t> </a:t>
            </a:r>
            <a:r>
              <a:rPr lang="en-GB" sz="2000" dirty="0" err="1" smtClean="0"/>
              <a:t>ja</a:t>
            </a:r>
            <a:r>
              <a:rPr lang="en-GB" sz="2000" dirty="0" smtClean="0"/>
              <a:t> </a:t>
            </a:r>
            <a:r>
              <a:rPr lang="en-GB" sz="2000" dirty="0" err="1" smtClean="0"/>
              <a:t>toimitusten</a:t>
            </a:r>
            <a:r>
              <a:rPr lang="en-GB" sz="2000" dirty="0" smtClean="0"/>
              <a:t> </a:t>
            </a:r>
            <a:r>
              <a:rPr lang="en-GB" sz="2000" dirty="0" err="1" smtClean="0"/>
              <a:t>yhteydessä</a:t>
            </a:r>
            <a:r>
              <a:rPr lang="en-GB" sz="2000" dirty="0" smtClean="0"/>
              <a:t>.</a:t>
            </a:r>
            <a:endParaRPr lang="en-GB" sz="2000" dirty="0" smtClean="0"/>
          </a:p>
          <a:p>
            <a:pPr algn="just">
              <a:spcBef>
                <a:spcPts val="600"/>
              </a:spcBef>
              <a:spcAft>
                <a:spcPts val="600"/>
              </a:spcAft>
            </a:pPr>
            <a:r>
              <a:rPr lang="en-GB" sz="2400" dirty="0" err="1" smtClean="0"/>
              <a:t>Päätoimittajan</a:t>
            </a:r>
            <a:r>
              <a:rPr lang="en-GB" sz="2400" dirty="0" smtClean="0"/>
              <a:t> </a:t>
            </a:r>
            <a:r>
              <a:rPr lang="en-GB" sz="2400" dirty="0" err="1" smtClean="0"/>
              <a:t>tulee</a:t>
            </a:r>
            <a:r>
              <a:rPr lang="en-GB" sz="2400" dirty="0" smtClean="0"/>
              <a:t> </a:t>
            </a:r>
            <a:r>
              <a:rPr lang="en-GB" sz="2400" dirty="0" err="1" smtClean="0"/>
              <a:t>luoda</a:t>
            </a:r>
            <a:r>
              <a:rPr lang="en-GB" sz="2400" dirty="0" smtClean="0"/>
              <a:t> </a:t>
            </a:r>
            <a:r>
              <a:rPr lang="en-GB" sz="2400" dirty="0" err="1" smtClean="0"/>
              <a:t>menettelyt</a:t>
            </a:r>
            <a:r>
              <a:rPr lang="en-GB" sz="2400" dirty="0" smtClean="0"/>
              <a:t> </a:t>
            </a:r>
            <a:r>
              <a:rPr lang="en-GB" sz="2400" dirty="0" err="1" smtClean="0"/>
              <a:t>alihankintaketjun</a:t>
            </a:r>
            <a:r>
              <a:rPr lang="en-GB" sz="2400" dirty="0" smtClean="0"/>
              <a:t> </a:t>
            </a:r>
            <a:r>
              <a:rPr lang="en-GB" sz="2400" dirty="0" err="1" smtClean="0"/>
              <a:t>hallintaan</a:t>
            </a:r>
            <a:r>
              <a:rPr lang="en-GB" sz="2400" dirty="0" smtClean="0"/>
              <a:t> </a:t>
            </a:r>
            <a:r>
              <a:rPr lang="en-GB" sz="2400" dirty="0" err="1" smtClean="0"/>
              <a:t>ja</a:t>
            </a:r>
            <a:r>
              <a:rPr lang="en-GB" sz="2400" dirty="0" smtClean="0"/>
              <a:t> </a:t>
            </a:r>
            <a:r>
              <a:rPr lang="en-GB" sz="2400" dirty="0" err="1" smtClean="0"/>
              <a:t>tiedostaa</a:t>
            </a:r>
            <a:r>
              <a:rPr lang="en-GB" sz="2400" dirty="0" smtClean="0"/>
              <a:t> </a:t>
            </a:r>
            <a:r>
              <a:rPr lang="en-GB" sz="2400" dirty="0" smtClean="0"/>
              <a:t>mm. </a:t>
            </a:r>
            <a:r>
              <a:rPr lang="en-GB" sz="2400" dirty="0" err="1" smtClean="0"/>
              <a:t>riskit</a:t>
            </a:r>
            <a:r>
              <a:rPr lang="en-GB" sz="2400" smtClean="0"/>
              <a:t>.</a:t>
            </a:r>
            <a:endParaRPr lang="en-GB" sz="2400" dirty="0" smtClean="0"/>
          </a:p>
        </p:txBody>
      </p:sp>
      <p:sp>
        <p:nvSpPr>
          <p:cNvPr id="5" name="Title 1"/>
          <p:cNvSpPr txBox="1">
            <a:spLocks/>
          </p:cNvSpPr>
          <p:nvPr/>
        </p:nvSpPr>
        <p:spPr bwMode="auto">
          <a:xfrm>
            <a:off x="1115616" y="274639"/>
            <a:ext cx="7571184" cy="10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44000" tIns="45720" rIns="91440" bIns="45720" numCol="1" anchor="t" anchorCtr="0" compatLnSpc="1">
            <a:prstTxWarp prst="textNoShape">
              <a:avLst/>
            </a:prstTxWarp>
            <a:normAutofit/>
          </a:bodyPr>
          <a:lstStyle>
            <a:lvl1pPr algn="l" rtl="0" eaLnBrk="0" fontAlgn="base" hangingPunct="0">
              <a:spcBef>
                <a:spcPct val="0"/>
              </a:spcBef>
              <a:spcAft>
                <a:spcPct val="0"/>
              </a:spcAft>
              <a:defRPr sz="3200" b="1" kern="1200">
                <a:solidFill>
                  <a:schemeClr val="accent1"/>
                </a:solidFill>
                <a:latin typeface="+mj-lt"/>
                <a:ea typeface="+mj-ea"/>
                <a:cs typeface="+mj-cs"/>
              </a:defRPr>
            </a:lvl1pPr>
            <a:lvl2pPr algn="l" rtl="0" eaLnBrk="0" fontAlgn="base" hangingPunct="0">
              <a:spcBef>
                <a:spcPct val="0"/>
              </a:spcBef>
              <a:spcAft>
                <a:spcPct val="0"/>
              </a:spcAft>
              <a:defRPr sz="3200" b="1">
                <a:solidFill>
                  <a:schemeClr val="accent1"/>
                </a:solidFill>
                <a:latin typeface="Arial" charset="0"/>
              </a:defRPr>
            </a:lvl2pPr>
            <a:lvl3pPr algn="l" rtl="0" eaLnBrk="0" fontAlgn="base" hangingPunct="0">
              <a:spcBef>
                <a:spcPct val="0"/>
              </a:spcBef>
              <a:spcAft>
                <a:spcPct val="0"/>
              </a:spcAft>
              <a:defRPr sz="3200" b="1">
                <a:solidFill>
                  <a:schemeClr val="accent1"/>
                </a:solidFill>
                <a:latin typeface="Arial" charset="0"/>
              </a:defRPr>
            </a:lvl3pPr>
            <a:lvl4pPr algn="l" rtl="0" eaLnBrk="0" fontAlgn="base" hangingPunct="0">
              <a:spcBef>
                <a:spcPct val="0"/>
              </a:spcBef>
              <a:spcAft>
                <a:spcPct val="0"/>
              </a:spcAft>
              <a:defRPr sz="3200" b="1">
                <a:solidFill>
                  <a:schemeClr val="accent1"/>
                </a:solidFill>
                <a:latin typeface="Arial" charset="0"/>
              </a:defRPr>
            </a:lvl4pPr>
            <a:lvl5pPr algn="l" rtl="0" eaLnBrk="0" fontAlgn="base" hangingPunct="0">
              <a:spcBef>
                <a:spcPct val="0"/>
              </a:spcBef>
              <a:spcAft>
                <a:spcPct val="0"/>
              </a:spcAft>
              <a:defRPr sz="3200" b="1">
                <a:solidFill>
                  <a:schemeClr val="accent1"/>
                </a:solidFill>
                <a:latin typeface="Arial" charset="0"/>
              </a:defRPr>
            </a:lvl5pPr>
            <a:lvl6pPr marL="457200" algn="l" rtl="0" fontAlgn="base">
              <a:spcBef>
                <a:spcPct val="0"/>
              </a:spcBef>
              <a:spcAft>
                <a:spcPct val="0"/>
              </a:spcAft>
              <a:defRPr sz="3200" b="1">
                <a:solidFill>
                  <a:schemeClr val="accent1"/>
                </a:solidFill>
                <a:latin typeface="Arial" charset="0"/>
              </a:defRPr>
            </a:lvl6pPr>
            <a:lvl7pPr marL="914400" algn="l" rtl="0" fontAlgn="base">
              <a:spcBef>
                <a:spcPct val="0"/>
              </a:spcBef>
              <a:spcAft>
                <a:spcPct val="0"/>
              </a:spcAft>
              <a:defRPr sz="3200" b="1">
                <a:solidFill>
                  <a:schemeClr val="accent1"/>
                </a:solidFill>
                <a:latin typeface="Arial" charset="0"/>
              </a:defRPr>
            </a:lvl7pPr>
            <a:lvl8pPr marL="1371600" algn="l" rtl="0" fontAlgn="base">
              <a:spcBef>
                <a:spcPct val="0"/>
              </a:spcBef>
              <a:spcAft>
                <a:spcPct val="0"/>
              </a:spcAft>
              <a:defRPr sz="3200" b="1">
                <a:solidFill>
                  <a:schemeClr val="accent1"/>
                </a:solidFill>
                <a:latin typeface="Arial" charset="0"/>
              </a:defRPr>
            </a:lvl8pPr>
            <a:lvl9pPr marL="1828800" algn="l" rtl="0" fontAlgn="base">
              <a:spcBef>
                <a:spcPct val="0"/>
              </a:spcBef>
              <a:spcAft>
                <a:spcPct val="0"/>
              </a:spcAft>
              <a:defRPr sz="3200" b="1">
                <a:solidFill>
                  <a:schemeClr val="accent1"/>
                </a:solidFill>
                <a:latin typeface="Arial" charset="0"/>
              </a:defRPr>
            </a:lvl9pPr>
          </a:lstStyle>
          <a:p>
            <a:r>
              <a:rPr lang="en-GB" sz="3600" dirty="0" smtClean="0"/>
              <a:t>AQAP 2110 Edition D </a:t>
            </a:r>
            <a:r>
              <a:rPr lang="en-GB" sz="3600" dirty="0" err="1" smtClean="0"/>
              <a:t>Korostuksia</a:t>
            </a:r>
            <a:endParaRPr lang="en-GB" sz="3600" dirty="0"/>
          </a:p>
        </p:txBody>
      </p:sp>
    </p:spTree>
    <p:extLst>
      <p:ext uri="{BB962C8B-B14F-4D97-AF65-F5344CB8AC3E}">
        <p14:creationId xmlns:p14="http://schemas.microsoft.com/office/powerpoint/2010/main" val="4881643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91823"/>
            <a:ext cx="8229600" cy="1008000"/>
          </a:xfrm>
        </p:spPr>
        <p:txBody>
          <a:bodyPr anchor="t">
            <a:normAutofit/>
          </a:bodyPr>
          <a:lstStyle/>
          <a:p>
            <a:r>
              <a:rPr lang="en-GB" sz="3600" b="1" dirty="0"/>
              <a:t>AQAP 2110 </a:t>
            </a:r>
            <a:r>
              <a:rPr lang="en-GB" sz="3600" b="1" dirty="0" smtClean="0"/>
              <a:t>Ed D Guidance</a:t>
            </a:r>
            <a:endParaRPr lang="en-GB" sz="3600" b="1"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196752"/>
            <a:ext cx="2880320" cy="5100721"/>
          </a:xfrm>
          <a:prstGeom prst="rect">
            <a:avLst/>
          </a:prstGeom>
          <a:noFill/>
          <a:ln w="158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Sisällön paikkamerkki 4"/>
          <p:cNvSpPr>
            <a:spLocks noGrp="1"/>
          </p:cNvSpPr>
          <p:nvPr>
            <p:ph sz="half" idx="1"/>
          </p:nvPr>
        </p:nvSpPr>
        <p:spPr>
          <a:xfrm>
            <a:off x="4283968" y="1349944"/>
            <a:ext cx="4038600" cy="4525963"/>
          </a:xfrm>
        </p:spPr>
        <p:txBody>
          <a:bodyPr/>
          <a:lstStyle/>
          <a:p>
            <a:r>
              <a:rPr lang="fi-FI" dirty="0" smtClean="0"/>
              <a:t>AQAP2110 </a:t>
            </a:r>
            <a:r>
              <a:rPr lang="fi-FI" dirty="0" err="1" smtClean="0"/>
              <a:t>Transition</a:t>
            </a:r>
            <a:r>
              <a:rPr lang="fi-FI" dirty="0" smtClean="0"/>
              <a:t> and </a:t>
            </a:r>
            <a:r>
              <a:rPr lang="fi-FI" dirty="0" err="1" smtClean="0"/>
              <a:t>Implementation</a:t>
            </a:r>
            <a:r>
              <a:rPr lang="fi-FI" dirty="0" smtClean="0"/>
              <a:t> </a:t>
            </a:r>
            <a:r>
              <a:rPr lang="fi-FI" dirty="0" err="1" smtClean="0"/>
              <a:t>Guidance</a:t>
            </a:r>
            <a:r>
              <a:rPr lang="fi-FI" dirty="0" smtClean="0"/>
              <a:t> ohjedokumentti</a:t>
            </a:r>
          </a:p>
          <a:p>
            <a:r>
              <a:rPr lang="fi-FI" altLang="fi-FI" dirty="0" smtClean="0">
                <a:solidFill>
                  <a:srgbClr val="262626"/>
                </a:solidFill>
              </a:rPr>
              <a:t>NATO </a:t>
            </a:r>
            <a:r>
              <a:rPr lang="fi-FI" altLang="fi-FI" dirty="0">
                <a:solidFill>
                  <a:srgbClr val="262626"/>
                </a:solidFill>
              </a:rPr>
              <a:t>Standardization Office Internet-sivut</a:t>
            </a:r>
            <a:r>
              <a:rPr lang="fi-FI" altLang="fi-FI" dirty="0" smtClean="0">
                <a:solidFill>
                  <a:srgbClr val="262626"/>
                </a:solidFill>
              </a:rPr>
              <a:t>:</a:t>
            </a:r>
            <a:endParaRPr lang="fi-FI" altLang="fi-FI" dirty="0">
              <a:solidFill>
                <a:srgbClr val="262626"/>
              </a:solidFill>
            </a:endParaRPr>
          </a:p>
          <a:p>
            <a:pPr eaLnBrk="1" hangingPunct="1">
              <a:spcBef>
                <a:spcPct val="0"/>
              </a:spcBef>
              <a:buFontTx/>
              <a:buNone/>
            </a:pPr>
            <a:r>
              <a:rPr lang="fi-FI" altLang="fi-FI" b="1" dirty="0">
                <a:solidFill>
                  <a:srgbClr val="262626"/>
                </a:solidFill>
              </a:rPr>
              <a:t>http://nso.nato.int/nso/</a:t>
            </a:r>
          </a:p>
          <a:p>
            <a:pPr eaLnBrk="1" hangingPunct="1">
              <a:spcBef>
                <a:spcPct val="0"/>
              </a:spcBef>
              <a:buFontTx/>
              <a:buNone/>
            </a:pPr>
            <a:r>
              <a:rPr lang="fi-FI" altLang="fi-FI" dirty="0">
                <a:solidFill>
                  <a:srgbClr val="262626"/>
                </a:solidFill>
              </a:rPr>
              <a:t>	</a:t>
            </a:r>
            <a:r>
              <a:rPr lang="fi-FI" altLang="fi-FI" dirty="0" smtClean="0">
                <a:solidFill>
                  <a:srgbClr val="262626"/>
                </a:solidFill>
              </a:rPr>
              <a:t>hakusanaksi  esim. AQAP-2110</a:t>
            </a:r>
            <a:endParaRPr lang="fi-FI" altLang="fi-FI" sz="2000" dirty="0">
              <a:solidFill>
                <a:srgbClr val="262626"/>
              </a:solidFill>
            </a:endParaRPr>
          </a:p>
        </p:txBody>
      </p:sp>
    </p:spTree>
    <p:extLst>
      <p:ext uri="{BB962C8B-B14F-4D97-AF65-F5344CB8AC3E}">
        <p14:creationId xmlns:p14="http://schemas.microsoft.com/office/powerpoint/2010/main" val="9099147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isällön paikkamerkki 4"/>
          <p:cNvSpPr>
            <a:spLocks noGrp="1"/>
          </p:cNvSpPr>
          <p:nvPr>
            <p:ph sz="half" idx="1"/>
          </p:nvPr>
        </p:nvSpPr>
        <p:spPr>
          <a:xfrm>
            <a:off x="1043608" y="332656"/>
            <a:ext cx="7704856" cy="5472608"/>
          </a:xfrm>
          <a:solidFill>
            <a:srgbClr val="872939"/>
          </a:solidFill>
          <a:effectLst>
            <a:outerShdw blurRad="63500" sx="102000" sy="102000" algn="ctr" rotWithShape="0">
              <a:prstClr val="black">
                <a:alpha val="40000"/>
              </a:prstClr>
            </a:outerShdw>
          </a:effectLst>
        </p:spPr>
        <p:txBody>
          <a:bodyPr/>
          <a:lstStyle/>
          <a:p>
            <a:pPr marL="0" indent="0" algn="ctr">
              <a:buNone/>
            </a:pPr>
            <a:r>
              <a:rPr lang="fi-FI" sz="3200" b="1" dirty="0" smtClean="0">
                <a:solidFill>
                  <a:schemeClr val="bg1"/>
                </a:solidFill>
              </a:rPr>
              <a:t>Joskus on ihan </a:t>
            </a:r>
            <a:r>
              <a:rPr lang="fi-FI" sz="3200" b="1" dirty="0" err="1" smtClean="0">
                <a:solidFill>
                  <a:schemeClr val="bg1"/>
                </a:solidFill>
              </a:rPr>
              <a:t>ookoo</a:t>
            </a:r>
            <a:r>
              <a:rPr lang="fi-FI" sz="3200" b="1" dirty="0" smtClean="0">
                <a:solidFill>
                  <a:schemeClr val="bg1"/>
                </a:solidFill>
              </a:rPr>
              <a:t> ja pitääkin varautua</a:t>
            </a:r>
          </a:p>
          <a:p>
            <a:pPr algn="ctr"/>
            <a:endParaRPr lang="fi-FI" sz="3200" b="1" dirty="0">
              <a:solidFill>
                <a:schemeClr val="bg1"/>
              </a:solidFill>
            </a:endParaRPr>
          </a:p>
          <a:p>
            <a:pPr marL="0" indent="0" algn="ctr">
              <a:buNone/>
            </a:pPr>
            <a:r>
              <a:rPr lang="fi-FI" sz="3200" b="1" dirty="0" smtClean="0">
                <a:solidFill>
                  <a:schemeClr val="bg1"/>
                </a:solidFill>
              </a:rPr>
              <a:t>Plan B</a:t>
            </a:r>
          </a:p>
          <a:p>
            <a:pPr marL="0" indent="0" algn="ctr">
              <a:buNone/>
            </a:pPr>
            <a:r>
              <a:rPr lang="fi-FI" sz="3200" b="1" dirty="0" smtClean="0">
                <a:solidFill>
                  <a:schemeClr val="bg1"/>
                </a:solidFill>
              </a:rPr>
              <a:t>ratkaisuun</a:t>
            </a:r>
          </a:p>
          <a:p>
            <a:pPr marL="0" indent="0" algn="ctr">
              <a:buNone/>
            </a:pPr>
            <a:endParaRPr lang="fi-FI" sz="3200" b="1" dirty="0">
              <a:solidFill>
                <a:schemeClr val="bg1"/>
              </a:solidFill>
            </a:endParaRPr>
          </a:p>
          <a:p>
            <a:pPr marL="0" indent="0" algn="ctr">
              <a:buNone/>
            </a:pPr>
            <a:r>
              <a:rPr lang="fi-FI" sz="3200" b="1" dirty="0">
                <a:solidFill>
                  <a:schemeClr val="bg1"/>
                </a:solidFill>
              </a:rPr>
              <a:t>=&gt; Kaikki tutustuvat AQAP 2110 Edition D- </a:t>
            </a:r>
            <a:r>
              <a:rPr lang="fi-FI" sz="3200" b="1" dirty="0" smtClean="0">
                <a:solidFill>
                  <a:schemeClr val="bg1"/>
                </a:solidFill>
              </a:rPr>
              <a:t>standardiin </a:t>
            </a:r>
            <a:r>
              <a:rPr lang="fi-FI" sz="3200" b="1" dirty="0">
                <a:solidFill>
                  <a:schemeClr val="bg1"/>
                </a:solidFill>
              </a:rPr>
              <a:t>ja sen muutosohjeistukseen </a:t>
            </a:r>
            <a:r>
              <a:rPr lang="fi-FI" sz="3200" b="1" dirty="0" smtClean="0">
                <a:solidFill>
                  <a:schemeClr val="bg1"/>
                </a:solidFill>
              </a:rPr>
              <a:t>tarkemmin tilaisuuden jälkeen.</a:t>
            </a:r>
          </a:p>
          <a:p>
            <a:pPr algn="ctr"/>
            <a:endParaRPr lang="fi-FI" altLang="fi-FI" sz="2000" dirty="0">
              <a:solidFill>
                <a:srgbClr val="262626"/>
              </a:solidFill>
            </a:endParaRPr>
          </a:p>
        </p:txBody>
      </p:sp>
    </p:spTree>
    <p:extLst>
      <p:ext uri="{BB962C8B-B14F-4D97-AF65-F5344CB8AC3E}">
        <p14:creationId xmlns:p14="http://schemas.microsoft.com/office/powerpoint/2010/main" val="19179413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008000"/>
          </a:xfrm>
        </p:spPr>
        <p:txBody>
          <a:bodyPr anchor="t">
            <a:normAutofit fontScale="90000"/>
          </a:bodyPr>
          <a:lstStyle/>
          <a:p>
            <a:r>
              <a:rPr lang="en-GB" sz="3600" b="1" dirty="0" smtClean="0"/>
              <a:t>AQAP 2110: Management Representative </a:t>
            </a:r>
            <a:endParaRPr lang="en-GB" sz="3600" b="1" dirty="0"/>
          </a:p>
        </p:txBody>
      </p:sp>
      <p:sp>
        <p:nvSpPr>
          <p:cNvPr id="3" name="Content Placeholder 2"/>
          <p:cNvSpPr>
            <a:spLocks noGrp="1"/>
          </p:cNvSpPr>
          <p:nvPr>
            <p:ph idx="1"/>
          </p:nvPr>
        </p:nvSpPr>
        <p:spPr>
          <a:xfrm>
            <a:off x="467544" y="1508787"/>
            <a:ext cx="8229600" cy="4525963"/>
          </a:xfrm>
        </p:spPr>
        <p:txBody>
          <a:bodyPr>
            <a:normAutofit fontScale="85000" lnSpcReduction="20000"/>
          </a:bodyPr>
          <a:lstStyle/>
          <a:p>
            <a:pPr marL="0" indent="0">
              <a:spcBef>
                <a:spcPts val="600"/>
              </a:spcBef>
              <a:spcAft>
                <a:spcPts val="1800"/>
              </a:spcAft>
              <a:buNone/>
            </a:pPr>
            <a:r>
              <a:rPr lang="en-GB" sz="2800" b="1" dirty="0" smtClean="0"/>
              <a:t>Management representative</a:t>
            </a:r>
          </a:p>
          <a:p>
            <a:pPr algn="just">
              <a:spcBef>
                <a:spcPts val="600"/>
              </a:spcBef>
              <a:spcAft>
                <a:spcPts val="600"/>
              </a:spcAft>
            </a:pPr>
            <a:r>
              <a:rPr lang="en-GB" sz="2400" dirty="0"/>
              <a:t>The appointment of a management representative is critical to ensuring that the GQAR can perform their duties effectively.</a:t>
            </a:r>
          </a:p>
          <a:p>
            <a:pPr algn="just">
              <a:spcBef>
                <a:spcPts val="600"/>
              </a:spcBef>
              <a:spcAft>
                <a:spcPts val="600"/>
              </a:spcAft>
            </a:pPr>
            <a:r>
              <a:rPr lang="en-GB" sz="2400" dirty="0" smtClean="0"/>
              <a:t>AQAP 2110 Ed 3 required that a management representative be appointed with the necessary authority and freedom to resolve matters pertaining to quality.</a:t>
            </a:r>
          </a:p>
          <a:p>
            <a:pPr algn="just">
              <a:spcBef>
                <a:spcPts val="600"/>
              </a:spcBef>
              <a:spcAft>
                <a:spcPts val="600"/>
              </a:spcAft>
            </a:pPr>
            <a:r>
              <a:rPr lang="en-GB" sz="2400" dirty="0" smtClean="0"/>
              <a:t>The management representative is responsible for liaison with the GQAR and/or Acquirer.</a:t>
            </a:r>
          </a:p>
          <a:p>
            <a:pPr algn="just">
              <a:spcBef>
                <a:spcPts val="600"/>
              </a:spcBef>
              <a:spcAft>
                <a:spcPts val="600"/>
              </a:spcAft>
            </a:pPr>
            <a:r>
              <a:rPr lang="en-GB" sz="2400" dirty="0" smtClean="0"/>
              <a:t>Edition D extends the above to include a requirement related to the competence of the management representative.</a:t>
            </a:r>
            <a:endParaRPr lang="en-GB" sz="2400" dirty="0"/>
          </a:p>
        </p:txBody>
      </p:sp>
    </p:spTree>
    <p:extLst>
      <p:ext uri="{BB962C8B-B14F-4D97-AF65-F5344CB8AC3E}">
        <p14:creationId xmlns:p14="http://schemas.microsoft.com/office/powerpoint/2010/main" val="2809999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008000"/>
          </a:xfrm>
        </p:spPr>
        <p:txBody>
          <a:bodyPr anchor="t">
            <a:normAutofit/>
          </a:bodyPr>
          <a:lstStyle/>
          <a:p>
            <a:r>
              <a:rPr lang="en-GB" sz="3600" b="1" dirty="0" smtClean="0"/>
              <a:t>AQAP 2110 Ed D: Risk Management</a:t>
            </a:r>
            <a:endParaRPr lang="en-GB" sz="3600" b="1" dirty="0"/>
          </a:p>
        </p:txBody>
      </p:sp>
      <p:sp>
        <p:nvSpPr>
          <p:cNvPr id="3" name="Content Placeholder 2"/>
          <p:cNvSpPr>
            <a:spLocks noGrp="1"/>
          </p:cNvSpPr>
          <p:nvPr>
            <p:ph idx="1"/>
          </p:nvPr>
        </p:nvSpPr>
        <p:spPr>
          <a:xfrm>
            <a:off x="467544" y="1508787"/>
            <a:ext cx="8229600" cy="4525963"/>
          </a:xfrm>
          <a:effectLst>
            <a:glow rad="228600">
              <a:srgbClr val="FFFF00">
                <a:alpha val="40000"/>
              </a:srgbClr>
            </a:glow>
          </a:effectLst>
        </p:spPr>
        <p:txBody>
          <a:bodyPr>
            <a:normAutofit fontScale="85000" lnSpcReduction="20000"/>
          </a:bodyPr>
          <a:lstStyle/>
          <a:p>
            <a:pPr marL="0" indent="0">
              <a:lnSpc>
                <a:spcPct val="110000"/>
              </a:lnSpc>
              <a:spcBef>
                <a:spcPts val="600"/>
              </a:spcBef>
              <a:spcAft>
                <a:spcPts val="1200"/>
              </a:spcAft>
              <a:buNone/>
            </a:pPr>
            <a:r>
              <a:rPr lang="en-GB" sz="2400" b="1" dirty="0" smtClean="0"/>
              <a:t>5.2.1  Risk Management  [6.1]</a:t>
            </a:r>
            <a:endParaRPr lang="en-GB" sz="2400" dirty="0"/>
          </a:p>
          <a:p>
            <a:pPr marL="0" indent="0" algn="just">
              <a:lnSpc>
                <a:spcPct val="110000"/>
              </a:lnSpc>
              <a:spcBef>
                <a:spcPts val="600"/>
              </a:spcBef>
              <a:spcAft>
                <a:spcPts val="600"/>
              </a:spcAft>
              <a:buNone/>
            </a:pPr>
            <a:r>
              <a:rPr lang="en-GB" sz="2000" i="1" dirty="0" smtClean="0"/>
              <a:t>1. The </a:t>
            </a:r>
            <a:r>
              <a:rPr lang="en-GB" sz="2000" i="1" dirty="0"/>
              <a:t>Supplier </a:t>
            </a:r>
            <a:r>
              <a:rPr lang="en-GB" sz="2000" b="1" i="1" dirty="0">
                <a:effectLst>
                  <a:glow rad="381000">
                    <a:srgbClr val="FFFF00">
                      <a:alpha val="40000"/>
                    </a:srgbClr>
                  </a:glow>
                </a:effectLst>
              </a:rPr>
              <a:t>and External Provider</a:t>
            </a:r>
            <a:r>
              <a:rPr lang="en-GB" sz="2000" i="1" dirty="0">
                <a:effectLst>
                  <a:glow rad="381000">
                    <a:srgbClr val="FFFF00">
                      <a:alpha val="40000"/>
                    </a:srgbClr>
                  </a:glow>
                </a:effectLst>
              </a:rPr>
              <a:t> </a:t>
            </a:r>
            <a:r>
              <a:rPr lang="en-GB" sz="2000" i="1" dirty="0"/>
              <a:t>shall provide objective evidence that risks, including  External Provider risks, are considered during planning, including but not limited to Risk Identification, Risk Analysis, Risk Control and Risk Mitigation. The planning shall start with risk identification during contract review and be updated thereafter in a timely manner.</a:t>
            </a:r>
          </a:p>
          <a:p>
            <a:pPr marL="0" indent="0" algn="just">
              <a:lnSpc>
                <a:spcPct val="110000"/>
              </a:lnSpc>
              <a:spcBef>
                <a:spcPts val="600"/>
              </a:spcBef>
              <a:spcAft>
                <a:spcPts val="600"/>
              </a:spcAft>
              <a:buNone/>
            </a:pPr>
            <a:r>
              <a:rPr lang="en-GB" sz="2000" b="1" i="1" dirty="0" smtClean="0">
                <a:effectLst>
                  <a:glow rad="381000">
                    <a:srgbClr val="FFFF00">
                      <a:alpha val="40000"/>
                    </a:srgbClr>
                  </a:glow>
                </a:effectLst>
              </a:rPr>
              <a:t>2. Unless </a:t>
            </a:r>
            <a:r>
              <a:rPr lang="en-GB" sz="2000" b="1" i="1" dirty="0">
                <a:effectLst>
                  <a:glow rad="381000">
                    <a:srgbClr val="FFFF00">
                      <a:alpha val="40000"/>
                    </a:srgbClr>
                  </a:glow>
                </a:effectLst>
              </a:rPr>
              <a:t>otherwise stated in the contract, the Risk Management applied shall meet the principles and guidelines of ISO 31000:2009. The Risk Management Plan shall be made available to the GQAR and/or Acquirer.</a:t>
            </a:r>
          </a:p>
          <a:p>
            <a:pPr marL="0" indent="0" algn="just">
              <a:lnSpc>
                <a:spcPct val="110000"/>
              </a:lnSpc>
              <a:spcBef>
                <a:spcPts val="600"/>
              </a:spcBef>
              <a:spcAft>
                <a:spcPts val="600"/>
              </a:spcAft>
              <a:buNone/>
            </a:pPr>
            <a:r>
              <a:rPr lang="en-GB" sz="2000" i="1" dirty="0" smtClean="0"/>
              <a:t>3. The </a:t>
            </a:r>
            <a:r>
              <a:rPr lang="en-GB" sz="2000" i="1" dirty="0"/>
              <a:t>Acquirer and/or GQAR reserve the right to reject Risk Plans and their revisions.</a:t>
            </a:r>
            <a:endParaRPr lang="en-GB" sz="2400" i="1" dirty="0"/>
          </a:p>
        </p:txBody>
      </p:sp>
    </p:spTree>
    <p:extLst>
      <p:ext uri="{BB962C8B-B14F-4D97-AF65-F5344CB8AC3E}">
        <p14:creationId xmlns:p14="http://schemas.microsoft.com/office/powerpoint/2010/main" val="1187039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008000"/>
          </a:xfrm>
        </p:spPr>
        <p:txBody>
          <a:bodyPr anchor="t">
            <a:normAutofit/>
          </a:bodyPr>
          <a:lstStyle/>
          <a:p>
            <a:r>
              <a:rPr lang="en-GB" sz="3600" b="1" dirty="0" smtClean="0"/>
              <a:t>AQAP 2110 Ed D: Risk Management</a:t>
            </a:r>
            <a:endParaRPr lang="en-GB" sz="3600" b="1" dirty="0"/>
          </a:p>
        </p:txBody>
      </p:sp>
      <p:sp>
        <p:nvSpPr>
          <p:cNvPr id="3" name="Content Placeholder 2"/>
          <p:cNvSpPr>
            <a:spLocks noGrp="1"/>
          </p:cNvSpPr>
          <p:nvPr>
            <p:ph idx="1"/>
          </p:nvPr>
        </p:nvSpPr>
        <p:spPr>
          <a:xfrm>
            <a:off x="467544" y="1508787"/>
            <a:ext cx="8229600" cy="4525963"/>
          </a:xfrm>
        </p:spPr>
        <p:txBody>
          <a:bodyPr>
            <a:normAutofit lnSpcReduction="10000"/>
          </a:bodyPr>
          <a:lstStyle/>
          <a:p>
            <a:pPr marL="0" indent="0">
              <a:lnSpc>
                <a:spcPct val="110000"/>
              </a:lnSpc>
              <a:spcBef>
                <a:spcPts val="600"/>
              </a:spcBef>
              <a:spcAft>
                <a:spcPts val="600"/>
              </a:spcAft>
              <a:buNone/>
            </a:pPr>
            <a:r>
              <a:rPr lang="en-GB" sz="2400" b="1" dirty="0" smtClean="0">
                <a:solidFill>
                  <a:srgbClr val="7030A0"/>
                </a:solidFill>
              </a:rPr>
              <a:t>Guidance:</a:t>
            </a:r>
          </a:p>
          <a:p>
            <a:pPr algn="just"/>
            <a:r>
              <a:rPr lang="en-GB" sz="2400" dirty="0"/>
              <a:t>The risk information/plan can be included in another document but </a:t>
            </a:r>
            <a:r>
              <a:rPr lang="en-GB" sz="2400" dirty="0" smtClean="0"/>
              <a:t>risks </a:t>
            </a:r>
            <a:r>
              <a:rPr lang="en-GB" sz="2400" dirty="0"/>
              <a:t>must be relevant to the </a:t>
            </a:r>
            <a:r>
              <a:rPr lang="en-GB" sz="2400" dirty="0" smtClean="0"/>
              <a:t>contract. There </a:t>
            </a:r>
            <a:r>
              <a:rPr lang="en-GB" sz="2400" dirty="0"/>
              <a:t>should be evidence </a:t>
            </a:r>
            <a:r>
              <a:rPr lang="en-GB" sz="2400" dirty="0" smtClean="0"/>
              <a:t>that: </a:t>
            </a:r>
          </a:p>
          <a:p>
            <a:pPr lvl="1" algn="just"/>
            <a:r>
              <a:rPr lang="en-GB" sz="2000" dirty="0" smtClean="0"/>
              <a:t>risks </a:t>
            </a:r>
            <a:r>
              <a:rPr lang="en-GB" sz="2000" dirty="0"/>
              <a:t>are being actively reviewed and, where appropriate, mitigation actions are being pursued and are </a:t>
            </a:r>
            <a:r>
              <a:rPr lang="en-GB" sz="2000" dirty="0" smtClean="0"/>
              <a:t>effective.</a:t>
            </a:r>
          </a:p>
          <a:p>
            <a:pPr lvl="1" algn="just"/>
            <a:r>
              <a:rPr lang="en-GB" sz="2000" dirty="0" smtClean="0"/>
              <a:t>senior </a:t>
            </a:r>
            <a:r>
              <a:rPr lang="en-GB" sz="2000" dirty="0"/>
              <a:t>managers use risk information as part of their decision making process and at the QMS </a:t>
            </a:r>
            <a:r>
              <a:rPr lang="en-GB" sz="2000" dirty="0" smtClean="0"/>
              <a:t>review.</a:t>
            </a:r>
          </a:p>
          <a:p>
            <a:pPr lvl="1" algn="just"/>
            <a:r>
              <a:rPr lang="en-GB" sz="2000" dirty="0" smtClean="0"/>
              <a:t>Supplier </a:t>
            </a:r>
            <a:r>
              <a:rPr lang="en-GB" sz="2000" dirty="0"/>
              <a:t>and Acquirer are sharing risk information.</a:t>
            </a:r>
          </a:p>
          <a:p>
            <a:pPr marL="0" indent="0">
              <a:lnSpc>
                <a:spcPct val="110000"/>
              </a:lnSpc>
              <a:spcBef>
                <a:spcPts val="600"/>
              </a:spcBef>
              <a:spcAft>
                <a:spcPts val="600"/>
              </a:spcAft>
              <a:buNone/>
            </a:pPr>
            <a:endParaRPr lang="en-GB" sz="2000" dirty="0"/>
          </a:p>
        </p:txBody>
      </p:sp>
    </p:spTree>
    <p:extLst>
      <p:ext uri="{BB962C8B-B14F-4D97-AF65-F5344CB8AC3E}">
        <p14:creationId xmlns:p14="http://schemas.microsoft.com/office/powerpoint/2010/main" val="1244588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611188" y="1700213"/>
            <a:ext cx="5400675" cy="338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Font typeface="Arial" charset="0"/>
              <a:buChar char="•"/>
              <a:defRPr sz="2600">
                <a:solidFill>
                  <a:schemeClr val="tx1"/>
                </a:solidFill>
                <a:latin typeface="Arial" charset="0"/>
              </a:defRPr>
            </a:lvl1pPr>
            <a:lvl2pPr marL="742950" indent="-285750" eaLnBrk="0" hangingPunct="0">
              <a:spcBef>
                <a:spcPct val="20000"/>
              </a:spcBef>
              <a:buFont typeface="Arial" charset="0"/>
              <a:buChar char="–"/>
              <a:defRPr sz="2400">
                <a:solidFill>
                  <a:schemeClr val="tx1"/>
                </a:solidFill>
                <a:latin typeface="Arial" charset="0"/>
              </a:defRPr>
            </a:lvl2pPr>
            <a:lvl3pPr marL="1143000" indent="-228600" eaLnBrk="0" hangingPunct="0">
              <a:spcBef>
                <a:spcPct val="20000"/>
              </a:spcBef>
              <a:buFont typeface="Arial" charset="0"/>
              <a:buChar char="•"/>
              <a:defRPr sz="22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algn="ctr" eaLnBrk="1" hangingPunct="1">
              <a:spcBef>
                <a:spcPct val="0"/>
              </a:spcBef>
              <a:buFontTx/>
              <a:buNone/>
            </a:pPr>
            <a:r>
              <a:rPr lang="fi-FI" altLang="fi-FI" sz="7200" b="1" i="1">
                <a:solidFill>
                  <a:srgbClr val="003366"/>
                </a:solidFill>
              </a:rPr>
              <a:t>AQAP </a:t>
            </a:r>
          </a:p>
          <a:p>
            <a:pPr algn="ctr" eaLnBrk="1" hangingPunct="1">
              <a:spcBef>
                <a:spcPct val="0"/>
              </a:spcBef>
              <a:buFontTx/>
              <a:buNone/>
            </a:pPr>
            <a:r>
              <a:rPr lang="fi-FI" altLang="fi-FI" sz="7200" b="1" i="1">
                <a:solidFill>
                  <a:srgbClr val="003366"/>
                </a:solidFill>
              </a:rPr>
              <a:t>=</a:t>
            </a:r>
          </a:p>
          <a:p>
            <a:pPr algn="ctr" eaLnBrk="1" hangingPunct="1">
              <a:spcBef>
                <a:spcPct val="0"/>
              </a:spcBef>
              <a:buFontTx/>
              <a:buNone/>
            </a:pPr>
            <a:r>
              <a:rPr lang="fi-FI" altLang="fi-FI" sz="7200" b="1" i="1">
                <a:solidFill>
                  <a:srgbClr val="003366"/>
                </a:solidFill>
              </a:rPr>
              <a:t>PERUSTUS</a:t>
            </a:r>
          </a:p>
        </p:txBody>
      </p:sp>
      <p:sp>
        <p:nvSpPr>
          <p:cNvPr id="2" name="Päivämäärän paikkamerkki 1"/>
          <p:cNvSpPr>
            <a:spLocks noGrp="1"/>
          </p:cNvSpPr>
          <p:nvPr>
            <p:ph type="dt" sz="quarter" idx="10"/>
          </p:nvPr>
        </p:nvSpPr>
        <p:spPr/>
        <p:txBody>
          <a:bodyPr/>
          <a:lstStyle/>
          <a:p>
            <a:pPr>
              <a:defRPr/>
            </a:pPr>
            <a:fld id="{436FC0C8-98B4-45E2-B73E-A52BD4E27558}" type="datetime1">
              <a:rPr lang="fi-FI"/>
              <a:pPr>
                <a:defRPr/>
              </a:pPr>
              <a:t>12.9.2017</a:t>
            </a:fld>
            <a:endParaRPr lang="fi-FI"/>
          </a:p>
        </p:txBody>
      </p:sp>
      <p:pic>
        <p:nvPicPr>
          <p:cNvPr id="10244" name="Picture 2"/>
          <p:cNvPicPr>
            <a:picLocks noChangeAspect="1" noChangeArrowheads="1"/>
          </p:cNvPicPr>
          <p:nvPr/>
        </p:nvPicPr>
        <p:blipFill>
          <a:blip r:embed="rId3">
            <a:extLst>
              <a:ext uri="{28A0092B-C50C-407E-A947-70E740481C1C}">
                <a14:useLocalDpi xmlns:a14="http://schemas.microsoft.com/office/drawing/2010/main" val="0"/>
              </a:ext>
            </a:extLst>
          </a:blip>
          <a:srcRect t="7664" b="11263"/>
          <a:stretch>
            <a:fillRect/>
          </a:stretch>
        </p:blipFill>
        <p:spPr bwMode="auto">
          <a:xfrm>
            <a:off x="6018213" y="1700213"/>
            <a:ext cx="2835275" cy="3249612"/>
          </a:xfrm>
          <a:prstGeom prst="rect">
            <a:avLst/>
          </a:prstGeom>
          <a:noFill/>
          <a:ln w="158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12835518"/>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008000"/>
          </a:xfrm>
        </p:spPr>
        <p:txBody>
          <a:bodyPr anchor="t">
            <a:normAutofit/>
          </a:bodyPr>
          <a:lstStyle/>
          <a:p>
            <a:r>
              <a:rPr lang="en-GB" sz="3600" b="1" dirty="0" smtClean="0"/>
              <a:t>AQAP 2110 Ed D: Planning</a:t>
            </a:r>
            <a:endParaRPr lang="en-GB" sz="3600" b="1" dirty="0"/>
          </a:p>
        </p:txBody>
      </p:sp>
      <p:sp>
        <p:nvSpPr>
          <p:cNvPr id="3" name="Content Placeholder 2"/>
          <p:cNvSpPr>
            <a:spLocks noGrp="1"/>
          </p:cNvSpPr>
          <p:nvPr>
            <p:ph idx="1"/>
          </p:nvPr>
        </p:nvSpPr>
        <p:spPr>
          <a:xfrm>
            <a:off x="467544" y="1508787"/>
            <a:ext cx="8229600" cy="4525963"/>
          </a:xfrm>
        </p:spPr>
        <p:txBody>
          <a:bodyPr>
            <a:normAutofit fontScale="62500" lnSpcReduction="20000"/>
          </a:bodyPr>
          <a:lstStyle/>
          <a:p>
            <a:pPr marL="0" indent="0">
              <a:buNone/>
            </a:pPr>
            <a:r>
              <a:rPr lang="en-GB" sz="2400" b="1" dirty="0"/>
              <a:t>5.4.1.1 </a:t>
            </a:r>
            <a:r>
              <a:rPr lang="en-GB" sz="2400" b="1" dirty="0" smtClean="0"/>
              <a:t> Quality </a:t>
            </a:r>
            <a:r>
              <a:rPr lang="en-GB" sz="2400" b="1" dirty="0"/>
              <a:t>Plan (QP</a:t>
            </a:r>
            <a:r>
              <a:rPr lang="en-GB" sz="2400" b="1" dirty="0" smtClean="0"/>
              <a:t>)</a:t>
            </a:r>
            <a:endParaRPr lang="en-GB" sz="2400" dirty="0"/>
          </a:p>
          <a:p>
            <a:pPr marL="0" indent="0">
              <a:buNone/>
            </a:pPr>
            <a:endParaRPr lang="en-GB" sz="2400" dirty="0"/>
          </a:p>
          <a:p>
            <a:pPr marL="0" indent="0" algn="just">
              <a:buNone/>
            </a:pPr>
            <a:r>
              <a:rPr lang="en-GB" sz="2400" i="1" dirty="0" smtClean="0"/>
              <a:t>2. The </a:t>
            </a:r>
            <a:r>
              <a:rPr lang="en-GB" sz="2400" i="1" dirty="0"/>
              <a:t>QP shall:</a:t>
            </a:r>
          </a:p>
          <a:p>
            <a:pPr marL="0" indent="0" algn="just">
              <a:buNone/>
            </a:pPr>
            <a:r>
              <a:rPr lang="en-GB" sz="2400" i="1" dirty="0"/>
              <a:t>a. Describe and document the quality management system requirements "contract-specific" necessary to satisfy the contract requirements (making reference, where applicable, to the "company-wide" quality management system</a:t>
            </a:r>
            <a:r>
              <a:rPr lang="en-GB" sz="2400" i="1" dirty="0" smtClean="0"/>
              <a:t>);</a:t>
            </a:r>
          </a:p>
          <a:p>
            <a:pPr marL="0" indent="0" algn="just">
              <a:buNone/>
            </a:pPr>
            <a:endParaRPr lang="en-GB" sz="2400" i="1" dirty="0"/>
          </a:p>
          <a:p>
            <a:pPr marL="0" indent="0" algn="just">
              <a:buNone/>
            </a:pPr>
            <a:r>
              <a:rPr lang="en-GB" sz="2400" i="1" dirty="0" smtClean="0"/>
              <a:t>b</a:t>
            </a:r>
            <a:r>
              <a:rPr lang="en-GB" sz="2400" i="1" dirty="0"/>
              <a:t>. Describe and document the planning of the product realisation in terms of quality requirements for the product, needed resources, required control activities (verification, validation, monitoring, inspection, testing), and acceptance criteria</a:t>
            </a:r>
            <a:r>
              <a:rPr lang="en-GB" sz="2400" dirty="0"/>
              <a:t>. </a:t>
            </a:r>
            <a:r>
              <a:rPr lang="en-GB" sz="2400" b="1" i="1" dirty="0">
                <a:effectLst>
                  <a:glow rad="381000">
                    <a:srgbClr val="FFFF00">
                      <a:alpha val="40000"/>
                    </a:srgbClr>
                  </a:glow>
                </a:effectLst>
              </a:rPr>
              <a:t>This shall include specific arrangements and communication requirements where work is to be conducted at locations external to the Suppliers premises</a:t>
            </a:r>
            <a:r>
              <a:rPr lang="en-GB" sz="2400" b="1" i="1" dirty="0" smtClean="0">
                <a:effectLst>
                  <a:glow rad="381000">
                    <a:srgbClr val="FFFF00">
                      <a:alpha val="40000"/>
                    </a:srgbClr>
                  </a:glow>
                </a:effectLst>
              </a:rPr>
              <a:t>.</a:t>
            </a:r>
          </a:p>
          <a:p>
            <a:pPr marL="0" indent="0" algn="just">
              <a:buNone/>
            </a:pPr>
            <a:endParaRPr lang="en-GB" sz="2400" b="1" dirty="0">
              <a:effectLst>
                <a:glow rad="381000">
                  <a:srgbClr val="FFFF00">
                    <a:alpha val="60000"/>
                  </a:srgbClr>
                </a:glow>
              </a:effectLst>
            </a:endParaRPr>
          </a:p>
          <a:p>
            <a:pPr marL="0" indent="0" algn="just">
              <a:buNone/>
            </a:pPr>
            <a:r>
              <a:rPr lang="en-GB" sz="2400" b="1" i="1" dirty="0">
                <a:effectLst>
                  <a:glow rad="381000">
                    <a:srgbClr val="FFFF00">
                      <a:alpha val="40000"/>
                    </a:srgbClr>
                  </a:glow>
                </a:effectLst>
              </a:rPr>
              <a:t>c. Document, and maintain traceability of requirements from the planning process by including a requirement and solution compliance matrix, justifying fulfilment of all contractual requirements (making reference where applicable).</a:t>
            </a:r>
            <a:endParaRPr lang="en-GB" sz="2400" b="1" dirty="0">
              <a:effectLst>
                <a:glow rad="381000">
                  <a:srgbClr val="FFFF00">
                    <a:alpha val="40000"/>
                  </a:srgbClr>
                </a:glow>
              </a:effectLst>
            </a:endParaRPr>
          </a:p>
        </p:txBody>
      </p:sp>
    </p:spTree>
    <p:extLst>
      <p:ext uri="{BB962C8B-B14F-4D97-AF65-F5344CB8AC3E}">
        <p14:creationId xmlns:p14="http://schemas.microsoft.com/office/powerpoint/2010/main" val="924770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008000"/>
          </a:xfrm>
        </p:spPr>
        <p:txBody>
          <a:bodyPr anchor="t">
            <a:normAutofit/>
          </a:bodyPr>
          <a:lstStyle/>
          <a:p>
            <a:r>
              <a:rPr lang="en-GB" sz="3600" b="1" dirty="0" smtClean="0"/>
              <a:t>AQAP 2110 Ed D: Planning</a:t>
            </a:r>
            <a:endParaRPr lang="en-GB" sz="3600" b="1" dirty="0"/>
          </a:p>
        </p:txBody>
      </p:sp>
      <p:sp>
        <p:nvSpPr>
          <p:cNvPr id="3" name="Content Placeholder 2"/>
          <p:cNvSpPr>
            <a:spLocks noGrp="1"/>
          </p:cNvSpPr>
          <p:nvPr>
            <p:ph idx="1"/>
          </p:nvPr>
        </p:nvSpPr>
        <p:spPr>
          <a:xfrm>
            <a:off x="467544" y="1508787"/>
            <a:ext cx="8229600" cy="4525963"/>
          </a:xfrm>
        </p:spPr>
        <p:txBody>
          <a:bodyPr>
            <a:normAutofit/>
          </a:bodyPr>
          <a:lstStyle/>
          <a:p>
            <a:pPr marL="0" indent="0">
              <a:spcBef>
                <a:spcPts val="600"/>
              </a:spcBef>
              <a:spcAft>
                <a:spcPts val="1200"/>
              </a:spcAft>
              <a:buNone/>
            </a:pPr>
            <a:r>
              <a:rPr lang="en-GB" sz="2400" b="1" dirty="0" smtClean="0">
                <a:solidFill>
                  <a:srgbClr val="7030A0"/>
                </a:solidFill>
              </a:rPr>
              <a:t>Guidance:  </a:t>
            </a:r>
            <a:r>
              <a:rPr lang="en-GB" sz="2400" b="1" dirty="0" smtClean="0"/>
              <a:t>Quality Plan</a:t>
            </a:r>
            <a:endParaRPr lang="en-GB" sz="2100" b="1" dirty="0" smtClean="0"/>
          </a:p>
          <a:p>
            <a:pPr algn="just">
              <a:spcBef>
                <a:spcPts val="600"/>
              </a:spcBef>
              <a:spcAft>
                <a:spcPts val="1200"/>
              </a:spcAft>
            </a:pPr>
            <a:r>
              <a:rPr lang="en-GB" sz="2400" dirty="0"/>
              <a:t>If activity is being undertaken out with </a:t>
            </a:r>
            <a:r>
              <a:rPr lang="en-GB" sz="2400" dirty="0" smtClean="0"/>
              <a:t>the </a:t>
            </a:r>
            <a:r>
              <a:rPr lang="en-GB" sz="2400" dirty="0"/>
              <a:t>Supplier’s QMS </a:t>
            </a:r>
            <a:r>
              <a:rPr lang="en-GB" sz="2400" dirty="0" smtClean="0"/>
              <a:t>scope or usual location, the </a:t>
            </a:r>
            <a:r>
              <a:rPr lang="en-GB" sz="2400" dirty="0"/>
              <a:t>QP should detail how activity is to be controlled. </a:t>
            </a:r>
            <a:r>
              <a:rPr lang="en-GB" sz="2400" dirty="0" smtClean="0"/>
              <a:t>The </a:t>
            </a:r>
            <a:r>
              <a:rPr lang="en-GB" sz="2400" dirty="0"/>
              <a:t>plan should also consider how the Supplier will interface with other </a:t>
            </a:r>
            <a:r>
              <a:rPr lang="en-GB" sz="2400" dirty="0" smtClean="0"/>
              <a:t>organisations. </a:t>
            </a:r>
          </a:p>
          <a:p>
            <a:pPr lvl="1" algn="just"/>
            <a:r>
              <a:rPr lang="en-GB" sz="2000" dirty="0" smtClean="0"/>
              <a:t>E.g. where </a:t>
            </a:r>
            <a:r>
              <a:rPr lang="en-GB" sz="2000" dirty="0"/>
              <a:t>a Supplier is performing work at another Supplier’s location or </a:t>
            </a:r>
            <a:r>
              <a:rPr lang="en-GB" sz="2000" dirty="0" smtClean="0"/>
              <a:t>military </a:t>
            </a:r>
            <a:r>
              <a:rPr lang="en-GB" sz="2000" dirty="0"/>
              <a:t>site and does not have access to their normal infrastructure for tool control, storage of consumables, etc.</a:t>
            </a:r>
          </a:p>
          <a:p>
            <a:pPr marL="0" indent="0" algn="just">
              <a:buNone/>
            </a:pPr>
            <a:endParaRPr lang="en-GB" sz="1900" dirty="0"/>
          </a:p>
        </p:txBody>
      </p:sp>
    </p:spTree>
    <p:extLst>
      <p:ext uri="{BB962C8B-B14F-4D97-AF65-F5344CB8AC3E}">
        <p14:creationId xmlns:p14="http://schemas.microsoft.com/office/powerpoint/2010/main" val="4069344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008000"/>
          </a:xfrm>
        </p:spPr>
        <p:txBody>
          <a:bodyPr anchor="t">
            <a:normAutofit/>
          </a:bodyPr>
          <a:lstStyle/>
          <a:p>
            <a:r>
              <a:rPr lang="en-GB" sz="3600" b="1" dirty="0" smtClean="0"/>
              <a:t>AQAP 2110 Ed D: Planning</a:t>
            </a:r>
            <a:endParaRPr lang="en-GB" sz="3600" b="1" dirty="0"/>
          </a:p>
        </p:txBody>
      </p:sp>
      <p:sp>
        <p:nvSpPr>
          <p:cNvPr id="3" name="Content Placeholder 2"/>
          <p:cNvSpPr>
            <a:spLocks noGrp="1"/>
          </p:cNvSpPr>
          <p:nvPr>
            <p:ph idx="1"/>
          </p:nvPr>
        </p:nvSpPr>
        <p:spPr>
          <a:xfrm>
            <a:off x="467544" y="1508787"/>
            <a:ext cx="8229600" cy="4525963"/>
          </a:xfrm>
        </p:spPr>
        <p:txBody>
          <a:bodyPr>
            <a:normAutofit fontScale="92500" lnSpcReduction="10000"/>
          </a:bodyPr>
          <a:lstStyle/>
          <a:p>
            <a:pPr marL="0" indent="0">
              <a:spcBef>
                <a:spcPts val="600"/>
              </a:spcBef>
              <a:spcAft>
                <a:spcPts val="1200"/>
              </a:spcAft>
              <a:buNone/>
            </a:pPr>
            <a:r>
              <a:rPr lang="en-GB" sz="2400" b="1" dirty="0" smtClean="0">
                <a:solidFill>
                  <a:srgbClr val="7030A0"/>
                </a:solidFill>
              </a:rPr>
              <a:t>Guidance:  </a:t>
            </a:r>
            <a:r>
              <a:rPr lang="en-GB" sz="2400" b="1" dirty="0" smtClean="0"/>
              <a:t>Quality Plan</a:t>
            </a:r>
            <a:endParaRPr lang="en-GB" sz="1900" dirty="0"/>
          </a:p>
          <a:p>
            <a:pPr algn="just">
              <a:spcBef>
                <a:spcPts val="600"/>
              </a:spcBef>
              <a:spcAft>
                <a:spcPts val="1200"/>
              </a:spcAft>
            </a:pPr>
            <a:r>
              <a:rPr lang="en-GB" sz="2400" dirty="0"/>
              <a:t>T</a:t>
            </a:r>
            <a:r>
              <a:rPr lang="en-GB" sz="2400" dirty="0" smtClean="0"/>
              <a:t>raceability </a:t>
            </a:r>
            <a:r>
              <a:rPr lang="en-GB" sz="2400" dirty="0"/>
              <a:t>of requirements can be included in another document or for complex products the supplier can refer to a requirements management software </a:t>
            </a:r>
            <a:r>
              <a:rPr lang="en-GB" sz="2400" dirty="0" smtClean="0"/>
              <a:t>tool  </a:t>
            </a:r>
          </a:p>
          <a:p>
            <a:pPr algn="just">
              <a:spcBef>
                <a:spcPts val="600"/>
              </a:spcBef>
              <a:spcAft>
                <a:spcPts val="1200"/>
              </a:spcAft>
            </a:pPr>
            <a:r>
              <a:rPr lang="en-GB" sz="2400" dirty="0" smtClean="0"/>
              <a:t>Traceability of requirements to be maintained throughout the product lifecycle</a:t>
            </a:r>
          </a:p>
          <a:p>
            <a:pPr algn="just">
              <a:spcBef>
                <a:spcPts val="600"/>
              </a:spcBef>
              <a:spcAft>
                <a:spcPts val="1200"/>
              </a:spcAft>
            </a:pPr>
            <a:r>
              <a:rPr lang="en-US" sz="2400" dirty="0" smtClean="0"/>
              <a:t>Linkage </a:t>
            </a:r>
            <a:r>
              <a:rPr lang="en-US" sz="2400" dirty="0"/>
              <a:t>and </a:t>
            </a:r>
            <a:r>
              <a:rPr lang="en-US" sz="2400" dirty="0" smtClean="0"/>
              <a:t>configuration </a:t>
            </a:r>
            <a:r>
              <a:rPr lang="en-US" sz="2400" dirty="0"/>
              <a:t>control between requirements, analysis, architecture, design, verification and validation, etc. </a:t>
            </a:r>
            <a:r>
              <a:rPr lang="en-US" sz="2400" dirty="0" smtClean="0"/>
              <a:t> </a:t>
            </a:r>
            <a:endParaRPr lang="en-GB" sz="2400" dirty="0" smtClean="0"/>
          </a:p>
          <a:p>
            <a:pPr algn="just">
              <a:spcBef>
                <a:spcPts val="600"/>
              </a:spcBef>
              <a:spcAft>
                <a:spcPts val="1200"/>
              </a:spcAft>
            </a:pPr>
            <a:endParaRPr lang="en-GB" sz="2400" dirty="0"/>
          </a:p>
        </p:txBody>
      </p:sp>
    </p:spTree>
    <p:extLst>
      <p:ext uri="{BB962C8B-B14F-4D97-AF65-F5344CB8AC3E}">
        <p14:creationId xmlns:p14="http://schemas.microsoft.com/office/powerpoint/2010/main" val="2861961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008000"/>
          </a:xfrm>
        </p:spPr>
        <p:txBody>
          <a:bodyPr anchor="t">
            <a:normAutofit/>
          </a:bodyPr>
          <a:lstStyle/>
          <a:p>
            <a:r>
              <a:rPr lang="en-GB" sz="3000" b="1" dirty="0" smtClean="0"/>
              <a:t>AQAP 2110 Ed D: Customer Communication</a:t>
            </a:r>
            <a:endParaRPr lang="en-GB" sz="3000" b="1" dirty="0"/>
          </a:p>
        </p:txBody>
      </p:sp>
      <p:sp>
        <p:nvSpPr>
          <p:cNvPr id="3" name="Content Placeholder 2"/>
          <p:cNvSpPr>
            <a:spLocks noGrp="1"/>
          </p:cNvSpPr>
          <p:nvPr>
            <p:ph idx="1"/>
          </p:nvPr>
        </p:nvSpPr>
        <p:spPr>
          <a:xfrm>
            <a:off x="467544" y="1508787"/>
            <a:ext cx="8229600" cy="4525963"/>
          </a:xfrm>
        </p:spPr>
        <p:txBody>
          <a:bodyPr>
            <a:normAutofit/>
          </a:bodyPr>
          <a:lstStyle/>
          <a:p>
            <a:pPr marL="0" indent="0">
              <a:spcBef>
                <a:spcPts val="600"/>
              </a:spcBef>
              <a:spcAft>
                <a:spcPts val="1200"/>
              </a:spcAft>
              <a:buNone/>
            </a:pPr>
            <a:r>
              <a:rPr lang="en-GB" sz="2400" b="1" dirty="0"/>
              <a:t>5.4.2 </a:t>
            </a:r>
            <a:r>
              <a:rPr lang="en-GB" sz="2400" b="1" dirty="0" smtClean="0"/>
              <a:t> Customer communications [8.2.1]</a:t>
            </a:r>
            <a:endParaRPr lang="en-GB" sz="1600" dirty="0"/>
          </a:p>
          <a:p>
            <a:pPr marL="0" indent="0" algn="just">
              <a:buNone/>
            </a:pPr>
            <a:r>
              <a:rPr lang="en-GB" sz="2400" i="1" dirty="0" smtClean="0"/>
              <a:t>1. If </a:t>
            </a:r>
            <a:r>
              <a:rPr lang="en-GB" sz="2400" i="1" dirty="0"/>
              <a:t>requested by the Acquirer and/or GQAR, the Supplier and/or External Providers shall attend a Post Award GQA meeting focused on the contract arrangements for Quality Assurance of the product and/or GQA </a:t>
            </a:r>
            <a:r>
              <a:rPr lang="en-GB" sz="2400" i="1" dirty="0" smtClean="0"/>
              <a:t>practicalities.</a:t>
            </a:r>
            <a:endParaRPr lang="en-GB" sz="2400" i="1" dirty="0"/>
          </a:p>
        </p:txBody>
      </p:sp>
    </p:spTree>
    <p:extLst>
      <p:ext uri="{BB962C8B-B14F-4D97-AF65-F5344CB8AC3E}">
        <p14:creationId xmlns:p14="http://schemas.microsoft.com/office/powerpoint/2010/main" val="3568622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008000"/>
          </a:xfrm>
        </p:spPr>
        <p:txBody>
          <a:bodyPr anchor="t">
            <a:noAutofit/>
          </a:bodyPr>
          <a:lstStyle/>
          <a:p>
            <a:r>
              <a:rPr lang="en-GB" sz="3000" b="1" dirty="0" smtClean="0"/>
              <a:t>AQAP 2110 Ed D: Customer Communication</a:t>
            </a:r>
            <a:endParaRPr lang="en-GB" sz="3000" b="1" dirty="0"/>
          </a:p>
        </p:txBody>
      </p:sp>
      <p:sp>
        <p:nvSpPr>
          <p:cNvPr id="3" name="Content Placeholder 2"/>
          <p:cNvSpPr>
            <a:spLocks noGrp="1"/>
          </p:cNvSpPr>
          <p:nvPr>
            <p:ph idx="1"/>
          </p:nvPr>
        </p:nvSpPr>
        <p:spPr>
          <a:xfrm>
            <a:off x="467544" y="1508787"/>
            <a:ext cx="8229600" cy="4525963"/>
          </a:xfrm>
        </p:spPr>
        <p:txBody>
          <a:bodyPr>
            <a:normAutofit fontScale="92500" lnSpcReduction="10000"/>
          </a:bodyPr>
          <a:lstStyle/>
          <a:p>
            <a:pPr marL="0" indent="0">
              <a:spcBef>
                <a:spcPts val="600"/>
              </a:spcBef>
              <a:spcAft>
                <a:spcPts val="1200"/>
              </a:spcAft>
              <a:buNone/>
            </a:pPr>
            <a:r>
              <a:rPr lang="en-GB" sz="2400" b="1" dirty="0" smtClean="0">
                <a:solidFill>
                  <a:srgbClr val="7030A0"/>
                </a:solidFill>
              </a:rPr>
              <a:t>Guidance:  </a:t>
            </a:r>
            <a:r>
              <a:rPr lang="en-GB" sz="2400" dirty="0" smtClean="0"/>
              <a:t>Post </a:t>
            </a:r>
            <a:r>
              <a:rPr lang="en-GB" sz="2400" dirty="0"/>
              <a:t>Award GQA </a:t>
            </a:r>
            <a:r>
              <a:rPr lang="en-GB" sz="2400" dirty="0" smtClean="0"/>
              <a:t>Meeting</a:t>
            </a:r>
            <a:endParaRPr lang="en-GB" sz="1600" dirty="0"/>
          </a:p>
          <a:p>
            <a:pPr algn="just">
              <a:spcAft>
                <a:spcPts val="600"/>
              </a:spcAft>
            </a:pPr>
            <a:r>
              <a:rPr lang="en-GB" sz="2400" dirty="0" smtClean="0"/>
              <a:t>Purpose: </a:t>
            </a:r>
            <a:r>
              <a:rPr lang="en-GB" sz="2400" dirty="0"/>
              <a:t>T</a:t>
            </a:r>
            <a:r>
              <a:rPr lang="en-GB" sz="2400" dirty="0" smtClean="0"/>
              <a:t>o </a:t>
            </a:r>
            <a:r>
              <a:rPr lang="en-GB" sz="2400" dirty="0"/>
              <a:t>organize the practicalities for performing GQA during the contract </a:t>
            </a:r>
            <a:r>
              <a:rPr lang="en-GB" sz="2400" dirty="0" smtClean="0"/>
              <a:t>between </a:t>
            </a:r>
            <a:r>
              <a:rPr lang="en-GB" sz="2400" dirty="0"/>
              <a:t>Supplier (and/or External Providers) and </a:t>
            </a:r>
            <a:r>
              <a:rPr lang="en-GB" sz="2400" dirty="0" smtClean="0"/>
              <a:t>Acquirer </a:t>
            </a:r>
            <a:r>
              <a:rPr lang="en-GB" sz="2400" dirty="0"/>
              <a:t>and/or GQAR </a:t>
            </a:r>
            <a:r>
              <a:rPr lang="en-GB" sz="2400" dirty="0" smtClean="0"/>
              <a:t>by for </a:t>
            </a:r>
            <a:r>
              <a:rPr lang="en-GB" sz="2400" dirty="0"/>
              <a:t>example:</a:t>
            </a:r>
          </a:p>
          <a:p>
            <a:pPr lvl="1" algn="just"/>
            <a:r>
              <a:rPr lang="en-GB" sz="2000" dirty="0"/>
              <a:t>Appointing the points of contact for GQA;</a:t>
            </a:r>
          </a:p>
          <a:p>
            <a:pPr lvl="1" algn="just"/>
            <a:r>
              <a:rPr lang="en-GB" sz="2000" dirty="0"/>
              <a:t>Agreeing of the composition of evidence and elements of evidence;</a:t>
            </a:r>
          </a:p>
          <a:p>
            <a:pPr lvl="1" algn="just"/>
            <a:r>
              <a:rPr lang="en-GB" sz="2000" dirty="0"/>
              <a:t>Planning the provision of evidence and elements of evidence;</a:t>
            </a:r>
          </a:p>
          <a:p>
            <a:pPr lvl="1" algn="just"/>
            <a:r>
              <a:rPr lang="en-GB" sz="2000" dirty="0"/>
              <a:t>Defining conditions for </a:t>
            </a:r>
            <a:r>
              <a:rPr lang="en-GB" sz="2000" dirty="0" smtClean="0"/>
              <a:t>Acquirer and/or GQAR </a:t>
            </a:r>
            <a:r>
              <a:rPr lang="en-GB" sz="2000" dirty="0"/>
              <a:t>to get </a:t>
            </a:r>
            <a:r>
              <a:rPr lang="en-GB" sz="2000" dirty="0" smtClean="0"/>
              <a:t>visibility over processes</a:t>
            </a:r>
            <a:r>
              <a:rPr lang="en-GB" sz="2000" dirty="0"/>
              <a:t>.</a:t>
            </a:r>
          </a:p>
        </p:txBody>
      </p:sp>
    </p:spTree>
    <p:extLst>
      <p:ext uri="{BB962C8B-B14F-4D97-AF65-F5344CB8AC3E}">
        <p14:creationId xmlns:p14="http://schemas.microsoft.com/office/powerpoint/2010/main" val="3865975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008000"/>
          </a:xfrm>
        </p:spPr>
        <p:txBody>
          <a:bodyPr anchor="t">
            <a:normAutofit fontScale="90000"/>
          </a:bodyPr>
          <a:lstStyle/>
          <a:p>
            <a:r>
              <a:rPr lang="en-GB" sz="3600" b="1" dirty="0" smtClean="0"/>
              <a:t>AQAP 2110 Ed D: Critical Characteristic</a:t>
            </a:r>
            <a:endParaRPr lang="en-GB" sz="3600" b="1" dirty="0"/>
          </a:p>
        </p:txBody>
      </p:sp>
      <p:sp>
        <p:nvSpPr>
          <p:cNvPr id="3" name="Content Placeholder 2"/>
          <p:cNvSpPr>
            <a:spLocks noGrp="1"/>
          </p:cNvSpPr>
          <p:nvPr>
            <p:ph idx="1"/>
          </p:nvPr>
        </p:nvSpPr>
        <p:spPr>
          <a:xfrm>
            <a:off x="467544" y="1508787"/>
            <a:ext cx="8229600" cy="4525963"/>
          </a:xfrm>
        </p:spPr>
        <p:txBody>
          <a:bodyPr>
            <a:normAutofit fontScale="92500" lnSpcReduction="10000"/>
          </a:bodyPr>
          <a:lstStyle/>
          <a:p>
            <a:pPr algn="just">
              <a:spcBef>
                <a:spcPts val="600"/>
              </a:spcBef>
              <a:spcAft>
                <a:spcPts val="600"/>
              </a:spcAft>
              <a:buFontTx/>
              <a:buNone/>
            </a:pPr>
            <a:r>
              <a:rPr lang="en-GB" altLang="en-US" sz="2400" b="1" dirty="0"/>
              <a:t>3.3.11 </a:t>
            </a:r>
            <a:r>
              <a:rPr lang="en-GB" altLang="en-US" sz="2400" b="1" dirty="0" smtClean="0"/>
              <a:t>	Key </a:t>
            </a:r>
            <a:r>
              <a:rPr lang="en-GB" altLang="en-US" sz="2400" b="1" dirty="0"/>
              <a:t>or Critical Product Characteristics or </a:t>
            </a:r>
            <a:r>
              <a:rPr lang="en-GB" altLang="en-US" sz="2400" b="1" dirty="0" smtClean="0"/>
              <a:t>Processes</a:t>
            </a:r>
            <a:endParaRPr lang="en-GB" altLang="en-US" sz="1400" b="1" dirty="0"/>
          </a:p>
          <a:p>
            <a:pPr marL="0" indent="0" algn="just">
              <a:spcBef>
                <a:spcPts val="600"/>
              </a:spcBef>
              <a:spcAft>
                <a:spcPts val="600"/>
              </a:spcAft>
              <a:buFontTx/>
              <a:buNone/>
            </a:pPr>
            <a:r>
              <a:rPr lang="en-GB" altLang="en-US" sz="2400" dirty="0" smtClean="0"/>
              <a:t>Processes </a:t>
            </a:r>
            <a:r>
              <a:rPr lang="en-GB" altLang="en-US" sz="2400" dirty="0"/>
              <a:t>or Product elements or features which, if not </a:t>
            </a:r>
            <a:r>
              <a:rPr lang="en-GB" altLang="en-US" sz="2400" dirty="0" smtClean="0"/>
              <a:t>properly </a:t>
            </a:r>
            <a:r>
              <a:rPr lang="en-GB" altLang="en-US" sz="2400" dirty="0"/>
              <a:t>controlled, </a:t>
            </a:r>
            <a:r>
              <a:rPr lang="en-GB" altLang="en-US" sz="2400" dirty="0" smtClean="0"/>
              <a:t>can have </a:t>
            </a:r>
            <a:r>
              <a:rPr lang="en-GB" altLang="en-US" sz="2400" dirty="0"/>
              <a:t>an adverse impact on the </a:t>
            </a:r>
            <a:r>
              <a:rPr lang="en-GB" altLang="en-US" sz="2400" dirty="0" smtClean="0"/>
              <a:t>product </a:t>
            </a:r>
            <a:r>
              <a:rPr lang="en-GB" altLang="en-US" sz="2400" dirty="0"/>
              <a:t>delivery, cost and </a:t>
            </a:r>
            <a:r>
              <a:rPr lang="en-GB" altLang="en-US" sz="2400" dirty="0" smtClean="0"/>
              <a:t>performance</a:t>
            </a:r>
            <a:r>
              <a:rPr lang="en-GB" altLang="en-US" sz="2400" dirty="0"/>
              <a:t>.</a:t>
            </a:r>
            <a:endParaRPr lang="en-GB" altLang="en-US" sz="2400" dirty="0" smtClean="0"/>
          </a:p>
          <a:p>
            <a:pPr algn="just">
              <a:spcBef>
                <a:spcPts val="600"/>
              </a:spcBef>
              <a:spcAft>
                <a:spcPts val="600"/>
              </a:spcAft>
              <a:buFontTx/>
              <a:buNone/>
            </a:pPr>
            <a:endParaRPr lang="en-GB" altLang="en-US" sz="1700" dirty="0"/>
          </a:p>
          <a:p>
            <a:pPr algn="just">
              <a:spcBef>
                <a:spcPts val="0"/>
              </a:spcBef>
              <a:spcAft>
                <a:spcPts val="600"/>
              </a:spcAft>
              <a:buFontTx/>
              <a:buNone/>
            </a:pPr>
            <a:r>
              <a:rPr lang="en-US" altLang="en-US" sz="2200" b="1" dirty="0" smtClean="0"/>
              <a:t>5.4.3 	Determining </a:t>
            </a:r>
            <a:r>
              <a:rPr lang="en-US" altLang="en-US" sz="2200" b="1" dirty="0"/>
              <a:t>the requirements related to products [8.2.2</a:t>
            </a:r>
            <a:r>
              <a:rPr lang="en-US" altLang="en-US" sz="2200" b="1" dirty="0" smtClean="0"/>
              <a:t>]</a:t>
            </a:r>
            <a:endParaRPr lang="en-US" altLang="en-US" sz="2200" b="1" dirty="0"/>
          </a:p>
          <a:p>
            <a:pPr marL="0" indent="0" algn="just">
              <a:spcBef>
                <a:spcPts val="600"/>
              </a:spcBef>
              <a:spcAft>
                <a:spcPts val="600"/>
              </a:spcAft>
              <a:buFontTx/>
              <a:buNone/>
            </a:pPr>
            <a:r>
              <a:rPr lang="en-US" altLang="en-US" sz="2400" i="1" dirty="0" smtClean="0"/>
              <a:t>The </a:t>
            </a:r>
            <a:r>
              <a:rPr lang="en-US" altLang="en-US" sz="2400" i="1" dirty="0"/>
              <a:t>supplier shall identify product requirements and </a:t>
            </a:r>
            <a:r>
              <a:rPr lang="en-US" altLang="en-US" sz="2400" i="1" dirty="0" smtClean="0"/>
              <a:t>functions </a:t>
            </a:r>
            <a:r>
              <a:rPr lang="en-US" altLang="en-US" sz="2400" i="1" dirty="0"/>
              <a:t>that relate to </a:t>
            </a:r>
            <a:r>
              <a:rPr lang="en-US" altLang="en-US" sz="2400" i="1" dirty="0" smtClean="0"/>
              <a:t>critical characteristics </a:t>
            </a:r>
            <a:r>
              <a:rPr lang="en-US" altLang="en-US" sz="2400" i="1" dirty="0"/>
              <a:t>such as </a:t>
            </a:r>
            <a:r>
              <a:rPr lang="en-US" altLang="en-US" sz="2400" i="1" dirty="0" smtClean="0"/>
              <a:t>health</a:t>
            </a:r>
            <a:r>
              <a:rPr lang="en-US" altLang="en-US" sz="2400" i="1" dirty="0"/>
              <a:t>, safety, performance, and dependability</a:t>
            </a:r>
            <a:r>
              <a:rPr lang="en-US" altLang="en-US" sz="2400" i="1" dirty="0" smtClean="0"/>
              <a:t>.</a:t>
            </a:r>
            <a:r>
              <a:rPr lang="en-GB" altLang="en-US" sz="2400" i="1" dirty="0" smtClean="0"/>
              <a:t>  </a:t>
            </a:r>
            <a:endParaRPr lang="en-GB" altLang="en-US" sz="2400" i="1" dirty="0"/>
          </a:p>
          <a:p>
            <a:pPr marL="0" indent="0" algn="just">
              <a:spcBef>
                <a:spcPts val="600"/>
              </a:spcBef>
              <a:spcAft>
                <a:spcPts val="600"/>
              </a:spcAft>
              <a:buNone/>
            </a:pPr>
            <a:endParaRPr lang="en-GB" sz="2400" dirty="0"/>
          </a:p>
        </p:txBody>
      </p:sp>
    </p:spTree>
    <p:extLst>
      <p:ext uri="{BB962C8B-B14F-4D97-AF65-F5344CB8AC3E}">
        <p14:creationId xmlns:p14="http://schemas.microsoft.com/office/powerpoint/2010/main" val="1754975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008000"/>
          </a:xfrm>
        </p:spPr>
        <p:txBody>
          <a:bodyPr anchor="t">
            <a:normAutofit fontScale="90000"/>
          </a:bodyPr>
          <a:lstStyle/>
          <a:p>
            <a:r>
              <a:rPr lang="en-GB" sz="3600" b="1" dirty="0" smtClean="0"/>
              <a:t>AQAP 2110 Ed D: Critical Characteristic</a:t>
            </a:r>
            <a:endParaRPr lang="en-GB" sz="3600" b="1" dirty="0"/>
          </a:p>
        </p:txBody>
      </p:sp>
      <p:sp>
        <p:nvSpPr>
          <p:cNvPr id="3" name="Content Placeholder 2"/>
          <p:cNvSpPr>
            <a:spLocks noGrp="1"/>
          </p:cNvSpPr>
          <p:nvPr>
            <p:ph idx="1"/>
          </p:nvPr>
        </p:nvSpPr>
        <p:spPr>
          <a:xfrm>
            <a:off x="467544" y="1508787"/>
            <a:ext cx="8229600" cy="4525963"/>
          </a:xfrm>
        </p:spPr>
        <p:txBody>
          <a:bodyPr>
            <a:normAutofit/>
          </a:bodyPr>
          <a:lstStyle/>
          <a:p>
            <a:pPr>
              <a:spcBef>
                <a:spcPts val="600"/>
              </a:spcBef>
              <a:spcAft>
                <a:spcPts val="1200"/>
              </a:spcAft>
              <a:buFontTx/>
              <a:buNone/>
            </a:pPr>
            <a:r>
              <a:rPr lang="en-GB" altLang="en-US" sz="2400" b="1" dirty="0" smtClean="0">
                <a:solidFill>
                  <a:srgbClr val="7030A0"/>
                </a:solidFill>
              </a:rPr>
              <a:t>Guidance:</a:t>
            </a:r>
            <a:endParaRPr lang="en-GB" altLang="en-US" sz="1600" dirty="0">
              <a:solidFill>
                <a:srgbClr val="7030A0"/>
              </a:solidFill>
            </a:endParaRPr>
          </a:p>
          <a:p>
            <a:pPr algn="just">
              <a:spcBef>
                <a:spcPts val="600"/>
              </a:spcBef>
              <a:spcAft>
                <a:spcPts val="600"/>
              </a:spcAft>
            </a:pPr>
            <a:r>
              <a:rPr lang="en-GB" sz="2200" dirty="0" smtClean="0"/>
              <a:t>Supplier </a:t>
            </a:r>
            <a:r>
              <a:rPr lang="en-GB" sz="2200" dirty="0"/>
              <a:t>should have an understanding of how the product relates to the critical </a:t>
            </a:r>
            <a:r>
              <a:rPr lang="en-GB" sz="2200" dirty="0" smtClean="0"/>
              <a:t>characteristics</a:t>
            </a:r>
          </a:p>
          <a:p>
            <a:pPr lvl="1" algn="just">
              <a:spcBef>
                <a:spcPts val="600"/>
              </a:spcBef>
              <a:spcAft>
                <a:spcPts val="600"/>
              </a:spcAft>
            </a:pPr>
            <a:r>
              <a:rPr lang="en-GB" sz="1800" dirty="0" smtClean="0"/>
              <a:t>This may be difficult for sub tier suppliers who may not be aware of where their product is used.</a:t>
            </a:r>
          </a:p>
          <a:p>
            <a:pPr algn="just">
              <a:spcBef>
                <a:spcPts val="600"/>
              </a:spcBef>
              <a:spcAft>
                <a:spcPts val="600"/>
              </a:spcAft>
            </a:pPr>
            <a:r>
              <a:rPr lang="en-GB" sz="2200" dirty="0" smtClean="0"/>
              <a:t>This will </a:t>
            </a:r>
            <a:r>
              <a:rPr lang="en-GB" sz="2200" dirty="0"/>
              <a:t>ensure that resources are used appropriately and that decisions affecting product conformity are made by the right people in the </a:t>
            </a:r>
            <a:r>
              <a:rPr lang="en-GB" sz="2200" dirty="0" smtClean="0"/>
              <a:t>organisation </a:t>
            </a:r>
          </a:p>
        </p:txBody>
      </p:sp>
    </p:spTree>
    <p:extLst>
      <p:ext uri="{BB962C8B-B14F-4D97-AF65-F5344CB8AC3E}">
        <p14:creationId xmlns:p14="http://schemas.microsoft.com/office/powerpoint/2010/main" val="791137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008000"/>
          </a:xfrm>
        </p:spPr>
        <p:txBody>
          <a:bodyPr anchor="t">
            <a:normAutofit/>
          </a:bodyPr>
          <a:lstStyle/>
          <a:p>
            <a:r>
              <a:rPr lang="en-GB" sz="3600" b="1" dirty="0" smtClean="0"/>
              <a:t>AQAP 2110 Ed D: Dependability</a:t>
            </a:r>
            <a:endParaRPr lang="en-GB" sz="3600" b="1" dirty="0"/>
          </a:p>
        </p:txBody>
      </p:sp>
      <p:sp>
        <p:nvSpPr>
          <p:cNvPr id="3" name="Content Placeholder 2"/>
          <p:cNvSpPr>
            <a:spLocks noGrp="1"/>
          </p:cNvSpPr>
          <p:nvPr>
            <p:ph idx="1"/>
          </p:nvPr>
        </p:nvSpPr>
        <p:spPr>
          <a:xfrm>
            <a:off x="467544" y="1508787"/>
            <a:ext cx="8229600" cy="4525963"/>
          </a:xfrm>
        </p:spPr>
        <p:txBody>
          <a:bodyPr>
            <a:normAutofit fontScale="85000" lnSpcReduction="20000"/>
          </a:bodyPr>
          <a:lstStyle/>
          <a:p>
            <a:pPr marL="0" indent="0">
              <a:lnSpc>
                <a:spcPct val="120000"/>
              </a:lnSpc>
              <a:spcBef>
                <a:spcPts val="600"/>
              </a:spcBef>
              <a:spcAft>
                <a:spcPts val="1200"/>
              </a:spcAft>
              <a:buNone/>
            </a:pPr>
            <a:r>
              <a:rPr lang="en-GB" sz="2800" b="1" dirty="0"/>
              <a:t>3.3.4 </a:t>
            </a:r>
            <a:r>
              <a:rPr lang="en-GB" sz="2800" b="1" dirty="0" smtClean="0"/>
              <a:t>	Dependability</a:t>
            </a:r>
            <a:endParaRPr lang="en-GB" sz="2800" dirty="0"/>
          </a:p>
          <a:p>
            <a:pPr marL="0" indent="0">
              <a:lnSpc>
                <a:spcPct val="120000"/>
              </a:lnSpc>
              <a:spcBef>
                <a:spcPts val="600"/>
              </a:spcBef>
              <a:spcAft>
                <a:spcPts val="600"/>
              </a:spcAft>
              <a:buNone/>
            </a:pPr>
            <a:r>
              <a:rPr lang="en-US" sz="2400" dirty="0" smtClean="0"/>
              <a:t>The </a:t>
            </a:r>
            <a:r>
              <a:rPr lang="en-US" sz="2400" dirty="0"/>
              <a:t>ability to perform as and when required.</a:t>
            </a:r>
            <a:endParaRPr lang="en-GB" sz="2400" dirty="0"/>
          </a:p>
          <a:p>
            <a:pPr marL="0" indent="0">
              <a:lnSpc>
                <a:spcPct val="120000"/>
              </a:lnSpc>
              <a:spcBef>
                <a:spcPts val="600"/>
              </a:spcBef>
              <a:spcAft>
                <a:spcPts val="600"/>
              </a:spcAft>
              <a:buNone/>
            </a:pPr>
            <a:r>
              <a:rPr lang="en-US" sz="2400" dirty="0" smtClean="0"/>
              <a:t>Notes</a:t>
            </a:r>
            <a:r>
              <a:rPr lang="en-US" sz="2400" dirty="0"/>
              <a:t>:</a:t>
            </a:r>
            <a:endParaRPr lang="en-GB" sz="2400" dirty="0"/>
          </a:p>
          <a:p>
            <a:pPr marL="0" indent="0" algn="just">
              <a:lnSpc>
                <a:spcPct val="120000"/>
              </a:lnSpc>
              <a:spcBef>
                <a:spcPts val="600"/>
              </a:spcBef>
              <a:spcAft>
                <a:spcPts val="600"/>
              </a:spcAft>
              <a:buNone/>
            </a:pPr>
            <a:r>
              <a:rPr lang="en-US" sz="2400" dirty="0" smtClean="0"/>
              <a:t>1</a:t>
            </a:r>
            <a:r>
              <a:rPr lang="en-US" sz="2400" dirty="0"/>
              <a:t>. Dependability includes availability, reliability, </a:t>
            </a:r>
            <a:r>
              <a:rPr lang="en-US" sz="2400" dirty="0" smtClean="0"/>
              <a:t>recoverability</a:t>
            </a:r>
            <a:r>
              <a:rPr lang="en-US" sz="2400" dirty="0"/>
              <a:t>, </a:t>
            </a:r>
            <a:r>
              <a:rPr lang="en-US" sz="2400" dirty="0" smtClean="0"/>
              <a:t>maintainability </a:t>
            </a:r>
            <a:r>
              <a:rPr lang="en-US" sz="2400" dirty="0"/>
              <a:t>and maintenance </a:t>
            </a:r>
            <a:r>
              <a:rPr lang="en-US" sz="2400" dirty="0" smtClean="0"/>
              <a:t>support </a:t>
            </a:r>
            <a:r>
              <a:rPr lang="en-US" sz="2400" dirty="0"/>
              <a:t>performance, and, in some </a:t>
            </a:r>
            <a:r>
              <a:rPr lang="en-US" sz="2400" dirty="0" smtClean="0"/>
              <a:t>cases</a:t>
            </a:r>
            <a:r>
              <a:rPr lang="en-US" sz="2400" dirty="0"/>
              <a:t>, </a:t>
            </a:r>
            <a:r>
              <a:rPr lang="en-US" sz="2400" dirty="0" smtClean="0"/>
              <a:t>other characteristics </a:t>
            </a:r>
            <a:r>
              <a:rPr lang="en-US" sz="2400" dirty="0"/>
              <a:t>such as durability, safety, and security.</a:t>
            </a:r>
            <a:endParaRPr lang="en-GB" sz="2400" dirty="0"/>
          </a:p>
          <a:p>
            <a:pPr marL="0" indent="0" algn="just">
              <a:lnSpc>
                <a:spcPct val="120000"/>
              </a:lnSpc>
              <a:spcBef>
                <a:spcPts val="600"/>
              </a:spcBef>
              <a:spcAft>
                <a:spcPts val="600"/>
              </a:spcAft>
              <a:buNone/>
            </a:pPr>
            <a:r>
              <a:rPr lang="en-US" sz="2400" dirty="0" smtClean="0"/>
              <a:t>2</a:t>
            </a:r>
            <a:r>
              <a:rPr lang="en-US" sz="2400" dirty="0"/>
              <a:t>. Dependability is used as a collective term for the </a:t>
            </a:r>
            <a:r>
              <a:rPr lang="en-US" sz="2400" dirty="0" smtClean="0"/>
              <a:t>time-related </a:t>
            </a:r>
            <a:r>
              <a:rPr lang="en-US" sz="2400" dirty="0"/>
              <a:t>quality </a:t>
            </a:r>
            <a:r>
              <a:rPr lang="en-US" sz="2400" dirty="0" smtClean="0"/>
              <a:t>characteristic </a:t>
            </a:r>
            <a:r>
              <a:rPr lang="en-US" sz="2400" dirty="0"/>
              <a:t>of an item</a:t>
            </a:r>
            <a:r>
              <a:rPr lang="en-US" sz="2400" dirty="0" smtClean="0"/>
              <a:t>.</a:t>
            </a:r>
          </a:p>
          <a:p>
            <a:pPr marL="0" indent="0">
              <a:buNone/>
            </a:pPr>
            <a:endParaRPr lang="en-US" sz="2400" dirty="0" smtClean="0"/>
          </a:p>
          <a:p>
            <a:pPr marL="0" indent="0">
              <a:buNone/>
            </a:pPr>
            <a:endParaRPr lang="en-US" sz="2400" dirty="0" smtClean="0"/>
          </a:p>
          <a:p>
            <a:pPr marL="0" indent="0">
              <a:buNone/>
            </a:pPr>
            <a:endParaRPr lang="en-GB" sz="2400" dirty="0"/>
          </a:p>
          <a:p>
            <a:pPr>
              <a:buFontTx/>
              <a:buNone/>
            </a:pPr>
            <a:endParaRPr lang="en-GB" altLang="en-US" sz="2400" dirty="0"/>
          </a:p>
          <a:p>
            <a:pPr marL="0" indent="0">
              <a:buNone/>
            </a:pPr>
            <a:endParaRPr lang="en-GB" sz="2400" dirty="0"/>
          </a:p>
        </p:txBody>
      </p:sp>
    </p:spTree>
    <p:extLst>
      <p:ext uri="{BB962C8B-B14F-4D97-AF65-F5344CB8AC3E}">
        <p14:creationId xmlns:p14="http://schemas.microsoft.com/office/powerpoint/2010/main" val="20033925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008000"/>
          </a:xfrm>
        </p:spPr>
        <p:txBody>
          <a:bodyPr anchor="t">
            <a:normAutofit/>
          </a:bodyPr>
          <a:lstStyle/>
          <a:p>
            <a:r>
              <a:rPr lang="en-GB" sz="3600" b="1" dirty="0" smtClean="0"/>
              <a:t>AQAP 2110 Ed D: Dependability</a:t>
            </a:r>
            <a:endParaRPr lang="en-GB" sz="3600" b="1" dirty="0"/>
          </a:p>
        </p:txBody>
      </p:sp>
      <p:sp>
        <p:nvSpPr>
          <p:cNvPr id="3" name="Content Placeholder 2"/>
          <p:cNvSpPr>
            <a:spLocks noGrp="1"/>
          </p:cNvSpPr>
          <p:nvPr>
            <p:ph idx="1"/>
          </p:nvPr>
        </p:nvSpPr>
        <p:spPr>
          <a:xfrm>
            <a:off x="467544" y="1508787"/>
            <a:ext cx="8229600" cy="4525963"/>
          </a:xfrm>
        </p:spPr>
        <p:txBody>
          <a:bodyPr>
            <a:normAutofit/>
          </a:bodyPr>
          <a:lstStyle/>
          <a:p>
            <a:pPr marL="0" indent="0">
              <a:spcBef>
                <a:spcPts val="600"/>
              </a:spcBef>
              <a:spcAft>
                <a:spcPts val="1200"/>
              </a:spcAft>
              <a:buNone/>
            </a:pPr>
            <a:r>
              <a:rPr lang="en-GB" sz="2400" b="1" dirty="0"/>
              <a:t>5.4.5 </a:t>
            </a:r>
            <a:r>
              <a:rPr lang="en-GB" sz="2400" b="1" dirty="0" smtClean="0"/>
              <a:t> Dependability </a:t>
            </a:r>
            <a:endParaRPr lang="en-GB" sz="2400" dirty="0"/>
          </a:p>
          <a:p>
            <a:pPr marL="0" indent="0" algn="just">
              <a:buNone/>
            </a:pPr>
            <a:r>
              <a:rPr lang="en-US" sz="2000" i="1" dirty="0"/>
              <a:t>If stated in the contract, the Supplier shall ensure that Dependability issues and related documents, including those from associated External Providers, are controlled. </a:t>
            </a:r>
          </a:p>
          <a:p>
            <a:pPr marL="0" indent="0" algn="just">
              <a:buNone/>
            </a:pPr>
            <a:endParaRPr lang="en-GB" sz="2000" i="1" dirty="0" smtClean="0"/>
          </a:p>
          <a:p>
            <a:pPr marL="0" indent="0" algn="just">
              <a:buNone/>
            </a:pPr>
            <a:r>
              <a:rPr lang="en-GB" sz="2000" i="1" dirty="0" smtClean="0"/>
              <a:t>NOTE</a:t>
            </a:r>
            <a:r>
              <a:rPr lang="en-GB" sz="2000" i="1" dirty="0"/>
              <a:t>: </a:t>
            </a:r>
          </a:p>
          <a:p>
            <a:pPr marL="0" indent="0" algn="just">
              <a:buNone/>
            </a:pPr>
            <a:r>
              <a:rPr lang="en-US" sz="2000" i="1" dirty="0"/>
              <a:t>Further information on NATO Dependability Management is contained within Allied Dependability Management Publications (ADMP). </a:t>
            </a:r>
            <a:endParaRPr lang="en-US" sz="2400" i="1" dirty="0" smtClean="0"/>
          </a:p>
          <a:p>
            <a:pPr marL="0" indent="0">
              <a:buNone/>
            </a:pPr>
            <a:endParaRPr lang="en-US" sz="2400" dirty="0" smtClean="0"/>
          </a:p>
          <a:p>
            <a:pPr marL="0" indent="0">
              <a:buNone/>
            </a:pPr>
            <a:endParaRPr lang="en-GB" sz="2400" dirty="0"/>
          </a:p>
          <a:p>
            <a:pPr>
              <a:buFontTx/>
              <a:buNone/>
            </a:pPr>
            <a:endParaRPr lang="en-GB" altLang="en-US" sz="2400" dirty="0"/>
          </a:p>
          <a:p>
            <a:pPr marL="0" indent="0">
              <a:buNone/>
            </a:pPr>
            <a:endParaRPr lang="en-GB" sz="2400" dirty="0"/>
          </a:p>
        </p:txBody>
      </p:sp>
    </p:spTree>
    <p:extLst>
      <p:ext uri="{BB962C8B-B14F-4D97-AF65-F5344CB8AC3E}">
        <p14:creationId xmlns:p14="http://schemas.microsoft.com/office/powerpoint/2010/main" val="3485410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008000"/>
          </a:xfrm>
        </p:spPr>
        <p:txBody>
          <a:bodyPr anchor="t">
            <a:normAutofit/>
          </a:bodyPr>
          <a:lstStyle/>
          <a:p>
            <a:r>
              <a:rPr lang="en-GB" sz="3600" b="1" dirty="0" smtClean="0"/>
              <a:t>AQAP 2110 Ed D: Supply Chain</a:t>
            </a:r>
            <a:endParaRPr lang="en-GB" sz="3600" b="1" dirty="0"/>
          </a:p>
        </p:txBody>
      </p:sp>
      <p:sp>
        <p:nvSpPr>
          <p:cNvPr id="3" name="Content Placeholder 2"/>
          <p:cNvSpPr>
            <a:spLocks noGrp="1"/>
          </p:cNvSpPr>
          <p:nvPr>
            <p:ph idx="1"/>
          </p:nvPr>
        </p:nvSpPr>
        <p:spPr>
          <a:xfrm>
            <a:off x="467544" y="1508787"/>
            <a:ext cx="8229600" cy="4525963"/>
          </a:xfrm>
        </p:spPr>
        <p:txBody>
          <a:bodyPr>
            <a:normAutofit fontScale="77500" lnSpcReduction="20000"/>
          </a:bodyPr>
          <a:lstStyle/>
          <a:p>
            <a:pPr marL="0" indent="0" algn="just">
              <a:lnSpc>
                <a:spcPct val="110000"/>
              </a:lnSpc>
              <a:spcBef>
                <a:spcPts val="600"/>
              </a:spcBef>
              <a:spcAft>
                <a:spcPts val="600"/>
              </a:spcAft>
              <a:buFontTx/>
              <a:buNone/>
            </a:pPr>
            <a:r>
              <a:rPr lang="en-US" altLang="en-US" sz="2400" b="1" dirty="0" smtClean="0"/>
              <a:t>5.4.6.1 Control of externally provided processes, products &amp; services </a:t>
            </a:r>
          </a:p>
          <a:p>
            <a:pPr marL="0" indent="0" algn="just">
              <a:lnSpc>
                <a:spcPct val="120000"/>
              </a:lnSpc>
              <a:spcBef>
                <a:spcPts val="600"/>
              </a:spcBef>
              <a:spcAft>
                <a:spcPts val="600"/>
              </a:spcAft>
              <a:buFontTx/>
              <a:buNone/>
            </a:pPr>
            <a:r>
              <a:rPr lang="en-US" altLang="en-US" sz="2400" i="1" dirty="0" smtClean="0"/>
              <a:t>1. Where </a:t>
            </a:r>
            <a:r>
              <a:rPr lang="en-US" altLang="en-US" sz="2400" i="1" dirty="0"/>
              <a:t>the supplier has decided to externally source a critical item, significant work content, design, immature technical solutions or a configuration item then the Supplier shall establish and maintain knowledge of the supply chain and external provider quality assurance activities</a:t>
            </a:r>
            <a:r>
              <a:rPr lang="en-US" altLang="en-US" sz="2400" i="1" dirty="0" smtClean="0"/>
              <a:t>.</a:t>
            </a:r>
            <a:endParaRPr lang="en-GB" altLang="en-US" sz="1900" i="1" dirty="0"/>
          </a:p>
          <a:p>
            <a:pPr marL="0" indent="0" algn="just">
              <a:lnSpc>
                <a:spcPct val="120000"/>
              </a:lnSpc>
              <a:spcBef>
                <a:spcPts val="600"/>
              </a:spcBef>
              <a:spcAft>
                <a:spcPts val="600"/>
              </a:spcAft>
              <a:buFontTx/>
              <a:buNone/>
            </a:pPr>
            <a:r>
              <a:rPr lang="en-US" altLang="en-US" sz="2400" i="1" dirty="0" smtClean="0"/>
              <a:t>4. Supplier </a:t>
            </a:r>
            <a:r>
              <a:rPr lang="en-US" altLang="en-US" sz="2400" i="1" dirty="0"/>
              <a:t>shall document their arrangements for these requirements at the planning stage (see paragraph 5.4.1. of this publication) and identify their proposed quality assurance activities for specific sub-contracts or orders that meet the above criteria. </a:t>
            </a:r>
            <a:endParaRPr lang="en-GB" altLang="en-US" sz="2400" i="1" dirty="0"/>
          </a:p>
        </p:txBody>
      </p:sp>
    </p:spTree>
    <p:extLst>
      <p:ext uri="{BB962C8B-B14F-4D97-AF65-F5344CB8AC3E}">
        <p14:creationId xmlns:p14="http://schemas.microsoft.com/office/powerpoint/2010/main" val="1511545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274638"/>
            <a:ext cx="8435975" cy="1008062"/>
          </a:xfrm>
        </p:spPr>
        <p:txBody>
          <a:bodyPr anchor="t"/>
          <a:lstStyle/>
          <a:p>
            <a:r>
              <a:rPr lang="en-GB" altLang="fi-FI" sz="3600" smtClean="0"/>
              <a:t>    Sopimukselliset AQAP:t</a:t>
            </a:r>
          </a:p>
        </p:txBody>
      </p:sp>
      <p:sp>
        <p:nvSpPr>
          <p:cNvPr id="12291" name="Content Placeholder 2"/>
          <p:cNvSpPr>
            <a:spLocks noGrp="1"/>
          </p:cNvSpPr>
          <p:nvPr>
            <p:ph idx="1"/>
          </p:nvPr>
        </p:nvSpPr>
        <p:spPr>
          <a:xfrm>
            <a:off x="468313" y="1196975"/>
            <a:ext cx="8229600" cy="4837113"/>
          </a:xfrm>
        </p:spPr>
        <p:txBody>
          <a:bodyPr/>
          <a:lstStyle/>
          <a:p>
            <a:pPr>
              <a:spcBef>
                <a:spcPts val="600"/>
              </a:spcBef>
              <a:spcAft>
                <a:spcPts val="600"/>
              </a:spcAft>
            </a:pPr>
            <a:r>
              <a:rPr lang="en-US" altLang="fi-FI" sz="1800" dirty="0" smtClean="0">
                <a:solidFill>
                  <a:srgbClr val="FF0000"/>
                </a:solidFill>
              </a:rPr>
              <a:t>AQAP 2110 Edition 3 , AQAP 2120 ja 2130, </a:t>
            </a:r>
            <a:r>
              <a:rPr lang="en-US" altLang="fi-FI" sz="1800" dirty="0" err="1" smtClean="0">
                <a:solidFill>
                  <a:srgbClr val="FF0000"/>
                </a:solidFill>
              </a:rPr>
              <a:t>jotka</a:t>
            </a:r>
            <a:r>
              <a:rPr lang="en-US" altLang="fi-FI" sz="1800" dirty="0" smtClean="0">
                <a:solidFill>
                  <a:srgbClr val="FF0000"/>
                </a:solidFill>
              </a:rPr>
              <a:t> </a:t>
            </a:r>
            <a:r>
              <a:rPr lang="en-US" altLang="fi-FI" sz="1800" dirty="0" err="1" smtClean="0">
                <a:solidFill>
                  <a:srgbClr val="FF0000"/>
                </a:solidFill>
              </a:rPr>
              <a:t>kaikki</a:t>
            </a:r>
            <a:r>
              <a:rPr lang="en-US" altLang="fi-FI" sz="1800" dirty="0" smtClean="0">
                <a:solidFill>
                  <a:srgbClr val="FF0000"/>
                </a:solidFill>
              </a:rPr>
              <a:t> </a:t>
            </a:r>
            <a:r>
              <a:rPr lang="en-US" altLang="fi-FI" sz="1800" dirty="0" err="1" smtClean="0">
                <a:solidFill>
                  <a:srgbClr val="FF0000"/>
                </a:solidFill>
              </a:rPr>
              <a:t>pohjautuvat</a:t>
            </a:r>
            <a:r>
              <a:rPr lang="en-US" altLang="fi-FI" sz="1800" dirty="0" smtClean="0">
                <a:solidFill>
                  <a:srgbClr val="FF0000"/>
                </a:solidFill>
              </a:rPr>
              <a:t> ISO 9001:2008 </a:t>
            </a:r>
            <a:r>
              <a:rPr lang="en-US" altLang="fi-FI" sz="1800" dirty="0" err="1" smtClean="0">
                <a:solidFill>
                  <a:srgbClr val="FF0000"/>
                </a:solidFill>
              </a:rPr>
              <a:t>standardiin</a:t>
            </a:r>
            <a:r>
              <a:rPr lang="en-US" altLang="fi-FI" sz="1800" dirty="0" smtClean="0">
                <a:solidFill>
                  <a:srgbClr val="FF0000"/>
                </a:solidFill>
              </a:rPr>
              <a:t>, </a:t>
            </a:r>
            <a:r>
              <a:rPr lang="en-US" altLang="fi-FI" sz="1800" dirty="0" err="1" smtClean="0">
                <a:solidFill>
                  <a:srgbClr val="FF0000"/>
                </a:solidFill>
              </a:rPr>
              <a:t>poistetaan</a:t>
            </a:r>
            <a:r>
              <a:rPr lang="en-US" altLang="fi-FI" sz="1800" dirty="0" smtClean="0">
                <a:solidFill>
                  <a:srgbClr val="FF0000"/>
                </a:solidFill>
              </a:rPr>
              <a:t> </a:t>
            </a:r>
            <a:r>
              <a:rPr lang="en-US" altLang="fi-FI" sz="1800" dirty="0" err="1" smtClean="0">
                <a:solidFill>
                  <a:srgbClr val="FF0000"/>
                </a:solidFill>
              </a:rPr>
              <a:t>syyskuussa</a:t>
            </a:r>
            <a:r>
              <a:rPr lang="en-US" altLang="fi-FI" sz="1800" dirty="0" smtClean="0">
                <a:solidFill>
                  <a:srgbClr val="FF0000"/>
                </a:solidFill>
              </a:rPr>
              <a:t> 2018.</a:t>
            </a:r>
          </a:p>
          <a:p>
            <a:pPr algn="just">
              <a:spcBef>
                <a:spcPts val="600"/>
              </a:spcBef>
              <a:spcAft>
                <a:spcPts val="600"/>
              </a:spcAft>
            </a:pPr>
            <a:r>
              <a:rPr lang="en-US" altLang="fi-FI" sz="2400" b="1" dirty="0" err="1" smtClean="0">
                <a:solidFill>
                  <a:srgbClr val="00B050"/>
                </a:solidFill>
              </a:rPr>
              <a:t>Sopimuksissa</a:t>
            </a:r>
            <a:r>
              <a:rPr lang="en-US" altLang="fi-FI" sz="2400" b="1" dirty="0" smtClean="0">
                <a:solidFill>
                  <a:srgbClr val="00B050"/>
                </a:solidFill>
              </a:rPr>
              <a:t> </a:t>
            </a:r>
            <a:r>
              <a:rPr lang="en-US" altLang="fi-FI" sz="2400" b="1" dirty="0" err="1" smtClean="0">
                <a:solidFill>
                  <a:srgbClr val="00B050"/>
                </a:solidFill>
              </a:rPr>
              <a:t>käytettävät</a:t>
            </a:r>
            <a:r>
              <a:rPr lang="en-US" altLang="fi-FI" sz="2400" b="1" dirty="0" smtClean="0">
                <a:solidFill>
                  <a:srgbClr val="00B050"/>
                </a:solidFill>
              </a:rPr>
              <a:t> AQAP:t </a:t>
            </a:r>
            <a:r>
              <a:rPr lang="en-US" altLang="fi-FI" sz="2400" b="1" dirty="0" err="1" smtClean="0">
                <a:solidFill>
                  <a:srgbClr val="00B050"/>
                </a:solidFill>
              </a:rPr>
              <a:t>jatkossa</a:t>
            </a:r>
            <a:r>
              <a:rPr lang="en-US" altLang="fi-FI" sz="2400" b="1" dirty="0" smtClean="0">
                <a:solidFill>
                  <a:srgbClr val="00B050"/>
                </a:solidFill>
              </a:rPr>
              <a:t>:</a:t>
            </a:r>
          </a:p>
          <a:p>
            <a:pPr lvl="1"/>
            <a:r>
              <a:rPr lang="en-US" altLang="fi-FI" sz="2000" b="1" dirty="0" smtClean="0"/>
              <a:t>AQAP 2110 Edition D </a:t>
            </a:r>
            <a:r>
              <a:rPr lang="en-US" altLang="fi-FI" sz="2000" dirty="0" smtClean="0"/>
              <a:t>NATO quality assurance requirements for design, development and production</a:t>
            </a:r>
          </a:p>
          <a:p>
            <a:pPr lvl="1"/>
            <a:r>
              <a:rPr lang="en-US" altLang="fi-FI" sz="2000" b="1" dirty="0" smtClean="0"/>
              <a:t>AQAP 2131 </a:t>
            </a:r>
            <a:r>
              <a:rPr lang="en-US" altLang="fi-FI" sz="2000" dirty="0" smtClean="0"/>
              <a:t>NATO quality assurance requirements for final inspection	</a:t>
            </a:r>
          </a:p>
          <a:p>
            <a:pPr lvl="1"/>
            <a:r>
              <a:rPr lang="en-US" altLang="fi-FI" sz="2000" b="1" dirty="0" smtClean="0"/>
              <a:t>AQAP 2210 </a:t>
            </a:r>
            <a:r>
              <a:rPr lang="en-US" altLang="fi-FI" sz="2000" dirty="0" smtClean="0"/>
              <a:t>NATO supplementary software quality assurance requirements to AQAP 2110</a:t>
            </a:r>
          </a:p>
          <a:p>
            <a:pPr lvl="1"/>
            <a:r>
              <a:rPr lang="en-US" altLang="fi-FI" sz="2000" b="1" dirty="0" smtClean="0"/>
              <a:t>AQAP 2105 </a:t>
            </a:r>
            <a:r>
              <a:rPr lang="en-US" altLang="fi-FI" sz="2000" dirty="0" smtClean="0"/>
              <a:t>NATO requirements for quality plans</a:t>
            </a:r>
          </a:p>
          <a:p>
            <a:pPr lvl="1"/>
            <a:r>
              <a:rPr lang="en-US" altLang="fi-FI" sz="2000" b="1" dirty="0" smtClean="0"/>
              <a:t>AQAP 2310 </a:t>
            </a:r>
            <a:r>
              <a:rPr lang="en-US" altLang="fi-FI" sz="2000" dirty="0" smtClean="0"/>
              <a:t>NATO Quality Management System Requirements for Aviation, Space and Defence Suppliers</a:t>
            </a:r>
          </a:p>
        </p:txBody>
      </p:sp>
    </p:spTree>
    <p:extLst>
      <p:ext uri="{BB962C8B-B14F-4D97-AF65-F5344CB8AC3E}">
        <p14:creationId xmlns:p14="http://schemas.microsoft.com/office/powerpoint/2010/main" val="28834299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056000"/>
          </a:xfrm>
        </p:spPr>
        <p:txBody>
          <a:bodyPr anchor="t">
            <a:normAutofit/>
          </a:bodyPr>
          <a:lstStyle/>
          <a:p>
            <a:r>
              <a:rPr lang="en-GB" sz="3600" b="1" dirty="0" smtClean="0"/>
              <a:t>AQAP 2110 Ed D: Supply Chain</a:t>
            </a:r>
            <a:endParaRPr lang="en-GB" sz="3600" b="1" dirty="0"/>
          </a:p>
        </p:txBody>
      </p:sp>
      <p:sp>
        <p:nvSpPr>
          <p:cNvPr id="3" name="Content Placeholder 2"/>
          <p:cNvSpPr>
            <a:spLocks noGrp="1"/>
          </p:cNvSpPr>
          <p:nvPr>
            <p:ph idx="1"/>
          </p:nvPr>
        </p:nvSpPr>
        <p:spPr>
          <a:xfrm>
            <a:off x="467544" y="1508787"/>
            <a:ext cx="8229600" cy="4525963"/>
          </a:xfrm>
        </p:spPr>
        <p:txBody>
          <a:bodyPr>
            <a:normAutofit fontScale="92500"/>
          </a:bodyPr>
          <a:lstStyle/>
          <a:p>
            <a:pPr marL="0" indent="0">
              <a:lnSpc>
                <a:spcPct val="120000"/>
              </a:lnSpc>
              <a:spcBef>
                <a:spcPts val="600"/>
              </a:spcBef>
              <a:spcAft>
                <a:spcPts val="1200"/>
              </a:spcAft>
              <a:buFontTx/>
              <a:buNone/>
            </a:pPr>
            <a:r>
              <a:rPr lang="en-GB" altLang="en-US" sz="2400" b="1" dirty="0" smtClean="0">
                <a:solidFill>
                  <a:srgbClr val="7030A0"/>
                </a:solidFill>
              </a:rPr>
              <a:t>Guidance:</a:t>
            </a:r>
          </a:p>
          <a:p>
            <a:pPr algn="just">
              <a:spcAft>
                <a:spcPts val="200"/>
              </a:spcAft>
            </a:pPr>
            <a:r>
              <a:rPr lang="en-GB" sz="2400" dirty="0" smtClean="0"/>
              <a:t>Supplier </a:t>
            </a:r>
            <a:r>
              <a:rPr lang="en-GB" sz="2400" dirty="0"/>
              <a:t>should focus </a:t>
            </a:r>
            <a:r>
              <a:rPr lang="en-GB" sz="2400" dirty="0" smtClean="0"/>
              <a:t>QA </a:t>
            </a:r>
            <a:r>
              <a:rPr lang="en-GB" sz="2400" dirty="0"/>
              <a:t>resource and </a:t>
            </a:r>
            <a:r>
              <a:rPr lang="en-GB" sz="2400" dirty="0" smtClean="0"/>
              <a:t>sub supplier </a:t>
            </a:r>
            <a:r>
              <a:rPr lang="en-GB" sz="2400" dirty="0"/>
              <a:t>controls </a:t>
            </a:r>
            <a:r>
              <a:rPr lang="en-GB" sz="2400" dirty="0" smtClean="0"/>
              <a:t>based on </a:t>
            </a:r>
            <a:r>
              <a:rPr lang="en-GB" sz="2400" dirty="0"/>
              <a:t>the level of risk as it applies to the </a:t>
            </a:r>
            <a:r>
              <a:rPr lang="en-GB" sz="2400" dirty="0" smtClean="0"/>
              <a:t>contract</a:t>
            </a:r>
            <a:endParaRPr lang="en-GB" sz="2400" dirty="0"/>
          </a:p>
          <a:p>
            <a:pPr algn="just">
              <a:spcAft>
                <a:spcPts val="200"/>
              </a:spcAft>
            </a:pPr>
            <a:r>
              <a:rPr lang="en-GB" sz="2400" dirty="0"/>
              <a:t>S</a:t>
            </a:r>
            <a:r>
              <a:rPr lang="en-GB" sz="2400" dirty="0" smtClean="0"/>
              <a:t>ub </a:t>
            </a:r>
            <a:r>
              <a:rPr lang="en-GB" sz="2400" dirty="0"/>
              <a:t>supplier controls are </a:t>
            </a:r>
            <a:r>
              <a:rPr lang="en-GB" sz="2400" dirty="0" smtClean="0"/>
              <a:t>usually influenced by past performance. Ed D extends </a:t>
            </a:r>
            <a:r>
              <a:rPr lang="en-GB" sz="2400" dirty="0"/>
              <a:t>these controls to reflect the criticality of the supplier in relation to the </a:t>
            </a:r>
            <a:r>
              <a:rPr lang="en-GB" sz="2400" dirty="0" smtClean="0"/>
              <a:t>product/ </a:t>
            </a:r>
            <a:r>
              <a:rPr lang="en-GB" sz="2400" dirty="0"/>
              <a:t>contract and deliberately focuses on areas of potential risk such as </a:t>
            </a:r>
            <a:r>
              <a:rPr lang="en-GB" sz="2400" dirty="0" smtClean="0"/>
              <a:t>design</a:t>
            </a:r>
            <a:endParaRPr lang="en-GB" sz="2400" dirty="0"/>
          </a:p>
          <a:p>
            <a:pPr algn="just">
              <a:spcAft>
                <a:spcPts val="200"/>
              </a:spcAft>
            </a:pPr>
            <a:r>
              <a:rPr lang="en-GB" sz="2400" dirty="0"/>
              <a:t>C</a:t>
            </a:r>
            <a:r>
              <a:rPr lang="en-GB" sz="2400" dirty="0" smtClean="0"/>
              <a:t>riteria provided will inform the Supplier’s </a:t>
            </a:r>
            <a:r>
              <a:rPr lang="en-GB" sz="2400" dirty="0"/>
              <a:t>risk based </a:t>
            </a:r>
            <a:r>
              <a:rPr lang="en-GB" sz="2400" dirty="0" smtClean="0"/>
              <a:t>thinking</a:t>
            </a:r>
            <a:endParaRPr lang="en-GB" sz="2400" dirty="0"/>
          </a:p>
          <a:p>
            <a:pPr marL="0" indent="0">
              <a:lnSpc>
                <a:spcPct val="110000"/>
              </a:lnSpc>
              <a:spcBef>
                <a:spcPts val="600"/>
              </a:spcBef>
              <a:spcAft>
                <a:spcPts val="600"/>
              </a:spcAft>
              <a:buFontTx/>
              <a:buNone/>
            </a:pPr>
            <a:endParaRPr lang="en-GB" altLang="en-US" sz="2400" dirty="0"/>
          </a:p>
        </p:txBody>
      </p:sp>
    </p:spTree>
    <p:extLst>
      <p:ext uri="{BB962C8B-B14F-4D97-AF65-F5344CB8AC3E}">
        <p14:creationId xmlns:p14="http://schemas.microsoft.com/office/powerpoint/2010/main" val="1111267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008000"/>
          </a:xfrm>
        </p:spPr>
        <p:txBody>
          <a:bodyPr anchor="t">
            <a:normAutofit/>
          </a:bodyPr>
          <a:lstStyle/>
          <a:p>
            <a:r>
              <a:rPr lang="en-GB" sz="3600" b="1" dirty="0" smtClean="0"/>
              <a:t>AQAP 2110 Ed D: Purchasing Pt. 1 </a:t>
            </a:r>
            <a:endParaRPr lang="en-GB" sz="3600" b="1" dirty="0"/>
          </a:p>
        </p:txBody>
      </p:sp>
      <p:sp>
        <p:nvSpPr>
          <p:cNvPr id="3" name="Content Placeholder 2"/>
          <p:cNvSpPr>
            <a:spLocks noGrp="1"/>
          </p:cNvSpPr>
          <p:nvPr>
            <p:ph idx="1"/>
          </p:nvPr>
        </p:nvSpPr>
        <p:spPr>
          <a:xfrm>
            <a:off x="467544" y="1508787"/>
            <a:ext cx="8229600" cy="4525963"/>
          </a:xfrm>
        </p:spPr>
        <p:txBody>
          <a:bodyPr>
            <a:normAutofit/>
          </a:bodyPr>
          <a:lstStyle/>
          <a:p>
            <a:pPr marL="0" indent="0" algn="ctr">
              <a:spcBef>
                <a:spcPts val="600"/>
              </a:spcBef>
              <a:spcAft>
                <a:spcPts val="1200"/>
              </a:spcAft>
              <a:buNone/>
            </a:pPr>
            <a:r>
              <a:rPr lang="en-GB" sz="2800" b="1" dirty="0" smtClean="0"/>
              <a:t>Documented </a:t>
            </a:r>
            <a:r>
              <a:rPr lang="en-GB" sz="2800" b="1" dirty="0"/>
              <a:t>information for external </a:t>
            </a:r>
            <a:r>
              <a:rPr lang="en-GB" sz="2800" b="1" dirty="0" smtClean="0"/>
              <a:t>providers</a:t>
            </a:r>
            <a:endParaRPr lang="en-GB" sz="1600" b="1" dirty="0" smtClean="0"/>
          </a:p>
          <a:p>
            <a:pPr marL="0" indent="0">
              <a:spcBef>
                <a:spcPts val="600"/>
              </a:spcBef>
              <a:spcAft>
                <a:spcPts val="1200"/>
              </a:spcAft>
              <a:buNone/>
            </a:pPr>
            <a:r>
              <a:rPr lang="en-GB" sz="2400" b="1" dirty="0" smtClean="0"/>
              <a:t>5.4.6.1   General</a:t>
            </a:r>
            <a:endParaRPr lang="en-GB" sz="1600" b="1" dirty="0"/>
          </a:p>
          <a:p>
            <a:pPr marL="0" indent="0" algn="just">
              <a:buNone/>
            </a:pPr>
            <a:r>
              <a:rPr lang="en-GB" sz="2400" i="1" dirty="0" smtClean="0"/>
              <a:t>2. Suppliers </a:t>
            </a:r>
            <a:r>
              <a:rPr lang="en-GB" sz="2400" i="1" dirty="0"/>
              <a:t>shall conduct a formal review of purchasing documents to verify that the correct contractual requirements have been flowed down. The supplier shall retain documented information of this review</a:t>
            </a:r>
            <a:r>
              <a:rPr lang="en-GB" sz="2400" i="1" dirty="0" smtClean="0"/>
              <a:t>.</a:t>
            </a:r>
            <a:r>
              <a:rPr lang="en-GB" sz="2400" b="1" dirty="0"/>
              <a:t> </a:t>
            </a:r>
            <a:endParaRPr lang="en-GB" sz="2400" dirty="0"/>
          </a:p>
        </p:txBody>
      </p:sp>
    </p:spTree>
    <p:extLst>
      <p:ext uri="{BB962C8B-B14F-4D97-AF65-F5344CB8AC3E}">
        <p14:creationId xmlns:p14="http://schemas.microsoft.com/office/powerpoint/2010/main" val="16401985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008000"/>
          </a:xfrm>
        </p:spPr>
        <p:txBody>
          <a:bodyPr anchor="t">
            <a:normAutofit/>
          </a:bodyPr>
          <a:lstStyle/>
          <a:p>
            <a:r>
              <a:rPr lang="en-GB" sz="3600" b="1" dirty="0" smtClean="0"/>
              <a:t>AQAP 2110 Ed D: Purchasing Pt. 1 </a:t>
            </a:r>
            <a:endParaRPr lang="en-GB" sz="3600" b="1" dirty="0"/>
          </a:p>
        </p:txBody>
      </p:sp>
      <p:sp>
        <p:nvSpPr>
          <p:cNvPr id="3" name="Content Placeholder 2"/>
          <p:cNvSpPr>
            <a:spLocks noGrp="1"/>
          </p:cNvSpPr>
          <p:nvPr>
            <p:ph idx="1"/>
          </p:nvPr>
        </p:nvSpPr>
        <p:spPr>
          <a:xfrm>
            <a:off x="467544" y="1508787"/>
            <a:ext cx="8229600" cy="4525963"/>
          </a:xfrm>
        </p:spPr>
        <p:txBody>
          <a:bodyPr>
            <a:normAutofit fontScale="92500" lnSpcReduction="20000"/>
          </a:bodyPr>
          <a:lstStyle/>
          <a:p>
            <a:pPr marL="0" indent="0">
              <a:spcBef>
                <a:spcPts val="600"/>
              </a:spcBef>
              <a:spcAft>
                <a:spcPts val="1200"/>
              </a:spcAft>
              <a:buNone/>
            </a:pPr>
            <a:r>
              <a:rPr lang="en-GB" sz="2400" b="1" dirty="0" smtClean="0">
                <a:solidFill>
                  <a:srgbClr val="7030A0"/>
                </a:solidFill>
              </a:rPr>
              <a:t>Guidance:   </a:t>
            </a:r>
            <a:r>
              <a:rPr lang="en-GB" sz="2400" b="1" dirty="0" smtClean="0"/>
              <a:t>Documented </a:t>
            </a:r>
            <a:r>
              <a:rPr lang="en-GB" sz="2400" b="1" dirty="0"/>
              <a:t>information for external </a:t>
            </a:r>
            <a:r>
              <a:rPr lang="en-GB" sz="2400" b="1" dirty="0" smtClean="0"/>
              <a:t>providers</a:t>
            </a:r>
            <a:endParaRPr lang="en-GB" sz="1700" b="1" dirty="0" smtClean="0">
              <a:solidFill>
                <a:srgbClr val="7030A0"/>
              </a:solidFill>
            </a:endParaRPr>
          </a:p>
          <a:p>
            <a:pPr algn="just">
              <a:spcBef>
                <a:spcPts val="600"/>
              </a:spcBef>
              <a:spcAft>
                <a:spcPts val="600"/>
              </a:spcAft>
            </a:pPr>
            <a:r>
              <a:rPr lang="en-GB" sz="2400" dirty="0"/>
              <a:t>I</a:t>
            </a:r>
            <a:r>
              <a:rPr lang="en-GB" sz="2400" dirty="0" smtClean="0"/>
              <a:t>t </a:t>
            </a:r>
            <a:r>
              <a:rPr lang="en-GB" sz="2400" dirty="0"/>
              <a:t>is important that the Supplier clearly identifies the process and criteria to be applied to assess </a:t>
            </a:r>
            <a:r>
              <a:rPr lang="en-GB" sz="2400" dirty="0" smtClean="0"/>
              <a:t>whether:- </a:t>
            </a:r>
          </a:p>
          <a:p>
            <a:pPr lvl="1" algn="just">
              <a:spcBef>
                <a:spcPts val="600"/>
              </a:spcBef>
              <a:spcAft>
                <a:spcPts val="600"/>
              </a:spcAft>
            </a:pPr>
            <a:r>
              <a:rPr lang="en-GB" sz="2000" dirty="0" smtClean="0"/>
              <a:t>contractual </a:t>
            </a:r>
            <a:r>
              <a:rPr lang="en-GB" sz="2000" dirty="0"/>
              <a:t>conditions are ‘flowed down’ to the supply </a:t>
            </a:r>
            <a:r>
              <a:rPr lang="en-GB" sz="2000" dirty="0" smtClean="0"/>
              <a:t>chain.</a:t>
            </a:r>
          </a:p>
          <a:p>
            <a:pPr lvl="1" algn="just">
              <a:spcBef>
                <a:spcPts val="600"/>
              </a:spcBef>
              <a:spcAft>
                <a:spcPts val="600"/>
              </a:spcAft>
            </a:pPr>
            <a:r>
              <a:rPr lang="en-GB" sz="2000" dirty="0" smtClean="0"/>
              <a:t>purchasing </a:t>
            </a:r>
            <a:r>
              <a:rPr lang="en-GB" sz="2000" dirty="0"/>
              <a:t>documentation fully identifies the product and applicable contractual conditions.  </a:t>
            </a:r>
            <a:endParaRPr lang="en-GB" sz="2100" dirty="0"/>
          </a:p>
          <a:p>
            <a:pPr algn="just">
              <a:spcBef>
                <a:spcPts val="1200"/>
              </a:spcBef>
              <a:spcAft>
                <a:spcPts val="600"/>
              </a:spcAft>
            </a:pPr>
            <a:r>
              <a:rPr lang="en-GB" sz="2400" dirty="0"/>
              <a:t>The process must offer assurance that a consistent rationale is applied and any associated supply chain risks are documented and </a:t>
            </a:r>
            <a:r>
              <a:rPr lang="en-GB" sz="2400" dirty="0" smtClean="0"/>
              <a:t>addressed.</a:t>
            </a:r>
          </a:p>
          <a:p>
            <a:pPr marL="0" indent="0" algn="just">
              <a:buNone/>
            </a:pPr>
            <a:endParaRPr lang="en-GB" sz="2000" dirty="0"/>
          </a:p>
        </p:txBody>
      </p:sp>
    </p:spTree>
    <p:extLst>
      <p:ext uri="{BB962C8B-B14F-4D97-AF65-F5344CB8AC3E}">
        <p14:creationId xmlns:p14="http://schemas.microsoft.com/office/powerpoint/2010/main" val="3887653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008000"/>
          </a:xfrm>
        </p:spPr>
        <p:txBody>
          <a:bodyPr anchor="t">
            <a:normAutofit fontScale="90000"/>
          </a:bodyPr>
          <a:lstStyle/>
          <a:p>
            <a:r>
              <a:rPr lang="en-GB" sz="3600" b="1" dirty="0" smtClean="0"/>
              <a:t>AQAP 2110 Ed D: Counterfeit Material</a:t>
            </a:r>
            <a:endParaRPr lang="en-GB" sz="3600" b="1" dirty="0"/>
          </a:p>
        </p:txBody>
      </p:sp>
      <p:sp>
        <p:nvSpPr>
          <p:cNvPr id="3" name="Content Placeholder 2"/>
          <p:cNvSpPr>
            <a:spLocks noGrp="1"/>
          </p:cNvSpPr>
          <p:nvPr>
            <p:ph idx="1"/>
          </p:nvPr>
        </p:nvSpPr>
        <p:spPr>
          <a:xfrm>
            <a:off x="467544" y="1508787"/>
            <a:ext cx="8424936" cy="4525963"/>
          </a:xfrm>
        </p:spPr>
        <p:txBody>
          <a:bodyPr>
            <a:noAutofit/>
          </a:bodyPr>
          <a:lstStyle/>
          <a:p>
            <a:pPr algn="just">
              <a:spcBef>
                <a:spcPts val="600"/>
              </a:spcBef>
              <a:spcAft>
                <a:spcPts val="1200"/>
              </a:spcAft>
            </a:pPr>
            <a:r>
              <a:rPr lang="en-GB" sz="2000" dirty="0" smtClean="0"/>
              <a:t>Counterfeit </a:t>
            </a:r>
            <a:r>
              <a:rPr lang="en-GB" sz="2000" dirty="0"/>
              <a:t>materiel </a:t>
            </a:r>
            <a:r>
              <a:rPr lang="en-GB" sz="2000" dirty="0" smtClean="0"/>
              <a:t>may </a:t>
            </a:r>
            <a:r>
              <a:rPr lang="en-GB" sz="2000" dirty="0"/>
              <a:t>have unpredictable performance and failure modes which could compromise capability and equipment safety. </a:t>
            </a:r>
            <a:endParaRPr lang="en-GB" sz="2000" dirty="0" smtClean="0"/>
          </a:p>
          <a:p>
            <a:pPr algn="just">
              <a:spcBef>
                <a:spcPts val="600"/>
              </a:spcBef>
              <a:spcAft>
                <a:spcPts val="1200"/>
              </a:spcAft>
            </a:pPr>
            <a:r>
              <a:rPr lang="en-GB" sz="2000" dirty="0" smtClean="0"/>
              <a:t>Additional measures have been implemented to reduce the contractual risk of counterfeit material, including:-</a:t>
            </a:r>
            <a:endParaRPr lang="en-GB" sz="2000" dirty="0"/>
          </a:p>
          <a:p>
            <a:pPr lvl="1" algn="just">
              <a:spcBef>
                <a:spcPts val="600"/>
              </a:spcBef>
              <a:spcAft>
                <a:spcPts val="1200"/>
              </a:spcAft>
            </a:pPr>
            <a:r>
              <a:rPr lang="en-GB" sz="1800" dirty="0" smtClean="0"/>
              <a:t>AQAP 2110 Ed D includes a definition for Counterfeit Material and a new requirement relating to Counterfeit Material.</a:t>
            </a:r>
            <a:endParaRPr lang="en-GB" sz="1800" dirty="0"/>
          </a:p>
        </p:txBody>
      </p:sp>
    </p:spTree>
    <p:extLst>
      <p:ext uri="{BB962C8B-B14F-4D97-AF65-F5344CB8AC3E}">
        <p14:creationId xmlns:p14="http://schemas.microsoft.com/office/powerpoint/2010/main" val="3501424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008000"/>
          </a:xfrm>
        </p:spPr>
        <p:txBody>
          <a:bodyPr anchor="t">
            <a:normAutofit fontScale="90000"/>
          </a:bodyPr>
          <a:lstStyle/>
          <a:p>
            <a:r>
              <a:rPr lang="en-GB" sz="3600" b="1" dirty="0" smtClean="0"/>
              <a:t>AQAP 2110 Ed D: Counterfeit Material</a:t>
            </a:r>
            <a:endParaRPr lang="en-GB" sz="3600" b="1" dirty="0"/>
          </a:p>
        </p:txBody>
      </p:sp>
      <p:sp>
        <p:nvSpPr>
          <p:cNvPr id="3" name="Content Placeholder 2"/>
          <p:cNvSpPr>
            <a:spLocks noGrp="1"/>
          </p:cNvSpPr>
          <p:nvPr>
            <p:ph idx="1"/>
          </p:nvPr>
        </p:nvSpPr>
        <p:spPr>
          <a:xfrm>
            <a:off x="467544" y="1508787"/>
            <a:ext cx="8424936" cy="4525963"/>
          </a:xfrm>
        </p:spPr>
        <p:txBody>
          <a:bodyPr>
            <a:noAutofit/>
          </a:bodyPr>
          <a:lstStyle/>
          <a:p>
            <a:pPr marL="0" indent="0">
              <a:spcBef>
                <a:spcPts val="600"/>
              </a:spcBef>
              <a:spcAft>
                <a:spcPts val="1200"/>
              </a:spcAft>
              <a:buNone/>
            </a:pPr>
            <a:r>
              <a:rPr lang="en-GB" sz="2000" b="1" dirty="0"/>
              <a:t>3.3.12 </a:t>
            </a:r>
            <a:r>
              <a:rPr lang="en-GB" sz="2000" b="1" dirty="0" smtClean="0"/>
              <a:t>	Counterfeit </a:t>
            </a:r>
            <a:r>
              <a:rPr lang="en-GB" sz="2000" b="1" dirty="0"/>
              <a:t>Material</a:t>
            </a:r>
            <a:endParaRPr lang="en-GB" sz="2000" dirty="0"/>
          </a:p>
          <a:p>
            <a:pPr marL="0" indent="0" algn="just">
              <a:spcBef>
                <a:spcPts val="600"/>
              </a:spcBef>
              <a:spcAft>
                <a:spcPts val="600"/>
              </a:spcAft>
              <a:buNone/>
            </a:pPr>
            <a:r>
              <a:rPr lang="en-GB" sz="1800" dirty="0" smtClean="0"/>
              <a:t>Materiel </a:t>
            </a:r>
            <a:r>
              <a:rPr lang="en-GB" sz="1800" dirty="0"/>
              <a:t>whose origin, age, composition, configuration, </a:t>
            </a:r>
            <a:r>
              <a:rPr lang="en-GB" sz="1800" dirty="0" smtClean="0"/>
              <a:t>certification </a:t>
            </a:r>
            <a:r>
              <a:rPr lang="en-GB" sz="1800" dirty="0"/>
              <a:t>status or other characteristic (including whether or </a:t>
            </a:r>
            <a:r>
              <a:rPr lang="en-GB" sz="1800" dirty="0" smtClean="0"/>
              <a:t>not </a:t>
            </a:r>
            <a:r>
              <a:rPr lang="en-GB" sz="1800" dirty="0"/>
              <a:t>the materiel has been used previously) has been falsely </a:t>
            </a:r>
            <a:r>
              <a:rPr lang="en-GB" sz="1800" dirty="0" smtClean="0"/>
              <a:t>represented </a:t>
            </a:r>
            <a:r>
              <a:rPr lang="en-GB" sz="1800" dirty="0"/>
              <a:t>by:</a:t>
            </a:r>
          </a:p>
          <a:p>
            <a:pPr marL="0" indent="0" algn="just">
              <a:spcBef>
                <a:spcPts val="600"/>
              </a:spcBef>
              <a:spcAft>
                <a:spcPts val="300"/>
              </a:spcAft>
              <a:buNone/>
            </a:pPr>
            <a:r>
              <a:rPr lang="en-GB" sz="1800" dirty="0" smtClean="0"/>
              <a:t>     - </a:t>
            </a:r>
            <a:r>
              <a:rPr lang="en-GB" sz="1800" dirty="0"/>
              <a:t>A) misleading marking of the materiel, labelling or packaging;</a:t>
            </a:r>
          </a:p>
          <a:p>
            <a:pPr marL="0" indent="0" algn="just">
              <a:spcBef>
                <a:spcPts val="600"/>
              </a:spcBef>
              <a:spcAft>
                <a:spcPts val="300"/>
              </a:spcAft>
              <a:buNone/>
            </a:pPr>
            <a:r>
              <a:rPr lang="en-GB" sz="1800" dirty="0"/>
              <a:t> </a:t>
            </a:r>
            <a:r>
              <a:rPr lang="en-GB" sz="1800" dirty="0" smtClean="0"/>
              <a:t>    - </a:t>
            </a:r>
            <a:r>
              <a:rPr lang="en-GB" sz="1800" dirty="0"/>
              <a:t>B) misleading documentation; or </a:t>
            </a:r>
          </a:p>
          <a:p>
            <a:pPr marL="0" indent="0" algn="just">
              <a:spcBef>
                <a:spcPts val="600"/>
              </a:spcBef>
              <a:spcAft>
                <a:spcPts val="300"/>
              </a:spcAft>
              <a:buNone/>
            </a:pPr>
            <a:r>
              <a:rPr lang="en-GB" sz="1800" dirty="0"/>
              <a:t> </a:t>
            </a:r>
            <a:r>
              <a:rPr lang="en-GB" sz="1800" dirty="0" smtClean="0"/>
              <a:t>    - </a:t>
            </a:r>
            <a:r>
              <a:rPr lang="en-GB" sz="1800" dirty="0"/>
              <a:t>C) any other means, including failing to disclose information</a:t>
            </a:r>
            <a:r>
              <a:rPr lang="en-GB" sz="1800" dirty="0" smtClean="0"/>
              <a:t>;</a:t>
            </a:r>
          </a:p>
          <a:p>
            <a:pPr marL="0" indent="0" algn="just">
              <a:spcBef>
                <a:spcPts val="600"/>
              </a:spcBef>
              <a:spcAft>
                <a:spcPts val="300"/>
              </a:spcAft>
              <a:buNone/>
            </a:pPr>
            <a:r>
              <a:rPr lang="en-GB" sz="1800" dirty="0" smtClean="0"/>
              <a:t>- </a:t>
            </a:r>
            <a:r>
              <a:rPr lang="en-GB" sz="1800" dirty="0"/>
              <a:t>except </a:t>
            </a:r>
            <a:r>
              <a:rPr lang="en-GB" sz="1800" dirty="0" smtClean="0"/>
              <a:t>where </a:t>
            </a:r>
            <a:r>
              <a:rPr lang="en-GB" sz="1800" dirty="0"/>
              <a:t>it has been demonstrated that the </a:t>
            </a:r>
            <a:r>
              <a:rPr lang="en-GB" sz="1800" dirty="0" smtClean="0"/>
              <a:t>misrepresentation </a:t>
            </a:r>
            <a:r>
              <a:rPr lang="en-GB" sz="1800" dirty="0"/>
              <a:t>was not </a:t>
            </a:r>
            <a:r>
              <a:rPr lang="en-GB" sz="1800" dirty="0" smtClean="0"/>
              <a:t>the result </a:t>
            </a:r>
            <a:r>
              <a:rPr lang="en-GB" sz="1800" dirty="0"/>
              <a:t>of dishonesty by a </a:t>
            </a:r>
            <a:r>
              <a:rPr lang="en-GB" sz="1800" dirty="0" smtClean="0"/>
              <a:t>Supplier </a:t>
            </a:r>
            <a:r>
              <a:rPr lang="en-GB" sz="1800" dirty="0"/>
              <a:t>or External Provider within the supply </a:t>
            </a:r>
            <a:r>
              <a:rPr lang="en-GB" sz="1800" dirty="0" smtClean="0"/>
              <a:t>chain</a:t>
            </a:r>
            <a:r>
              <a:rPr lang="en-GB" sz="1800" dirty="0"/>
              <a:t>.</a:t>
            </a:r>
            <a:endParaRPr lang="en-GB" altLang="en-US" sz="1800" dirty="0"/>
          </a:p>
        </p:txBody>
      </p:sp>
    </p:spTree>
    <p:extLst>
      <p:ext uri="{BB962C8B-B14F-4D97-AF65-F5344CB8AC3E}">
        <p14:creationId xmlns:p14="http://schemas.microsoft.com/office/powerpoint/2010/main" val="1788274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008000"/>
          </a:xfrm>
        </p:spPr>
        <p:txBody>
          <a:bodyPr anchor="t">
            <a:normAutofit fontScale="90000"/>
          </a:bodyPr>
          <a:lstStyle/>
          <a:p>
            <a:r>
              <a:rPr lang="en-GB" sz="3600" b="1" dirty="0" smtClean="0"/>
              <a:t>AQAP 2110 Ed D: Counterfeit Material</a:t>
            </a:r>
            <a:endParaRPr lang="en-GB" sz="3600" b="1" dirty="0"/>
          </a:p>
        </p:txBody>
      </p:sp>
      <p:sp>
        <p:nvSpPr>
          <p:cNvPr id="3" name="Content Placeholder 2"/>
          <p:cNvSpPr>
            <a:spLocks noGrp="1"/>
          </p:cNvSpPr>
          <p:nvPr>
            <p:ph idx="1"/>
          </p:nvPr>
        </p:nvSpPr>
        <p:spPr>
          <a:xfrm>
            <a:off x="467544" y="1508787"/>
            <a:ext cx="8424936" cy="4525963"/>
          </a:xfrm>
        </p:spPr>
        <p:txBody>
          <a:bodyPr>
            <a:noAutofit/>
          </a:bodyPr>
          <a:lstStyle/>
          <a:p>
            <a:pPr marL="0" indent="0">
              <a:spcBef>
                <a:spcPts val="600"/>
              </a:spcBef>
              <a:spcAft>
                <a:spcPts val="1200"/>
              </a:spcAft>
              <a:buNone/>
            </a:pPr>
            <a:r>
              <a:rPr lang="en-GB" sz="2400" b="1" dirty="0"/>
              <a:t>5.4.6.2 </a:t>
            </a:r>
            <a:r>
              <a:rPr lang="en-GB" sz="2400" b="1" dirty="0" smtClean="0"/>
              <a:t> Counterfeit</a:t>
            </a:r>
            <a:r>
              <a:rPr lang="en-GB" sz="2400" b="1" dirty="0"/>
              <a:t> </a:t>
            </a:r>
            <a:endParaRPr lang="en-GB" sz="2400" dirty="0"/>
          </a:p>
          <a:p>
            <a:pPr marL="0" indent="0" algn="just">
              <a:buNone/>
            </a:pPr>
            <a:r>
              <a:rPr lang="en-US" sz="2400" i="1" dirty="0" smtClean="0"/>
              <a:t>2. The </a:t>
            </a:r>
            <a:r>
              <a:rPr lang="en-US" sz="2400" i="1" dirty="0"/>
              <a:t>Supplier shall establish and implement a process for the avoidance, detection, mitigation, and disposition of Counterfeit Materiel.</a:t>
            </a:r>
            <a:endParaRPr lang="en-GB" altLang="en-US" sz="2400" dirty="0"/>
          </a:p>
        </p:txBody>
      </p:sp>
    </p:spTree>
    <p:extLst>
      <p:ext uri="{BB962C8B-B14F-4D97-AF65-F5344CB8AC3E}">
        <p14:creationId xmlns:p14="http://schemas.microsoft.com/office/powerpoint/2010/main" val="2150886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008000"/>
          </a:xfrm>
        </p:spPr>
        <p:txBody>
          <a:bodyPr anchor="t">
            <a:normAutofit fontScale="90000"/>
          </a:bodyPr>
          <a:lstStyle/>
          <a:p>
            <a:r>
              <a:rPr lang="en-GB" sz="3600" b="1" dirty="0" smtClean="0"/>
              <a:t>AQAP 2110 Ed D: Counterfeit Material</a:t>
            </a:r>
            <a:endParaRPr lang="en-GB" sz="3600" b="1" dirty="0"/>
          </a:p>
        </p:txBody>
      </p:sp>
      <p:sp>
        <p:nvSpPr>
          <p:cNvPr id="3" name="Content Placeholder 2"/>
          <p:cNvSpPr>
            <a:spLocks noGrp="1"/>
          </p:cNvSpPr>
          <p:nvPr>
            <p:ph idx="1"/>
          </p:nvPr>
        </p:nvSpPr>
        <p:spPr>
          <a:xfrm>
            <a:off x="467544" y="1508787"/>
            <a:ext cx="8424936" cy="4525963"/>
          </a:xfrm>
        </p:spPr>
        <p:txBody>
          <a:bodyPr>
            <a:noAutofit/>
          </a:bodyPr>
          <a:lstStyle/>
          <a:p>
            <a:pPr marL="0" indent="0">
              <a:spcBef>
                <a:spcPts val="600"/>
              </a:spcBef>
              <a:spcAft>
                <a:spcPts val="1200"/>
              </a:spcAft>
              <a:buNone/>
            </a:pPr>
            <a:r>
              <a:rPr lang="en-GB" sz="2000" b="1" dirty="0" smtClean="0">
                <a:solidFill>
                  <a:srgbClr val="7030A0"/>
                </a:solidFill>
              </a:rPr>
              <a:t>Guidance:</a:t>
            </a:r>
          </a:p>
          <a:p>
            <a:pPr algn="just"/>
            <a:r>
              <a:rPr lang="en-GB" sz="1800" dirty="0"/>
              <a:t>I</a:t>
            </a:r>
            <a:r>
              <a:rPr lang="en-GB" sz="1800" dirty="0" smtClean="0"/>
              <a:t>ncreased </a:t>
            </a:r>
            <a:r>
              <a:rPr lang="en-GB" sz="1800" dirty="0"/>
              <a:t>probability of counterfeit materiel where: </a:t>
            </a:r>
          </a:p>
          <a:p>
            <a:pPr lvl="1" algn="just"/>
            <a:r>
              <a:rPr lang="en-GB" sz="1600" dirty="0" smtClean="0"/>
              <a:t>components </a:t>
            </a:r>
            <a:r>
              <a:rPr lang="en-GB" sz="1600" dirty="0"/>
              <a:t>or raw material are of a </a:t>
            </a:r>
            <a:r>
              <a:rPr lang="en-GB" sz="1600" dirty="0" smtClean="0"/>
              <a:t>type </a:t>
            </a:r>
            <a:r>
              <a:rPr lang="en-GB" sz="1600" dirty="0"/>
              <a:t>known to be vulnerable to </a:t>
            </a:r>
            <a:r>
              <a:rPr lang="en-GB" sz="1600" dirty="0" smtClean="0"/>
              <a:t>counterfeiting,</a:t>
            </a:r>
          </a:p>
          <a:p>
            <a:pPr lvl="1" algn="just"/>
            <a:r>
              <a:rPr lang="en-GB" sz="1600" dirty="0" smtClean="0"/>
              <a:t>design </a:t>
            </a:r>
            <a:r>
              <a:rPr lang="en-GB" sz="1600" dirty="0"/>
              <a:t>requires </a:t>
            </a:r>
            <a:r>
              <a:rPr lang="en-GB" sz="1600" dirty="0" smtClean="0"/>
              <a:t>sourcing </a:t>
            </a:r>
            <a:r>
              <a:rPr lang="en-GB" sz="1600" dirty="0"/>
              <a:t>of parts that are obsolescent, or are foreseen to become obsolescent during the lifecycle of the </a:t>
            </a:r>
            <a:r>
              <a:rPr lang="en-GB" sz="1600" dirty="0" smtClean="0"/>
              <a:t>equipment,</a:t>
            </a:r>
          </a:p>
          <a:p>
            <a:pPr lvl="1" algn="just"/>
            <a:r>
              <a:rPr lang="en-GB" sz="1600" dirty="0" smtClean="0"/>
              <a:t>likely </a:t>
            </a:r>
            <a:r>
              <a:rPr lang="en-GB" sz="1600" dirty="0"/>
              <a:t>to be multiple tiers in the supply </a:t>
            </a:r>
            <a:r>
              <a:rPr lang="en-GB" sz="1600" dirty="0" smtClean="0"/>
              <a:t>chain,</a:t>
            </a:r>
          </a:p>
          <a:p>
            <a:pPr lvl="1" algn="just"/>
            <a:r>
              <a:rPr lang="en-GB" sz="1600" dirty="0" smtClean="0"/>
              <a:t>traceability </a:t>
            </a:r>
            <a:r>
              <a:rPr lang="en-GB" sz="1600" dirty="0"/>
              <a:t>of the materiel is not otherwise mandated, </a:t>
            </a:r>
          </a:p>
          <a:p>
            <a:pPr lvl="1" algn="just"/>
            <a:r>
              <a:rPr lang="en-GB" sz="1600" dirty="0" smtClean="0"/>
              <a:t>design </a:t>
            </a:r>
            <a:r>
              <a:rPr lang="en-GB" sz="1600" dirty="0"/>
              <a:t>includes Electrical, Electronic and Electro-mechanical (EEE) Parts</a:t>
            </a:r>
            <a:r>
              <a:rPr lang="en-GB" sz="1600" dirty="0" smtClean="0"/>
              <a:t>.</a:t>
            </a:r>
          </a:p>
          <a:p>
            <a:pPr marL="457200" lvl="1" indent="0" algn="just">
              <a:buNone/>
            </a:pPr>
            <a:endParaRPr lang="en-GB" sz="1200" dirty="0"/>
          </a:p>
          <a:p>
            <a:pPr algn="just"/>
            <a:r>
              <a:rPr lang="en-GB" sz="1800" dirty="0" smtClean="0"/>
              <a:t>Supplier </a:t>
            </a:r>
            <a:r>
              <a:rPr lang="en-GB" sz="1800" dirty="0"/>
              <a:t>process should reflect the counterfeit types and the level of risk. </a:t>
            </a:r>
          </a:p>
        </p:txBody>
      </p:sp>
    </p:spTree>
    <p:extLst>
      <p:ext uri="{BB962C8B-B14F-4D97-AF65-F5344CB8AC3E}">
        <p14:creationId xmlns:p14="http://schemas.microsoft.com/office/powerpoint/2010/main" val="3201758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008000"/>
          </a:xfrm>
        </p:spPr>
        <p:txBody>
          <a:bodyPr anchor="t">
            <a:normAutofit fontScale="90000"/>
          </a:bodyPr>
          <a:lstStyle/>
          <a:p>
            <a:r>
              <a:rPr lang="en-GB" sz="3600" b="1" dirty="0" smtClean="0"/>
              <a:t>AQAP 2110 Ed D: Counterfeit Material</a:t>
            </a:r>
            <a:endParaRPr lang="en-GB" sz="3600" b="1" dirty="0"/>
          </a:p>
        </p:txBody>
      </p:sp>
      <p:sp>
        <p:nvSpPr>
          <p:cNvPr id="6" name="Rectangle 3"/>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8" name="Rectangle 5"/>
          <p:cNvSpPr>
            <a:spLocks noChangeArrowheads="1"/>
          </p:cNvSpPr>
          <p:nvPr/>
        </p:nvSpPr>
        <p:spPr bwMode="auto">
          <a:xfrm>
            <a:off x="152400" y="185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graphicFrame>
        <p:nvGraphicFramePr>
          <p:cNvPr id="9" name="Object 8"/>
          <p:cNvGraphicFramePr>
            <a:graphicFrameLocks noChangeAspect="1"/>
          </p:cNvGraphicFramePr>
          <p:nvPr>
            <p:extLst>
              <p:ext uri="{D42A27DB-BD31-4B8C-83A1-F6EECF244321}">
                <p14:modId xmlns:p14="http://schemas.microsoft.com/office/powerpoint/2010/main" val="4265508854"/>
              </p:ext>
            </p:extLst>
          </p:nvPr>
        </p:nvGraphicFramePr>
        <p:xfrm>
          <a:off x="2709864" y="1479551"/>
          <a:ext cx="3724275" cy="3898900"/>
        </p:xfrm>
        <a:graphic>
          <a:graphicData uri="http://schemas.openxmlformats.org/presentationml/2006/ole">
            <mc:AlternateContent xmlns:mc="http://schemas.openxmlformats.org/markup-compatibility/2006">
              <mc:Choice xmlns:v="urn:schemas-microsoft-com:vml" Requires="v">
                <p:oleObj spid="_x0000_s1094" r:id="rId4" imgW="4511743" imgH="3550579" progId="Visio.Drawing.11">
                  <p:embed/>
                </p:oleObj>
              </mc:Choice>
              <mc:Fallback>
                <p:oleObj r:id="rId4" imgW="4511743" imgH="3550579"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9864" y="1479551"/>
                        <a:ext cx="3724275" cy="3898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p:cNvSpPr/>
          <p:nvPr/>
        </p:nvSpPr>
        <p:spPr>
          <a:xfrm>
            <a:off x="2845469" y="5445224"/>
            <a:ext cx="3647152" cy="369332"/>
          </a:xfrm>
          <a:prstGeom prst="rect">
            <a:avLst/>
          </a:prstGeom>
        </p:spPr>
        <p:txBody>
          <a:bodyPr wrap="none">
            <a:spAutoFit/>
          </a:bodyPr>
          <a:lstStyle/>
          <a:p>
            <a:r>
              <a:rPr lang="en-GB" dirty="0"/>
              <a:t>Counterfeit risk identification table</a:t>
            </a:r>
          </a:p>
        </p:txBody>
      </p:sp>
    </p:spTree>
    <p:extLst>
      <p:ext uri="{BB962C8B-B14F-4D97-AF65-F5344CB8AC3E}">
        <p14:creationId xmlns:p14="http://schemas.microsoft.com/office/powerpoint/2010/main" val="1322331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008000"/>
          </a:xfrm>
        </p:spPr>
        <p:txBody>
          <a:bodyPr anchor="t">
            <a:normAutofit/>
          </a:bodyPr>
          <a:lstStyle/>
          <a:p>
            <a:r>
              <a:rPr lang="en-GB" sz="3600" b="1" dirty="0" smtClean="0"/>
              <a:t>AQAP 2110 Ed D: Purchasing Pt. 2 </a:t>
            </a:r>
            <a:endParaRPr lang="en-GB" sz="3600" b="1" dirty="0"/>
          </a:p>
        </p:txBody>
      </p:sp>
      <p:sp>
        <p:nvSpPr>
          <p:cNvPr id="3" name="Content Placeholder 2"/>
          <p:cNvSpPr>
            <a:spLocks noGrp="1"/>
          </p:cNvSpPr>
          <p:nvPr>
            <p:ph idx="1"/>
          </p:nvPr>
        </p:nvSpPr>
        <p:spPr>
          <a:xfrm>
            <a:off x="467544" y="1508787"/>
            <a:ext cx="8229600" cy="4525963"/>
          </a:xfrm>
        </p:spPr>
        <p:txBody>
          <a:bodyPr>
            <a:normAutofit/>
          </a:bodyPr>
          <a:lstStyle/>
          <a:p>
            <a:pPr marL="0" indent="0">
              <a:spcBef>
                <a:spcPts val="600"/>
              </a:spcBef>
              <a:spcAft>
                <a:spcPts val="1200"/>
              </a:spcAft>
              <a:buNone/>
            </a:pPr>
            <a:r>
              <a:rPr lang="en-GB" sz="2400" b="1" dirty="0"/>
              <a:t>5.4.6.3 </a:t>
            </a:r>
            <a:r>
              <a:rPr lang="en-GB" sz="2400" b="1" dirty="0" smtClean="0"/>
              <a:t> Communication</a:t>
            </a:r>
            <a:endParaRPr lang="en-GB" sz="2000" b="1" dirty="0"/>
          </a:p>
          <a:p>
            <a:pPr marL="0" indent="0" algn="just">
              <a:buNone/>
            </a:pPr>
            <a:r>
              <a:rPr lang="en-US" sz="2400" i="1" dirty="0" smtClean="0"/>
              <a:t>2. The </a:t>
            </a:r>
            <a:r>
              <a:rPr lang="en-US" sz="2400" i="1" dirty="0"/>
              <a:t>Supplier shall notify the GQAR and/or Acquirer if a subcontract or order has been identified involving a critical item, significant work content, design, immature technical solutions or where External Provider performance is unknown or causes concern. </a:t>
            </a:r>
            <a:endParaRPr lang="en-GB" sz="2400" i="1" dirty="0"/>
          </a:p>
        </p:txBody>
      </p:sp>
    </p:spTree>
    <p:extLst>
      <p:ext uri="{BB962C8B-B14F-4D97-AF65-F5344CB8AC3E}">
        <p14:creationId xmlns:p14="http://schemas.microsoft.com/office/powerpoint/2010/main" val="2827209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008000"/>
          </a:xfrm>
        </p:spPr>
        <p:txBody>
          <a:bodyPr anchor="t">
            <a:normAutofit/>
          </a:bodyPr>
          <a:lstStyle/>
          <a:p>
            <a:r>
              <a:rPr lang="en-GB" sz="3600" b="1" dirty="0" smtClean="0"/>
              <a:t>AQAP 2110 Ed D: Purchasing Pt. 2</a:t>
            </a:r>
            <a:endParaRPr lang="en-GB" sz="3600" b="1" dirty="0"/>
          </a:p>
        </p:txBody>
      </p:sp>
      <p:sp>
        <p:nvSpPr>
          <p:cNvPr id="3" name="Content Placeholder 2"/>
          <p:cNvSpPr>
            <a:spLocks noGrp="1"/>
          </p:cNvSpPr>
          <p:nvPr>
            <p:ph idx="1"/>
          </p:nvPr>
        </p:nvSpPr>
        <p:spPr>
          <a:xfrm>
            <a:off x="467544" y="1508787"/>
            <a:ext cx="8229600" cy="4525963"/>
          </a:xfrm>
        </p:spPr>
        <p:txBody>
          <a:bodyPr>
            <a:normAutofit/>
          </a:bodyPr>
          <a:lstStyle/>
          <a:p>
            <a:pPr marL="0" indent="0">
              <a:spcBef>
                <a:spcPts val="600"/>
              </a:spcBef>
              <a:spcAft>
                <a:spcPts val="1200"/>
              </a:spcAft>
              <a:buNone/>
            </a:pPr>
            <a:r>
              <a:rPr lang="en-GB" sz="2400" b="1" dirty="0" smtClean="0">
                <a:solidFill>
                  <a:srgbClr val="7030A0"/>
                </a:solidFill>
              </a:rPr>
              <a:t>Guidance:</a:t>
            </a:r>
            <a:endParaRPr lang="en-GB" sz="1700" b="1" dirty="0" smtClean="0">
              <a:solidFill>
                <a:srgbClr val="7030A0"/>
              </a:solidFill>
            </a:endParaRPr>
          </a:p>
          <a:p>
            <a:pPr algn="just">
              <a:spcAft>
                <a:spcPts val="200"/>
              </a:spcAft>
            </a:pPr>
            <a:r>
              <a:rPr lang="en-GB" sz="2400" dirty="0" smtClean="0"/>
              <a:t>AQAP </a:t>
            </a:r>
            <a:r>
              <a:rPr lang="en-GB" sz="2400" dirty="0"/>
              <a:t>2110 </a:t>
            </a:r>
            <a:r>
              <a:rPr lang="en-GB" sz="2400" dirty="0" smtClean="0"/>
              <a:t>Ed 3 required that the Supplier inform </a:t>
            </a:r>
            <a:r>
              <a:rPr lang="en-GB" sz="2400" dirty="0"/>
              <a:t>the GQAR/Acquirer ‘if a subcontract or order has been identified as constituting or involving risk.’ </a:t>
            </a:r>
            <a:endParaRPr lang="en-GB" sz="2400" dirty="0" smtClean="0"/>
          </a:p>
          <a:p>
            <a:pPr algn="just">
              <a:spcAft>
                <a:spcPts val="200"/>
              </a:spcAft>
            </a:pPr>
            <a:r>
              <a:rPr lang="en-GB" sz="2400" dirty="0" smtClean="0"/>
              <a:t>Ed D </a:t>
            </a:r>
            <a:r>
              <a:rPr lang="en-GB" sz="2400" dirty="0"/>
              <a:t>focuses </a:t>
            </a:r>
            <a:r>
              <a:rPr lang="en-GB" sz="2400" dirty="0" smtClean="0"/>
              <a:t>on </a:t>
            </a:r>
            <a:r>
              <a:rPr lang="en-GB" sz="2400" dirty="0"/>
              <a:t>specific </a:t>
            </a:r>
            <a:r>
              <a:rPr lang="en-GB" sz="2400" dirty="0" smtClean="0"/>
              <a:t>characteristics/ </a:t>
            </a:r>
            <a:r>
              <a:rPr lang="en-GB" sz="2400" dirty="0"/>
              <a:t>risk areas that the </a:t>
            </a:r>
            <a:r>
              <a:rPr lang="en-GB" sz="2400" dirty="0" smtClean="0"/>
              <a:t>Supplier has decided to subcontract </a:t>
            </a:r>
            <a:r>
              <a:rPr lang="en-GB" sz="2400" dirty="0"/>
              <a:t>which will enable the GQAR and/or Acquirer to determine appropriate levels of GQA activity.</a:t>
            </a:r>
            <a:endParaRPr lang="en-GB" sz="2000" dirty="0"/>
          </a:p>
        </p:txBody>
      </p:sp>
    </p:spTree>
    <p:extLst>
      <p:ext uri="{BB962C8B-B14F-4D97-AF65-F5344CB8AC3E}">
        <p14:creationId xmlns:p14="http://schemas.microsoft.com/office/powerpoint/2010/main" val="3594899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323528" y="1196752"/>
            <a:ext cx="5847016" cy="338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Font typeface="Arial" charset="0"/>
              <a:buChar char="•"/>
              <a:defRPr sz="2600">
                <a:solidFill>
                  <a:schemeClr val="tx1"/>
                </a:solidFill>
                <a:latin typeface="Arial" charset="0"/>
              </a:defRPr>
            </a:lvl1pPr>
            <a:lvl2pPr marL="742950" indent="-285750" eaLnBrk="0" hangingPunct="0">
              <a:spcBef>
                <a:spcPct val="20000"/>
              </a:spcBef>
              <a:buFont typeface="Arial" charset="0"/>
              <a:buChar char="–"/>
              <a:defRPr sz="2400">
                <a:solidFill>
                  <a:schemeClr val="tx1"/>
                </a:solidFill>
                <a:latin typeface="Arial" charset="0"/>
              </a:defRPr>
            </a:lvl2pPr>
            <a:lvl3pPr marL="1143000" indent="-228600" eaLnBrk="0" hangingPunct="0">
              <a:spcBef>
                <a:spcPct val="20000"/>
              </a:spcBef>
              <a:buFont typeface="Arial" charset="0"/>
              <a:buChar char="•"/>
              <a:defRPr sz="22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algn="ctr" eaLnBrk="1" hangingPunct="1">
              <a:spcBef>
                <a:spcPct val="0"/>
              </a:spcBef>
              <a:buNone/>
            </a:pPr>
            <a:r>
              <a:rPr lang="fi-FI" altLang="fi-FI" sz="4800" b="1" i="1" dirty="0" smtClean="0">
                <a:solidFill>
                  <a:srgbClr val="003366"/>
                </a:solidFill>
              </a:rPr>
              <a:t>Puolustusvoimien </a:t>
            </a:r>
            <a:r>
              <a:rPr lang="fi-FI" altLang="fi-FI" sz="4800" b="1" i="1" dirty="0">
                <a:solidFill>
                  <a:srgbClr val="003366"/>
                </a:solidFill>
              </a:rPr>
              <a:t>tulkinnat</a:t>
            </a:r>
          </a:p>
          <a:p>
            <a:pPr algn="ctr" eaLnBrk="1" hangingPunct="1">
              <a:spcBef>
                <a:spcPct val="0"/>
              </a:spcBef>
              <a:buFontTx/>
              <a:buNone/>
            </a:pPr>
            <a:r>
              <a:rPr lang="fi-FI" altLang="fi-FI" sz="4800" b="1" i="1" dirty="0" smtClean="0">
                <a:solidFill>
                  <a:srgbClr val="003366"/>
                </a:solidFill>
              </a:rPr>
              <a:t>AQAP </a:t>
            </a:r>
            <a:endParaRPr lang="fi-FI" altLang="fi-FI" sz="4800" b="1" i="1" dirty="0">
              <a:solidFill>
                <a:srgbClr val="003366"/>
              </a:solidFill>
            </a:endParaRPr>
          </a:p>
          <a:p>
            <a:pPr algn="ctr" eaLnBrk="1" hangingPunct="1">
              <a:spcBef>
                <a:spcPct val="0"/>
              </a:spcBef>
              <a:buFontTx/>
              <a:buNone/>
            </a:pPr>
            <a:r>
              <a:rPr lang="fi-FI" altLang="fi-FI" sz="4800" b="1" i="1" dirty="0" smtClean="0">
                <a:solidFill>
                  <a:srgbClr val="003366"/>
                </a:solidFill>
              </a:rPr>
              <a:t>2110 Edition D julkaisusta</a:t>
            </a:r>
            <a:endParaRPr lang="fi-FI" altLang="fi-FI" sz="4800" b="1" i="1" dirty="0">
              <a:solidFill>
                <a:srgbClr val="003366"/>
              </a:solidFill>
            </a:endParaRPr>
          </a:p>
        </p:txBody>
      </p:sp>
      <p:sp>
        <p:nvSpPr>
          <p:cNvPr id="2" name="Päivämäärän paikkamerkki 1"/>
          <p:cNvSpPr>
            <a:spLocks noGrp="1"/>
          </p:cNvSpPr>
          <p:nvPr>
            <p:ph type="dt" sz="quarter" idx="10"/>
          </p:nvPr>
        </p:nvSpPr>
        <p:spPr/>
        <p:txBody>
          <a:bodyPr/>
          <a:lstStyle/>
          <a:p>
            <a:pPr>
              <a:defRPr/>
            </a:pPr>
            <a:fld id="{436FC0C8-98B4-45E2-B73E-A52BD4E27558}" type="datetime1">
              <a:rPr lang="fi-FI"/>
              <a:pPr>
                <a:defRPr/>
              </a:pPr>
              <a:t>12.9.2017</a:t>
            </a:fld>
            <a:endParaRPr lang="fi-FI"/>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664" b="11262"/>
          <a:stretch/>
        </p:blipFill>
        <p:spPr bwMode="auto">
          <a:xfrm>
            <a:off x="6018143" y="1700213"/>
            <a:ext cx="2834959" cy="3249741"/>
          </a:xfrm>
          <a:prstGeom prst="rect">
            <a:avLst/>
          </a:prstGeom>
          <a:noFill/>
          <a:ln w="158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Rectangle 2"/>
          <p:cNvSpPr>
            <a:spLocks noChangeArrowheads="1"/>
          </p:cNvSpPr>
          <p:nvPr/>
        </p:nvSpPr>
        <p:spPr bwMode="auto">
          <a:xfrm>
            <a:off x="475928" y="4004890"/>
            <a:ext cx="5694616" cy="338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Font typeface="Arial" charset="0"/>
              <a:buChar char="•"/>
              <a:defRPr sz="2600">
                <a:solidFill>
                  <a:schemeClr val="tx1"/>
                </a:solidFill>
                <a:latin typeface="Arial" charset="0"/>
              </a:defRPr>
            </a:lvl1pPr>
            <a:lvl2pPr marL="742950" indent="-285750" eaLnBrk="0" hangingPunct="0">
              <a:spcBef>
                <a:spcPct val="20000"/>
              </a:spcBef>
              <a:buFont typeface="Arial" charset="0"/>
              <a:buChar char="–"/>
              <a:defRPr sz="2400">
                <a:solidFill>
                  <a:schemeClr val="tx1"/>
                </a:solidFill>
                <a:latin typeface="Arial" charset="0"/>
              </a:defRPr>
            </a:lvl2pPr>
            <a:lvl3pPr marL="1143000" indent="-228600" eaLnBrk="0" hangingPunct="0">
              <a:spcBef>
                <a:spcPct val="20000"/>
              </a:spcBef>
              <a:buFont typeface="Arial" charset="0"/>
              <a:buChar char="•"/>
              <a:defRPr sz="22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algn="ctr" eaLnBrk="1" hangingPunct="1">
              <a:spcBef>
                <a:spcPct val="0"/>
              </a:spcBef>
              <a:buNone/>
            </a:pPr>
            <a:r>
              <a:rPr lang="fi-FI" altLang="fi-FI" sz="4800" b="1" i="1" dirty="0" smtClean="0">
                <a:solidFill>
                  <a:srgbClr val="003366"/>
                </a:solidFill>
              </a:rPr>
              <a:t>= NATO-maiden tulkinnat</a:t>
            </a:r>
            <a:endParaRPr lang="fi-FI" altLang="fi-FI" sz="4800" b="1" i="1" dirty="0">
              <a:solidFill>
                <a:srgbClr val="003366"/>
              </a:solidFill>
            </a:endParaRPr>
          </a:p>
        </p:txBody>
      </p:sp>
    </p:spTree>
    <p:extLst>
      <p:ext uri="{BB962C8B-B14F-4D97-AF65-F5344CB8AC3E}">
        <p14:creationId xmlns:p14="http://schemas.microsoft.com/office/powerpoint/2010/main" val="186781545"/>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008000"/>
          </a:xfrm>
        </p:spPr>
        <p:txBody>
          <a:bodyPr anchor="t">
            <a:normAutofit/>
          </a:bodyPr>
          <a:lstStyle/>
          <a:p>
            <a:r>
              <a:rPr lang="en-GB" sz="3600" b="1" dirty="0" smtClean="0"/>
              <a:t>AQAP 2110 Ed D: Traceability</a:t>
            </a:r>
            <a:endParaRPr lang="en-GB" sz="3600" b="1" dirty="0"/>
          </a:p>
        </p:txBody>
      </p:sp>
      <p:sp>
        <p:nvSpPr>
          <p:cNvPr id="3" name="Content Placeholder 2"/>
          <p:cNvSpPr>
            <a:spLocks noGrp="1"/>
          </p:cNvSpPr>
          <p:nvPr>
            <p:ph idx="1"/>
          </p:nvPr>
        </p:nvSpPr>
        <p:spPr>
          <a:xfrm>
            <a:off x="467544" y="1508787"/>
            <a:ext cx="8229600" cy="4525963"/>
          </a:xfrm>
        </p:spPr>
        <p:txBody>
          <a:bodyPr>
            <a:normAutofit/>
          </a:bodyPr>
          <a:lstStyle/>
          <a:p>
            <a:pPr algn="just">
              <a:spcBef>
                <a:spcPts val="600"/>
              </a:spcBef>
              <a:spcAft>
                <a:spcPts val="1200"/>
              </a:spcAft>
              <a:buFontTx/>
              <a:buNone/>
            </a:pPr>
            <a:r>
              <a:rPr lang="en-US" altLang="en-US" sz="2400" b="1" dirty="0" smtClean="0"/>
              <a:t>5.4.8 Identification </a:t>
            </a:r>
            <a:r>
              <a:rPr lang="en-US" altLang="en-US" sz="2400" b="1" dirty="0"/>
              <a:t>and </a:t>
            </a:r>
            <a:r>
              <a:rPr lang="en-US" altLang="en-US" sz="2400" b="1" dirty="0" smtClean="0"/>
              <a:t>traceability [8.5.2]</a:t>
            </a:r>
            <a:endParaRPr lang="en-GB" altLang="en-US" sz="2400" b="1" dirty="0"/>
          </a:p>
          <a:p>
            <a:pPr marL="0" indent="0" algn="just">
              <a:spcBef>
                <a:spcPts val="600"/>
              </a:spcBef>
              <a:spcAft>
                <a:spcPts val="600"/>
              </a:spcAft>
              <a:buFontTx/>
              <a:buNone/>
            </a:pPr>
            <a:r>
              <a:rPr lang="en-US" altLang="en-US" sz="2400" i="1" dirty="0" smtClean="0"/>
              <a:t>Where </a:t>
            </a:r>
            <a:r>
              <a:rPr lang="en-US" altLang="en-US" sz="2400" i="1" dirty="0"/>
              <a:t>the failure of an item or component could lead to the loss of equipment, performance or life then it is mandatory to maintain traceability.</a:t>
            </a:r>
            <a:endParaRPr lang="en-GB" altLang="en-US" sz="2400" i="1" dirty="0"/>
          </a:p>
          <a:p>
            <a:pPr marL="0" indent="0" algn="just">
              <a:buNone/>
            </a:pPr>
            <a:endParaRPr lang="en-GB" sz="2400" dirty="0"/>
          </a:p>
        </p:txBody>
      </p:sp>
    </p:spTree>
    <p:extLst>
      <p:ext uri="{BB962C8B-B14F-4D97-AF65-F5344CB8AC3E}">
        <p14:creationId xmlns:p14="http://schemas.microsoft.com/office/powerpoint/2010/main" val="1108425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008000"/>
          </a:xfrm>
        </p:spPr>
        <p:txBody>
          <a:bodyPr anchor="t">
            <a:normAutofit/>
          </a:bodyPr>
          <a:lstStyle/>
          <a:p>
            <a:r>
              <a:rPr lang="en-GB" sz="3600" b="1" dirty="0" smtClean="0"/>
              <a:t>AQAP 2110 Ed D: Traceability</a:t>
            </a:r>
            <a:endParaRPr lang="en-GB" sz="3600" b="1" dirty="0"/>
          </a:p>
        </p:txBody>
      </p:sp>
      <p:sp>
        <p:nvSpPr>
          <p:cNvPr id="3" name="Content Placeholder 2"/>
          <p:cNvSpPr>
            <a:spLocks noGrp="1"/>
          </p:cNvSpPr>
          <p:nvPr>
            <p:ph idx="1"/>
          </p:nvPr>
        </p:nvSpPr>
        <p:spPr>
          <a:xfrm>
            <a:off x="467544" y="1508787"/>
            <a:ext cx="8229600" cy="4525963"/>
          </a:xfrm>
        </p:spPr>
        <p:txBody>
          <a:bodyPr>
            <a:normAutofit/>
          </a:bodyPr>
          <a:lstStyle/>
          <a:p>
            <a:pPr marL="0" indent="0" algn="just">
              <a:spcBef>
                <a:spcPts val="600"/>
              </a:spcBef>
              <a:spcAft>
                <a:spcPts val="1200"/>
              </a:spcAft>
              <a:buNone/>
            </a:pPr>
            <a:r>
              <a:rPr lang="en-GB" sz="2400" b="1" dirty="0" smtClean="0">
                <a:solidFill>
                  <a:srgbClr val="7030A0"/>
                </a:solidFill>
              </a:rPr>
              <a:t>Guidance:</a:t>
            </a:r>
            <a:endParaRPr lang="en-GB" sz="1600" dirty="0" smtClean="0"/>
          </a:p>
          <a:p>
            <a:pPr algn="just"/>
            <a:r>
              <a:rPr lang="en-GB" sz="2400" dirty="0" smtClean="0"/>
              <a:t>ISO 9001 defines the actions to be taken when traceability is a requirement.</a:t>
            </a:r>
            <a:endParaRPr lang="en-GB" sz="2400" dirty="0"/>
          </a:p>
          <a:p>
            <a:pPr marL="0" indent="0" algn="just">
              <a:buNone/>
            </a:pPr>
            <a:endParaRPr lang="en-GB" sz="1600" dirty="0" smtClean="0"/>
          </a:p>
          <a:p>
            <a:pPr algn="just"/>
            <a:r>
              <a:rPr lang="en-GB" sz="2400" dirty="0" smtClean="0"/>
              <a:t>AQAP 2110 Ed D provides criteria for when traceability must be maintained.</a:t>
            </a:r>
          </a:p>
          <a:p>
            <a:pPr marL="0" indent="0" algn="just">
              <a:buNone/>
            </a:pPr>
            <a:endParaRPr lang="en-GB" sz="2400" dirty="0"/>
          </a:p>
        </p:txBody>
      </p:sp>
    </p:spTree>
    <p:extLst>
      <p:ext uri="{BB962C8B-B14F-4D97-AF65-F5344CB8AC3E}">
        <p14:creationId xmlns:p14="http://schemas.microsoft.com/office/powerpoint/2010/main" val="648827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008000"/>
          </a:xfrm>
        </p:spPr>
        <p:txBody>
          <a:bodyPr anchor="t">
            <a:normAutofit fontScale="90000"/>
          </a:bodyPr>
          <a:lstStyle/>
          <a:p>
            <a:r>
              <a:rPr lang="en-GB" sz="3600" b="1" dirty="0" smtClean="0"/>
              <a:t>AQAP 2110 Ed D: Customer Satisfaction</a:t>
            </a:r>
            <a:endParaRPr lang="en-GB" sz="3600" b="1" dirty="0"/>
          </a:p>
        </p:txBody>
      </p:sp>
      <p:sp>
        <p:nvSpPr>
          <p:cNvPr id="3" name="Content Placeholder 2"/>
          <p:cNvSpPr>
            <a:spLocks noGrp="1"/>
          </p:cNvSpPr>
          <p:nvPr>
            <p:ph idx="1"/>
          </p:nvPr>
        </p:nvSpPr>
        <p:spPr>
          <a:xfrm>
            <a:off x="467544" y="1508787"/>
            <a:ext cx="8229600" cy="4525963"/>
          </a:xfrm>
        </p:spPr>
        <p:txBody>
          <a:bodyPr>
            <a:normAutofit fontScale="85000" lnSpcReduction="20000"/>
          </a:bodyPr>
          <a:lstStyle/>
          <a:p>
            <a:pPr algn="just">
              <a:spcBef>
                <a:spcPts val="600"/>
              </a:spcBef>
              <a:spcAft>
                <a:spcPts val="1200"/>
              </a:spcAft>
              <a:buFontTx/>
              <a:buNone/>
            </a:pPr>
            <a:r>
              <a:rPr lang="en-US" altLang="en-US" sz="3100" b="1" dirty="0" smtClean="0"/>
              <a:t>5.5.1 Customer satisfaction [9.1.2]</a:t>
            </a:r>
            <a:endParaRPr lang="en-GB" altLang="en-US" sz="3100" b="1" dirty="0"/>
          </a:p>
          <a:p>
            <a:pPr marL="0" indent="0" algn="just">
              <a:buAutoNum type="arabicPeriod"/>
            </a:pPr>
            <a:r>
              <a:rPr lang="en-US" sz="2400" i="1" dirty="0" smtClean="0"/>
              <a:t> Any </a:t>
            </a:r>
            <a:r>
              <a:rPr lang="en-US" sz="2400" i="1" dirty="0"/>
              <a:t>complaints or deficiencies relevant to the contract, reported by </a:t>
            </a:r>
            <a:r>
              <a:rPr lang="en-US" sz="2400" i="1" dirty="0" smtClean="0"/>
              <a:t>the GQAR </a:t>
            </a:r>
            <a:r>
              <a:rPr lang="en-US" sz="2400" i="1" dirty="0"/>
              <a:t>and/or Acquirer, shall be recorded as customer complaints. </a:t>
            </a:r>
            <a:endParaRPr lang="en-US" sz="2400" i="1" dirty="0" smtClean="0"/>
          </a:p>
          <a:p>
            <a:pPr marL="0" indent="0" algn="just">
              <a:buNone/>
            </a:pPr>
            <a:endParaRPr lang="en-US" sz="1500" i="1" dirty="0"/>
          </a:p>
          <a:p>
            <a:pPr marL="0" indent="0" algn="just">
              <a:buNone/>
            </a:pPr>
            <a:r>
              <a:rPr lang="en-US" sz="2400" i="1" dirty="0"/>
              <a:t>2. The Supplier shall provide a response to the originator of the complaint or deficiency that shall include information on root cause analysis and corrective action. </a:t>
            </a:r>
            <a:endParaRPr lang="en-US" sz="2400" i="1" dirty="0" smtClean="0"/>
          </a:p>
          <a:p>
            <a:pPr marL="0" indent="0" algn="just">
              <a:buNone/>
            </a:pPr>
            <a:endParaRPr lang="en-US" sz="1500" i="1" dirty="0"/>
          </a:p>
          <a:p>
            <a:pPr marL="0" indent="0" algn="just">
              <a:buNone/>
            </a:pPr>
            <a:r>
              <a:rPr lang="en-US" sz="2400" i="1" dirty="0"/>
              <a:t>Note: Customer complaints could be in the form of quality non-conformance, deficiency or occurrence reports or another format but regardless will be identified by the GQAR and/or Acquirer as 'customer complaints'. </a:t>
            </a:r>
            <a:endParaRPr lang="en-GB" sz="2400" i="1" dirty="0"/>
          </a:p>
        </p:txBody>
      </p:sp>
    </p:spTree>
    <p:extLst>
      <p:ext uri="{BB962C8B-B14F-4D97-AF65-F5344CB8AC3E}">
        <p14:creationId xmlns:p14="http://schemas.microsoft.com/office/powerpoint/2010/main" val="251411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274639"/>
            <a:ext cx="7859216" cy="1008000"/>
          </a:xfrm>
        </p:spPr>
        <p:txBody>
          <a:bodyPr anchor="t">
            <a:normAutofit/>
          </a:bodyPr>
          <a:lstStyle/>
          <a:p>
            <a:r>
              <a:rPr lang="en-GB" sz="3600" b="1" dirty="0" smtClean="0"/>
              <a:t>AQAP 2110 Ed D </a:t>
            </a:r>
            <a:r>
              <a:rPr lang="en-GB" sz="3600" b="1" dirty="0" err="1" smtClean="0"/>
              <a:t>ja</a:t>
            </a:r>
            <a:r>
              <a:rPr lang="en-GB" sz="3600" b="1" dirty="0" smtClean="0"/>
              <a:t> ISO 9001:2015</a:t>
            </a:r>
            <a:endParaRPr lang="en-GB" sz="3600" b="1" dirty="0"/>
          </a:p>
        </p:txBody>
      </p:sp>
      <p:pic>
        <p:nvPicPr>
          <p:cNvPr id="4"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71600" y="1316765"/>
            <a:ext cx="7286248" cy="4576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42562025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15616" y="274639"/>
            <a:ext cx="7776864" cy="1008000"/>
          </a:xfrm>
        </p:spPr>
        <p:txBody>
          <a:bodyPr anchor="t">
            <a:normAutofit/>
          </a:bodyPr>
          <a:lstStyle/>
          <a:p>
            <a:r>
              <a:rPr lang="en-GB" sz="3600" b="1" dirty="0" err="1" smtClean="0"/>
              <a:t>Esityksen</a:t>
            </a:r>
            <a:r>
              <a:rPr lang="en-GB" sz="3600" b="1" dirty="0" smtClean="0"/>
              <a:t> </a:t>
            </a:r>
            <a:r>
              <a:rPr lang="en-GB" sz="3600" b="1" dirty="0" err="1" smtClean="0"/>
              <a:t>riskit</a:t>
            </a:r>
            <a:r>
              <a:rPr lang="en-GB" sz="3600" b="1" dirty="0" smtClean="0"/>
              <a:t> </a:t>
            </a:r>
            <a:r>
              <a:rPr lang="en-GB" sz="3600" b="1" dirty="0" err="1" smtClean="0"/>
              <a:t>ja</a:t>
            </a:r>
            <a:r>
              <a:rPr lang="en-GB" sz="3600" b="1" dirty="0" smtClean="0"/>
              <a:t> </a:t>
            </a:r>
            <a:r>
              <a:rPr lang="en-GB" sz="3600" b="1" dirty="0" err="1" smtClean="0"/>
              <a:t>mahdollisuudet</a:t>
            </a:r>
            <a:endParaRPr lang="en-GB" sz="3600" b="1" dirty="0"/>
          </a:p>
        </p:txBody>
      </p:sp>
      <p:pic>
        <p:nvPicPr>
          <p:cNvPr id="204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484784"/>
            <a:ext cx="8659435" cy="3507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89699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950912" y="274639"/>
            <a:ext cx="8229600" cy="1008000"/>
          </a:xfrm>
        </p:spPr>
        <p:txBody>
          <a:bodyPr anchor="t">
            <a:normAutofit/>
          </a:bodyPr>
          <a:lstStyle/>
          <a:p>
            <a:r>
              <a:rPr lang="en-GB" sz="3600" b="1" dirty="0"/>
              <a:t>AQAP </a:t>
            </a:r>
            <a:r>
              <a:rPr lang="en-GB" sz="3600" b="1" dirty="0" smtClean="0"/>
              <a:t>2110 Ed D: </a:t>
            </a:r>
            <a:r>
              <a:rPr lang="en-GB" sz="3600" b="1" dirty="0"/>
              <a:t>Key </a:t>
            </a:r>
            <a:r>
              <a:rPr lang="en-GB" sz="3600" b="1" dirty="0" smtClean="0"/>
              <a:t>Concepts</a:t>
            </a:r>
            <a:endParaRPr lang="en-GB" sz="3600" dirty="0"/>
          </a:p>
        </p:txBody>
      </p:sp>
      <p:sp>
        <p:nvSpPr>
          <p:cNvPr id="3" name="Content Placeholder 2"/>
          <p:cNvSpPr>
            <a:spLocks noGrp="1"/>
          </p:cNvSpPr>
          <p:nvPr>
            <p:ph sz="half" idx="1"/>
          </p:nvPr>
        </p:nvSpPr>
        <p:spPr>
          <a:xfrm>
            <a:off x="395536" y="1508787"/>
            <a:ext cx="4608512" cy="4525963"/>
          </a:xfrm>
        </p:spPr>
        <p:txBody>
          <a:bodyPr>
            <a:normAutofit lnSpcReduction="10000"/>
          </a:bodyPr>
          <a:lstStyle/>
          <a:p>
            <a:pPr>
              <a:spcBef>
                <a:spcPts val="600"/>
              </a:spcBef>
            </a:pPr>
            <a:r>
              <a:rPr lang="en-GB" dirty="0" smtClean="0"/>
              <a:t>Management representative</a:t>
            </a:r>
          </a:p>
          <a:p>
            <a:pPr>
              <a:spcBef>
                <a:spcPts val="600"/>
              </a:spcBef>
            </a:pPr>
            <a:r>
              <a:rPr lang="en-GB" dirty="0" smtClean="0"/>
              <a:t>Risk Management</a:t>
            </a:r>
          </a:p>
          <a:p>
            <a:pPr>
              <a:spcBef>
                <a:spcPts val="600"/>
              </a:spcBef>
            </a:pPr>
            <a:r>
              <a:rPr lang="en-GB" dirty="0" smtClean="0"/>
              <a:t>Planning</a:t>
            </a:r>
            <a:endParaRPr lang="en-GB" dirty="0"/>
          </a:p>
          <a:p>
            <a:pPr>
              <a:spcBef>
                <a:spcPts val="600"/>
              </a:spcBef>
            </a:pPr>
            <a:r>
              <a:rPr lang="en-GB" dirty="0"/>
              <a:t>Customer </a:t>
            </a:r>
            <a:r>
              <a:rPr lang="en-GB" dirty="0" smtClean="0"/>
              <a:t>communication</a:t>
            </a:r>
          </a:p>
          <a:p>
            <a:pPr>
              <a:spcBef>
                <a:spcPts val="600"/>
              </a:spcBef>
            </a:pPr>
            <a:r>
              <a:rPr lang="en-GB" dirty="0" smtClean="0"/>
              <a:t>Critical characteristic</a:t>
            </a:r>
          </a:p>
          <a:p>
            <a:pPr>
              <a:spcBef>
                <a:spcPts val="600"/>
              </a:spcBef>
            </a:pPr>
            <a:endParaRPr lang="en-GB" dirty="0" smtClean="0"/>
          </a:p>
          <a:p>
            <a:pPr marL="0" indent="0">
              <a:spcBef>
                <a:spcPts val="600"/>
              </a:spcBef>
              <a:buNone/>
            </a:pPr>
            <a:endParaRPr lang="en-GB" dirty="0"/>
          </a:p>
          <a:p>
            <a:pPr>
              <a:spcBef>
                <a:spcPts val="600"/>
              </a:spcBef>
            </a:pPr>
            <a:endParaRPr lang="en-GB" dirty="0" smtClean="0"/>
          </a:p>
          <a:p>
            <a:pPr>
              <a:spcBef>
                <a:spcPts val="600"/>
              </a:spcBef>
            </a:pPr>
            <a:endParaRPr lang="en-GB" dirty="0" smtClean="0"/>
          </a:p>
        </p:txBody>
      </p:sp>
      <p:sp>
        <p:nvSpPr>
          <p:cNvPr id="4" name="Content Placeholder 3"/>
          <p:cNvSpPr>
            <a:spLocks noGrp="1"/>
          </p:cNvSpPr>
          <p:nvPr>
            <p:ph sz="half" idx="2"/>
          </p:nvPr>
        </p:nvSpPr>
        <p:spPr>
          <a:xfrm>
            <a:off x="5004048" y="1508787"/>
            <a:ext cx="3960440" cy="4525963"/>
          </a:xfrm>
        </p:spPr>
        <p:txBody>
          <a:bodyPr>
            <a:normAutofit lnSpcReduction="10000"/>
          </a:bodyPr>
          <a:lstStyle/>
          <a:p>
            <a:r>
              <a:rPr lang="en-GB" dirty="0" smtClean="0"/>
              <a:t>Dependability</a:t>
            </a:r>
          </a:p>
          <a:p>
            <a:r>
              <a:rPr lang="en-GB" dirty="0" smtClean="0"/>
              <a:t>Supply chain</a:t>
            </a:r>
          </a:p>
          <a:p>
            <a:r>
              <a:rPr lang="en-GB" dirty="0" smtClean="0"/>
              <a:t>Purchasing</a:t>
            </a:r>
          </a:p>
          <a:p>
            <a:pPr>
              <a:spcBef>
                <a:spcPts val="600"/>
              </a:spcBef>
            </a:pPr>
            <a:r>
              <a:rPr lang="en-GB" dirty="0" smtClean="0"/>
              <a:t>Counterfeit material</a:t>
            </a:r>
            <a:endParaRPr lang="en-GB" dirty="0"/>
          </a:p>
          <a:p>
            <a:r>
              <a:rPr lang="en-GB" dirty="0" smtClean="0"/>
              <a:t>Traceability</a:t>
            </a:r>
          </a:p>
          <a:p>
            <a:r>
              <a:rPr lang="en-GB" dirty="0" smtClean="0"/>
              <a:t>Customer satisfaction</a:t>
            </a:r>
          </a:p>
          <a:p>
            <a:pPr marL="0" indent="0">
              <a:spcBef>
                <a:spcPts val="600"/>
              </a:spcBef>
              <a:buNone/>
            </a:pPr>
            <a:endParaRPr lang="en-GB" dirty="0" smtClean="0"/>
          </a:p>
        </p:txBody>
      </p:sp>
    </p:spTree>
    <p:extLst>
      <p:ext uri="{BB962C8B-B14F-4D97-AF65-F5344CB8AC3E}">
        <p14:creationId xmlns:p14="http://schemas.microsoft.com/office/powerpoint/2010/main" val="27070155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äivämäärän paikkamerkki 4"/>
          <p:cNvSpPr>
            <a:spLocks noGrp="1"/>
          </p:cNvSpPr>
          <p:nvPr>
            <p:ph type="dt" sz="half" idx="10"/>
          </p:nvPr>
        </p:nvSpPr>
        <p:spPr/>
        <p:txBody>
          <a:bodyPr/>
          <a:lstStyle/>
          <a:p>
            <a:fld id="{57D9B54F-822D-4D81-B152-B0C016F6B953}" type="datetime1">
              <a:rPr lang="en-GB" smtClean="0"/>
              <a:t>12/09/2017</a:t>
            </a:fld>
            <a:endParaRPr lang="en-GB" dirty="0"/>
          </a:p>
        </p:txBody>
      </p:sp>
      <p:sp>
        <p:nvSpPr>
          <p:cNvPr id="7" name="Dian numeron paikkamerkki 6"/>
          <p:cNvSpPr>
            <a:spLocks noGrp="1"/>
          </p:cNvSpPr>
          <p:nvPr>
            <p:ph type="sldNum" sz="quarter" idx="12"/>
          </p:nvPr>
        </p:nvSpPr>
        <p:spPr/>
        <p:txBody>
          <a:bodyPr/>
          <a:lstStyle/>
          <a:p>
            <a:fld id="{40D39604-8285-4EBC-9D22-D166251E3ECD}" type="slidenum">
              <a:rPr lang="en-GB" smtClean="0"/>
              <a:t>9</a:t>
            </a:fld>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340768"/>
            <a:ext cx="7062899" cy="3968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kstiruutu 1"/>
          <p:cNvSpPr txBox="1"/>
          <p:nvPr/>
        </p:nvSpPr>
        <p:spPr>
          <a:xfrm>
            <a:off x="1043609" y="260648"/>
            <a:ext cx="6990890" cy="584775"/>
          </a:xfrm>
          <a:prstGeom prst="rect">
            <a:avLst/>
          </a:prstGeom>
          <a:noFill/>
        </p:spPr>
        <p:txBody>
          <a:bodyPr wrap="square" rtlCol="0">
            <a:spAutoFit/>
          </a:bodyPr>
          <a:lstStyle/>
          <a:p>
            <a:pPr>
              <a:spcBef>
                <a:spcPts val="600"/>
              </a:spcBef>
            </a:pPr>
            <a:r>
              <a:rPr lang="en-GB" sz="3200" dirty="0"/>
              <a:t>Management </a:t>
            </a:r>
            <a:r>
              <a:rPr lang="en-GB" sz="3200" dirty="0" smtClean="0"/>
              <a:t>Representative</a:t>
            </a:r>
            <a:endParaRPr lang="en-GB" sz="3200" dirty="0"/>
          </a:p>
        </p:txBody>
      </p:sp>
    </p:spTree>
    <p:extLst>
      <p:ext uri="{BB962C8B-B14F-4D97-AF65-F5344CB8AC3E}">
        <p14:creationId xmlns:p14="http://schemas.microsoft.com/office/powerpoint/2010/main" val="1204198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PUOLUSTUSVOIMAT">
      <a:dk1>
        <a:srgbClr val="262626"/>
      </a:dk1>
      <a:lt1>
        <a:srgbClr val="FFFFFF"/>
      </a:lt1>
      <a:dk2>
        <a:srgbClr val="262626"/>
      </a:dk2>
      <a:lt2>
        <a:srgbClr val="FFFFFF"/>
      </a:lt2>
      <a:accent1>
        <a:srgbClr val="8C0049"/>
      </a:accent1>
      <a:accent2>
        <a:srgbClr val="AE4D80"/>
      </a:accent2>
      <a:accent3>
        <a:srgbClr val="DDB2C8"/>
      </a:accent3>
      <a:accent4>
        <a:srgbClr val="EED9E4"/>
      </a:accent4>
      <a:accent5>
        <a:srgbClr val="4D4D4D"/>
      </a:accent5>
      <a:accent6>
        <a:srgbClr val="ACACAC"/>
      </a:accent6>
      <a:hlink>
        <a:srgbClr val="FFFFFF"/>
      </a:hlink>
      <a:folHlink>
        <a:srgbClr val="FFFFFF"/>
      </a:folHlink>
    </a:clrScheme>
    <a:fontScheme name="P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6010</TotalTime>
  <Words>3579</Words>
  <Application>Microsoft Office PowerPoint</Application>
  <PresentationFormat>Näytössä katseltava diaesitys (4:3)</PresentationFormat>
  <Paragraphs>396</Paragraphs>
  <Slides>52</Slides>
  <Notes>39</Notes>
  <HiddenSlides>27</HiddenSlides>
  <MMClips>0</MMClips>
  <ScaleCrop>false</ScaleCrop>
  <HeadingPairs>
    <vt:vector size="6" baseType="variant">
      <vt:variant>
        <vt:lpstr>Teema</vt:lpstr>
      </vt:variant>
      <vt:variant>
        <vt:i4>1</vt:i4>
      </vt:variant>
      <vt:variant>
        <vt:lpstr>Upotetut OLE-palvelimet</vt:lpstr>
      </vt:variant>
      <vt:variant>
        <vt:i4>1</vt:i4>
      </vt:variant>
      <vt:variant>
        <vt:lpstr>Dian otsikot</vt:lpstr>
      </vt:variant>
      <vt:variant>
        <vt:i4>52</vt:i4>
      </vt:variant>
    </vt:vector>
  </HeadingPairs>
  <TitlesOfParts>
    <vt:vector size="54" baseType="lpstr">
      <vt:lpstr>Office Theme</vt:lpstr>
      <vt:lpstr>Visio.Drawing.11</vt:lpstr>
      <vt:lpstr>Puolustusvoimien tulkinnat AQAP 2110 Edition D -julkaisusta</vt:lpstr>
      <vt:lpstr>Puolustusvoimien laadunvarmistuksen päämäärä:</vt:lpstr>
      <vt:lpstr>PowerPoint-esitys</vt:lpstr>
      <vt:lpstr>    Sopimukselliset AQAP:t</vt:lpstr>
      <vt:lpstr>PowerPoint-esitys</vt:lpstr>
      <vt:lpstr>AQAP 2110 Ed D ja ISO 9001:2015</vt:lpstr>
      <vt:lpstr>Esityksen riskit ja mahdollisuudet</vt:lpstr>
      <vt:lpstr>AQAP 2110 Ed D: Key Concepts</vt:lpstr>
      <vt:lpstr>PowerPoint-esitys</vt:lpstr>
      <vt:lpstr>PowerPoint-esitys</vt:lpstr>
      <vt:lpstr>PowerPoint-esitys</vt:lpstr>
      <vt:lpstr>AQAP 2110 Edition D</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AQAP 2110 Ed D Guidance</vt:lpstr>
      <vt:lpstr>PowerPoint-esitys</vt:lpstr>
      <vt:lpstr>AQAP 2110: Management Representative </vt:lpstr>
      <vt:lpstr>AQAP 2110 Ed D: Risk Management</vt:lpstr>
      <vt:lpstr>AQAP 2110 Ed D: Risk Management</vt:lpstr>
      <vt:lpstr>AQAP 2110 Ed D: Planning</vt:lpstr>
      <vt:lpstr>AQAP 2110 Ed D: Planning</vt:lpstr>
      <vt:lpstr>AQAP 2110 Ed D: Planning</vt:lpstr>
      <vt:lpstr>AQAP 2110 Ed D: Customer Communication</vt:lpstr>
      <vt:lpstr>AQAP 2110 Ed D: Customer Communication</vt:lpstr>
      <vt:lpstr>AQAP 2110 Ed D: Critical Characteristic</vt:lpstr>
      <vt:lpstr>AQAP 2110 Ed D: Critical Characteristic</vt:lpstr>
      <vt:lpstr>AQAP 2110 Ed D: Dependability</vt:lpstr>
      <vt:lpstr>AQAP 2110 Ed D: Dependability</vt:lpstr>
      <vt:lpstr>AQAP 2110 Ed D: Supply Chain</vt:lpstr>
      <vt:lpstr>AQAP 2110 Ed D: Supply Chain</vt:lpstr>
      <vt:lpstr>AQAP 2110 Ed D: Purchasing Pt. 1 </vt:lpstr>
      <vt:lpstr>AQAP 2110 Ed D: Purchasing Pt. 1 </vt:lpstr>
      <vt:lpstr>AQAP 2110 Ed D: Counterfeit Material</vt:lpstr>
      <vt:lpstr>AQAP 2110 Ed D: Counterfeit Material</vt:lpstr>
      <vt:lpstr>AQAP 2110 Ed D: Counterfeit Material</vt:lpstr>
      <vt:lpstr>AQAP 2110 Ed D: Counterfeit Material</vt:lpstr>
      <vt:lpstr>AQAP 2110 Ed D: Counterfeit Material</vt:lpstr>
      <vt:lpstr>AQAP 2110 Ed D: Purchasing Pt. 2 </vt:lpstr>
      <vt:lpstr>AQAP 2110 Ed D: Purchasing Pt. 2</vt:lpstr>
      <vt:lpstr>AQAP 2110 Ed D: Traceability</vt:lpstr>
      <vt:lpstr>AQAP 2110 Ed D: Traceability</vt:lpstr>
      <vt:lpstr>AQAP 2110 Ed D: Customer Satisfaction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PESUUNNOS PV PE</dc:creator>
  <cp:lastModifiedBy>Heikkinen Oula PV PE</cp:lastModifiedBy>
  <cp:revision>228</cp:revision>
  <cp:lastPrinted>2016-12-15T07:47:56Z</cp:lastPrinted>
  <dcterms:created xsi:type="dcterms:W3CDTF">2014-10-24T09:34:52Z</dcterms:created>
  <dcterms:modified xsi:type="dcterms:W3CDTF">2017-09-12T14:57:33Z</dcterms:modified>
</cp:coreProperties>
</file>