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6" r:id="rId3"/>
    <p:sldId id="266" r:id="rId4"/>
    <p:sldId id="324" r:id="rId5"/>
    <p:sldId id="327" r:id="rId6"/>
    <p:sldId id="339" r:id="rId7"/>
    <p:sldId id="326" r:id="rId8"/>
    <p:sldId id="335" r:id="rId9"/>
    <p:sldId id="328" r:id="rId10"/>
    <p:sldId id="330" r:id="rId11"/>
    <p:sldId id="334" r:id="rId12"/>
    <p:sldId id="336" r:id="rId13"/>
    <p:sldId id="329" r:id="rId14"/>
    <p:sldId id="331" r:id="rId15"/>
    <p:sldId id="338" r:id="rId16"/>
    <p:sldId id="333" r:id="rId17"/>
    <p:sldId id="341" r:id="rId18"/>
    <p:sldId id="342" r:id="rId19"/>
    <p:sldId id="292" r:id="rId20"/>
  </p:sldIdLst>
  <p:sldSz cx="9144000" cy="6858000" type="screen4x3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8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8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8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8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8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8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8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8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9D9D9"/>
    <a:srgbClr val="CCECFF"/>
    <a:srgbClr val="99FF99"/>
    <a:srgbClr val="0037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7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A3D97-0E1D-46EC-BBB4-C92CF4322CAC}" type="datetimeFigureOut">
              <a:rPr lang="fi-FI" smtClean="0"/>
              <a:pPr/>
              <a:t>13.9.2017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01029-CC82-4B85-8B46-D24305EA02A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3448"/>
            <a:ext cx="4990783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F1E1CD-1E0F-41B9-8D48-6D9E5138E6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740CF-3A03-46D6-A6D4-2570E88C8448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FF41C-75B2-4D0A-9BE3-80D70540E4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F337FF-2CB2-4DFC-B222-A99D08C490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1AD10C-0926-417D-86C1-6C08CBEFBF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3BC9B0-2D2F-4989-ACFD-9047821DF7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33E8D3-90EB-4CC9-AE92-37869D2A51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C8C88C-CD94-4AF1-A276-9D28C4AA85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2EA6CF-09AD-4694-A8A0-0408A2E713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E3AB28-A4B5-4D0D-9B0F-56D72DDC82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C6F587-A01F-4862-9CD5-AC1D21C099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4927BC-3D97-4EAB-8176-0CF7EED440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713EB8-CFED-49A5-8B91-85955EB99C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6B4C86-ED81-4138-93C1-5B625CDD36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Millog_logo [Converted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9000" y="6248400"/>
            <a:ext cx="152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096000"/>
            <a:ext cx="6858000" cy="762000"/>
          </a:xfrm>
          <a:prstGeom prst="rect">
            <a:avLst/>
          </a:prstGeom>
          <a:solidFill>
            <a:srgbClr val="00377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00600" y="63246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E308F425-5833-4BBA-88BD-A1C4063D05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  <a:ea typeface="ＭＳ Ｐゴシック" pitchFamily="84" charset="-128"/>
              </a:defRPr>
            </a:lvl1pPr>
          </a:lstStyle>
          <a:p>
            <a:r>
              <a:rPr lang="fi-FI" smtClean="0"/>
              <a:t>Jukka Oikari</a:t>
            </a: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77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77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77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77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77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77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77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77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77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776"/>
        </a:buClr>
        <a:buFont typeface="Times" pitchFamily="8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eneva CY" pitchFamily="84" charset="-52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776"/>
        </a:buClr>
        <a:buSzPct val="75000"/>
        <a:buFont typeface="Times" pitchFamily="8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Geneva CE" pitchFamily="84" charset="-18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sz="2400" dirty="0" smtClean="0"/>
              <a:t>AQAP 2110 </a:t>
            </a:r>
            <a:r>
              <a:rPr lang="fi-FI" sz="2400" dirty="0" err="1" smtClean="0"/>
              <a:t>ed</a:t>
            </a:r>
            <a:r>
              <a:rPr lang="fi-FI" sz="2400" dirty="0" smtClean="0"/>
              <a:t> D implementointi</a:t>
            </a:r>
            <a:br>
              <a:rPr lang="fi-FI" sz="2400" dirty="0" smtClean="0"/>
            </a:br>
            <a:r>
              <a:rPr lang="fi-FI" sz="2400" dirty="0" smtClean="0"/>
              <a:t>- </a:t>
            </a:r>
            <a:r>
              <a:rPr lang="fi-FI" sz="2400" dirty="0" err="1" smtClean="0"/>
              <a:t>Millogin</a:t>
            </a:r>
            <a:r>
              <a:rPr lang="fi-FI" sz="2400" dirty="0" smtClean="0"/>
              <a:t> tapa -</a:t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1800" b="0" dirty="0" smtClean="0"/>
              <a:t>Puolustusvoimien laatuseminaari</a:t>
            </a:r>
            <a:br>
              <a:rPr lang="fi-FI" sz="1800" b="0" dirty="0" smtClean="0"/>
            </a:br>
            <a:r>
              <a:rPr lang="fi-FI" sz="1800" b="0" dirty="0" smtClean="0"/>
              <a:t>14.9.2017</a:t>
            </a:r>
            <a:endParaRPr lang="fi-FI" sz="1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368152"/>
          </a:xfrm>
        </p:spPr>
        <p:txBody>
          <a:bodyPr/>
          <a:lstStyle/>
          <a:p>
            <a:r>
              <a:rPr lang="fi-FI" sz="1800" dirty="0" smtClean="0"/>
              <a:t>Jukka </a:t>
            </a:r>
            <a:r>
              <a:rPr lang="fi-FI" sz="1800" dirty="0" err="1" smtClean="0"/>
              <a:t>Oikari</a:t>
            </a:r>
            <a:endParaRPr lang="fi-FI" sz="1800" dirty="0" smtClean="0"/>
          </a:p>
          <a:p>
            <a:r>
              <a:rPr lang="fi-FI" sz="1800" dirty="0" smtClean="0"/>
              <a:t>Laatu- ja kehitysjohtaja</a:t>
            </a:r>
          </a:p>
          <a:p>
            <a:r>
              <a:rPr lang="fi-FI" sz="1800" dirty="0" err="1" smtClean="0"/>
              <a:t>Millog</a:t>
            </a:r>
            <a:r>
              <a:rPr lang="fi-FI" sz="1800" dirty="0" smtClean="0"/>
              <a:t> Oy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F337FF-2CB2-4DFC-B222-A99D08C490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KEHO 1: AQAP 2110 </a:t>
            </a:r>
            <a:r>
              <a:rPr lang="fi-FI" dirty="0" err="1" smtClean="0"/>
              <a:t>ed</a:t>
            </a:r>
            <a:r>
              <a:rPr lang="fi-FI" dirty="0" smtClean="0"/>
              <a:t> D -sertifiointi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400" dirty="0" smtClean="0"/>
              <a:t>AQAP 2110 </a:t>
            </a:r>
            <a:r>
              <a:rPr lang="fi-FI" sz="1400" dirty="0" err="1" smtClean="0"/>
              <a:t>ed</a:t>
            </a:r>
            <a:r>
              <a:rPr lang="fi-FI" sz="1400" dirty="0" smtClean="0"/>
              <a:t> D sisäinen julkaisu ja koulutusmateriaalin jatkuva täydentäminen</a:t>
            </a:r>
          </a:p>
          <a:p>
            <a:endParaRPr lang="fi-FI" sz="1400" dirty="0" smtClean="0"/>
          </a:p>
          <a:p>
            <a:r>
              <a:rPr lang="fi-FI" sz="1400" dirty="0" smtClean="0"/>
              <a:t>Päävaiheet</a:t>
            </a:r>
          </a:p>
          <a:p>
            <a:pPr lvl="1"/>
            <a:r>
              <a:rPr lang="fi-FI" sz="1200" dirty="0" smtClean="0"/>
              <a:t>08/2016: uuden AQAP 2110 </a:t>
            </a:r>
            <a:r>
              <a:rPr lang="fi-FI" sz="1200" dirty="0" err="1" smtClean="0"/>
              <a:t>ed</a:t>
            </a:r>
            <a:r>
              <a:rPr lang="fi-FI" sz="1200" dirty="0" smtClean="0"/>
              <a:t> D –julkaisun vaatimuskohtien alustava arviointi</a:t>
            </a:r>
          </a:p>
          <a:p>
            <a:pPr lvl="1"/>
            <a:r>
              <a:rPr lang="fi-FI" sz="1200" dirty="0" smtClean="0"/>
              <a:t>12/2016: Yhteiskokous </a:t>
            </a:r>
            <a:r>
              <a:rPr lang="fi-FI" sz="1200" dirty="0" err="1" smtClean="0"/>
              <a:t>GQAR:n</a:t>
            </a:r>
            <a:r>
              <a:rPr lang="fi-FI" sz="1200" dirty="0" smtClean="0"/>
              <a:t> kanssa: vaatimuskohtien tulkinta</a:t>
            </a:r>
            <a:endParaRPr lang="fi-FI" sz="1400" dirty="0" smtClean="0"/>
          </a:p>
          <a:p>
            <a:pPr lvl="1"/>
            <a:r>
              <a:rPr lang="fi-FI" sz="1200" dirty="0" smtClean="0"/>
              <a:t>02/2017: Sisäinen työleiri</a:t>
            </a:r>
          </a:p>
          <a:p>
            <a:pPr lvl="2"/>
            <a:r>
              <a:rPr lang="fi-FI" sz="1200" dirty="0" err="1" smtClean="0"/>
              <a:t>A-Quality</a:t>
            </a:r>
            <a:r>
              <a:rPr lang="fi-FI" sz="1200" dirty="0" smtClean="0"/>
              <a:t> Oy (M Ahlberg)  2h koulutus</a:t>
            </a:r>
          </a:p>
          <a:p>
            <a:pPr lvl="2"/>
            <a:r>
              <a:rPr lang="fi-FI" sz="1200" dirty="0" smtClean="0"/>
              <a:t>Arviointiyhteenvedon päivitys ja kehityskohteiden </a:t>
            </a:r>
            <a:r>
              <a:rPr lang="fi-FI" sz="1200" dirty="0" err="1" smtClean="0"/>
              <a:t>vastuutus</a:t>
            </a:r>
            <a:endParaRPr lang="fi-FI" sz="1200" dirty="0" smtClean="0"/>
          </a:p>
          <a:p>
            <a:pPr lvl="1"/>
            <a:r>
              <a:rPr lang="fi-FI" sz="1200" dirty="0" smtClean="0">
                <a:sym typeface="Wingdings" pitchFamily="2" charset="2"/>
              </a:rPr>
              <a:t>04/2017: AQAP 2110 –vaatimuskohtien esiarviointi  (</a:t>
            </a:r>
            <a:r>
              <a:rPr lang="fi-FI" sz="1200" b="1" dirty="0" err="1" smtClean="0">
                <a:sym typeface="Wingdings" pitchFamily="2" charset="2"/>
              </a:rPr>
              <a:t>Inspecta</a:t>
            </a:r>
            <a:r>
              <a:rPr lang="fi-FI" sz="1200" b="1" dirty="0" smtClean="0">
                <a:sym typeface="Wingdings" pitchFamily="2" charset="2"/>
              </a:rPr>
              <a:t> Sertifiointi Oy</a:t>
            </a:r>
            <a:r>
              <a:rPr lang="fi-FI" sz="1200" dirty="0" smtClean="0">
                <a:sym typeface="Wingdings" pitchFamily="2" charset="2"/>
              </a:rPr>
              <a:t>)</a:t>
            </a:r>
          </a:p>
          <a:p>
            <a:pPr lvl="1"/>
            <a:r>
              <a:rPr lang="fi-FI" sz="1200" dirty="0" smtClean="0">
                <a:sym typeface="Wingdings" pitchFamily="2" charset="2"/>
              </a:rPr>
              <a:t>05/2017: yksikkötason </a:t>
            </a:r>
            <a:r>
              <a:rPr lang="fi-FI" sz="1200" dirty="0" err="1" smtClean="0">
                <a:sym typeface="Wingdings" pitchFamily="2" charset="2"/>
              </a:rPr>
              <a:t>itsearvioinnit</a:t>
            </a:r>
            <a:endParaRPr lang="fi-FI" sz="1200" dirty="0" smtClean="0">
              <a:sym typeface="Wingdings" pitchFamily="2" charset="2"/>
            </a:endParaRPr>
          </a:p>
          <a:p>
            <a:pPr lvl="1"/>
            <a:r>
              <a:rPr lang="fi-FI" sz="1200" dirty="0" smtClean="0">
                <a:sym typeface="Wingdings" pitchFamily="2" charset="2"/>
              </a:rPr>
              <a:t>08/2017: ISO 9001 ja AQAP 2110 -vaatimuskohtien status ja jatkotoimenpiteet</a:t>
            </a:r>
            <a:endParaRPr lang="fi-FI" sz="1200" dirty="0" smtClean="0"/>
          </a:p>
          <a:p>
            <a:pPr lvl="1"/>
            <a:endParaRPr lang="fi-FI" sz="1000" dirty="0" smtClean="0"/>
          </a:p>
          <a:p>
            <a:r>
              <a:rPr lang="fi-FI" sz="1600" dirty="0" smtClean="0">
                <a:sym typeface="Wingdings" pitchFamily="2" charset="2"/>
              </a:rPr>
              <a:t>Toimenpiteiden ohjaus ja valvonta:</a:t>
            </a:r>
          </a:p>
          <a:p>
            <a:pPr lvl="1"/>
            <a:r>
              <a:rPr lang="fi-FI" sz="1200" dirty="0" smtClean="0">
                <a:sym typeface="Wingdings" pitchFamily="2" charset="2"/>
              </a:rPr>
              <a:t>Keskeisimmät  tehtävät sisältyvät </a:t>
            </a:r>
            <a:r>
              <a:rPr lang="fi-FI" sz="1200" dirty="0" err="1" smtClean="0">
                <a:sym typeface="Wingdings" pitchFamily="2" charset="2"/>
              </a:rPr>
              <a:t>KEHO-ohjelmiin</a:t>
            </a:r>
            <a:endParaRPr lang="fi-FI" sz="1200" dirty="0" smtClean="0">
              <a:sym typeface="Wingdings" pitchFamily="2" charset="2"/>
            </a:endParaRPr>
          </a:p>
          <a:p>
            <a:endParaRPr lang="fi-FI" sz="1400" dirty="0" smtClean="0"/>
          </a:p>
          <a:p>
            <a:r>
              <a:rPr lang="fi-FI" sz="1400" b="1" dirty="0" smtClean="0">
                <a:solidFill>
                  <a:srgbClr val="0070C0"/>
                </a:solidFill>
              </a:rPr>
              <a:t>Loppuhuipennus edessä!</a:t>
            </a:r>
          </a:p>
          <a:p>
            <a:pPr lvl="1"/>
            <a:r>
              <a:rPr lang="fi-FI" sz="1200" dirty="0" err="1" smtClean="0"/>
              <a:t>Sertifiointiaudit</a:t>
            </a:r>
            <a:r>
              <a:rPr lang="fi-FI" sz="1200" dirty="0" smtClean="0"/>
              <a:t> viikolla 39 – </a:t>
            </a:r>
            <a:r>
              <a:rPr lang="fi-FI" sz="1200" b="1" dirty="0" err="1" smtClean="0"/>
              <a:t>Inspecta</a:t>
            </a:r>
            <a:r>
              <a:rPr lang="fi-FI" sz="1200" b="1" dirty="0" smtClean="0"/>
              <a:t> Sertifiointi Oy </a:t>
            </a:r>
          </a:p>
          <a:p>
            <a:pPr lvl="1">
              <a:buNone/>
            </a:pPr>
            <a:r>
              <a:rPr lang="fi-FI" sz="1200" dirty="0" smtClean="0"/>
              <a:t> </a:t>
            </a:r>
          </a:p>
          <a:p>
            <a:pPr lvl="1">
              <a:buNone/>
            </a:pPr>
            <a:r>
              <a:rPr lang="fi-FI" sz="1200" dirty="0" smtClean="0"/>
              <a:t> </a:t>
            </a:r>
            <a:endParaRPr lang="fi-FI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F40E5-4616-4999-9E17-69893CE278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67464" cy="609600"/>
          </a:xfrm>
        </p:spPr>
        <p:txBody>
          <a:bodyPr/>
          <a:lstStyle/>
          <a:p>
            <a:r>
              <a:rPr lang="fi-FI" dirty="0" smtClean="0"/>
              <a:t>AQAP 2110 </a:t>
            </a:r>
            <a:br>
              <a:rPr lang="fi-FI" dirty="0" smtClean="0"/>
            </a:br>
            <a:r>
              <a:rPr lang="fi-FI" dirty="0" err="1" smtClean="0"/>
              <a:t>-auditoinnit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33E8D3-90EB-4CC9-AE92-37869D2A51A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72355"/>
            <a:ext cx="5688632" cy="39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613668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512" y="1916832"/>
            <a:ext cx="2808312" cy="1015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000" dirty="0" smtClean="0">
                <a:latin typeface="+mn-lt"/>
              </a:rPr>
              <a:t>Yli 20-sivuinen </a:t>
            </a:r>
            <a:r>
              <a:rPr lang="fi-FI" sz="1000" dirty="0" err="1" smtClean="0">
                <a:latin typeface="+mn-lt"/>
              </a:rPr>
              <a:t>auditointiraportti</a:t>
            </a:r>
            <a:r>
              <a:rPr lang="fi-FI" sz="1000" dirty="0" smtClean="0">
                <a:latin typeface="+mn-lt"/>
              </a:rPr>
              <a:t>. Neljä dokumentoitua sisäistä </a:t>
            </a:r>
            <a:r>
              <a:rPr lang="fi-FI" sz="1000" dirty="0" err="1" smtClean="0">
                <a:latin typeface="+mn-lt"/>
              </a:rPr>
              <a:t>auditointia</a:t>
            </a:r>
            <a:r>
              <a:rPr lang="fi-FI" sz="1000" dirty="0" smtClean="0">
                <a:latin typeface="+mn-lt"/>
              </a:rPr>
              <a:t>:</a:t>
            </a:r>
          </a:p>
          <a:p>
            <a:pPr>
              <a:buFontTx/>
              <a:buChar char="-"/>
              <a:tabLst>
                <a:tab pos="1619250" algn="l"/>
              </a:tabLst>
            </a:pPr>
            <a:r>
              <a:rPr lang="fi-FI" sz="1000" dirty="0" smtClean="0">
                <a:latin typeface="+mn-lt"/>
              </a:rPr>
              <a:t> 1 kpl ISO 9001:2015 	(2015)</a:t>
            </a:r>
          </a:p>
          <a:p>
            <a:pPr>
              <a:buFontTx/>
              <a:buChar char="-"/>
              <a:tabLst>
                <a:tab pos="1619250" algn="l"/>
              </a:tabLst>
            </a:pPr>
            <a:r>
              <a:rPr lang="fi-FI" sz="1000" dirty="0" smtClean="0">
                <a:latin typeface="+mn-lt"/>
              </a:rPr>
              <a:t> 2 kpl AQAP 2110 </a:t>
            </a:r>
            <a:r>
              <a:rPr lang="fi-FI" sz="1000" dirty="0" err="1" smtClean="0">
                <a:latin typeface="+mn-lt"/>
              </a:rPr>
              <a:t>ed</a:t>
            </a:r>
            <a:r>
              <a:rPr lang="fi-FI" sz="1000" dirty="0" smtClean="0">
                <a:latin typeface="+mn-lt"/>
              </a:rPr>
              <a:t> D 	(2016, 2017)</a:t>
            </a:r>
          </a:p>
          <a:p>
            <a:pPr>
              <a:buFontTx/>
              <a:buChar char="-"/>
              <a:tabLst>
                <a:tab pos="1619250" algn="l"/>
              </a:tabLst>
            </a:pPr>
            <a:r>
              <a:rPr lang="fi-FI" sz="1000" dirty="0" smtClean="0">
                <a:latin typeface="+mn-lt"/>
              </a:rPr>
              <a:t> 1 kpl ISO + AQAP 	(2017)</a:t>
            </a:r>
          </a:p>
          <a:p>
            <a:endParaRPr lang="fi-FI" sz="1000" dirty="0"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88024" y="3861048"/>
            <a:ext cx="1584176" cy="13681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4725144"/>
            <a:ext cx="2088232" cy="86177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000" dirty="0" smtClean="0">
                <a:latin typeface="+mn-lt"/>
              </a:rPr>
              <a:t>AQAP 2110 –vaatimukset (sininen teksti) lisättiin ISO 9001:2015 –vaatimuskohtia täydentämään.</a:t>
            </a:r>
          </a:p>
          <a:p>
            <a:endParaRPr lang="fi-FI" sz="1000" dirty="0">
              <a:latin typeface="+mn-lt"/>
            </a:endParaRPr>
          </a:p>
        </p:txBody>
      </p:sp>
      <p:sp>
        <p:nvSpPr>
          <p:cNvPr id="16" name="Bent Arrow 15"/>
          <p:cNvSpPr/>
          <p:nvPr/>
        </p:nvSpPr>
        <p:spPr bwMode="auto">
          <a:xfrm rot="5400000" flipH="1">
            <a:off x="6660231" y="3501007"/>
            <a:ext cx="1152128" cy="100811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68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Itsearvioinnit</a:t>
            </a:r>
            <a:r>
              <a:rPr lang="fi-FI" dirty="0" smtClean="0"/>
              <a:t> täydensivät tilannekuvan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33E8D3-90EB-4CC9-AE92-37869D2A51A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24936" cy="449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43808" y="5703059"/>
            <a:ext cx="5256584" cy="24622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1000" dirty="0" smtClean="0">
                <a:latin typeface="+mn-lt"/>
              </a:rPr>
              <a:t>Yksiköiden oma näkemys QEHS –tasosta </a:t>
            </a:r>
            <a:r>
              <a:rPr lang="fi-FI" sz="1000" dirty="0" smtClean="0">
                <a:latin typeface="+mn-lt"/>
                <a:sym typeface="Wingdings" pitchFamily="2" charset="2"/>
              </a:rPr>
              <a:t> </a:t>
            </a:r>
            <a:r>
              <a:rPr lang="fi-FI" sz="1000" dirty="0" err="1" smtClean="0">
                <a:latin typeface="+mn-lt"/>
                <a:sym typeface="Wingdings" pitchFamily="2" charset="2"/>
              </a:rPr>
              <a:t>benchmarking</a:t>
            </a:r>
            <a:endParaRPr lang="fi-FI" sz="1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2360" y="476672"/>
            <a:ext cx="1152128" cy="55399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1000" dirty="0" smtClean="0">
                <a:latin typeface="+mn-lt"/>
              </a:rPr>
              <a:t>Yritystason kehityskohteet löytyvät täältä. </a:t>
            </a:r>
            <a:endParaRPr lang="fi-FI" sz="1000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 bwMode="auto">
          <a:xfrm>
            <a:off x="8388424" y="1030670"/>
            <a:ext cx="0" cy="4541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059832" y="2924944"/>
          <a:ext cx="4680520" cy="1356360"/>
        </p:xfrm>
        <a:graphic>
          <a:graphicData uri="http://schemas.openxmlformats.org/drawingml/2006/table">
            <a:tbl>
              <a:tblPr/>
              <a:tblGrid>
                <a:gridCol w="577173"/>
                <a:gridCol w="4103347"/>
              </a:tblGrid>
              <a:tr h="30259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4</a:t>
                      </a:r>
                      <a:endParaRPr lang="fi-FI" sz="11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Arviointikohdan asiaa/teemaa/toteutumista arvioidaan säännöllisesti kehityskohteiden tunnistamiseksi ja tästä löytyy näyttöä!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59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Arviointikohdan asiat toteutuvat ja menettelyt ovat vakiintuneet/jalkautettu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29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>
                          <a:solidFill>
                            <a:srgbClr val="92D05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92D050"/>
                          </a:solidFill>
                          <a:latin typeface="Calibri"/>
                        </a:rPr>
                        <a:t>Arviointikohdan asiat toteutuvat vähintään 75-prosenttisesti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35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>
                          <a:solidFill>
                            <a:srgbClr val="FF99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FF9900"/>
                          </a:solidFill>
                          <a:latin typeface="Calibri"/>
                        </a:rPr>
                        <a:t>Arviointikohdan asioita ollaan vasta </a:t>
                      </a:r>
                      <a:r>
                        <a:rPr lang="fi-FI" sz="1200" b="0" i="0" u="none" strike="noStrike" dirty="0">
                          <a:solidFill>
                            <a:srgbClr val="FF9900"/>
                          </a:solidFill>
                          <a:latin typeface="Calibri"/>
                        </a:rPr>
                        <a:t>ottamassa</a:t>
                      </a:r>
                      <a:r>
                        <a:rPr lang="fi-FI" sz="1100" b="0" i="0" u="none" strike="noStrike" dirty="0">
                          <a:solidFill>
                            <a:srgbClr val="FF9900"/>
                          </a:solidFill>
                          <a:latin typeface="Calibri"/>
                        </a:rPr>
                        <a:t> käyttöön (vähintään suunnitelma tai toimeksianto tai pöytäkirjamerkintä tms.)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29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Arviointikohdan asioita ei tunnisteta tai ne ovat aloittamatta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59832" y="2606715"/>
            <a:ext cx="4680520" cy="24622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000" dirty="0" smtClean="0">
                <a:latin typeface="+mn-lt"/>
              </a:rPr>
              <a:t>5-portainen arviointiasteikko:</a:t>
            </a:r>
            <a:endParaRPr lang="fi-FI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KEHO 2: Mittaustenhallinta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31640"/>
            <a:ext cx="8382000" cy="2993504"/>
          </a:xfrm>
        </p:spPr>
        <p:txBody>
          <a:bodyPr/>
          <a:lstStyle/>
          <a:p>
            <a:endParaRPr lang="fi-FI" sz="1400" dirty="0" smtClean="0"/>
          </a:p>
          <a:p>
            <a:pPr>
              <a:buNone/>
            </a:pPr>
            <a:r>
              <a:rPr lang="fi-FI" sz="1400" b="1" dirty="0" smtClean="0"/>
              <a:t>Kriittisten mittausten </a:t>
            </a:r>
            <a:r>
              <a:rPr lang="fi-FI" sz="1400" dirty="0" smtClean="0"/>
              <a:t>periaatteen käyttöönotto</a:t>
            </a:r>
            <a:r>
              <a:rPr lang="fi-FI" sz="1400" b="1" dirty="0" smtClean="0"/>
              <a:t> </a:t>
            </a:r>
            <a:r>
              <a:rPr lang="fi-FI" sz="1400" dirty="0" err="1" smtClean="0"/>
              <a:t>Millogissa</a:t>
            </a:r>
            <a:endParaRPr lang="fi-FI" sz="1400" dirty="0" smtClean="0"/>
          </a:p>
          <a:p>
            <a:r>
              <a:rPr lang="fi-FI" sz="1200" dirty="0" err="1" smtClean="0"/>
              <a:t>MOY-joryn</a:t>
            </a:r>
            <a:r>
              <a:rPr lang="fi-FI" sz="1200" dirty="0" smtClean="0"/>
              <a:t> hyväksyntä </a:t>
            </a:r>
            <a:r>
              <a:rPr lang="fi-FI" sz="1200" dirty="0" smtClean="0">
                <a:sym typeface="Wingdings" pitchFamily="2" charset="2"/>
              </a:rPr>
              <a:t> lanseeraus 02/2017</a:t>
            </a:r>
            <a:endParaRPr lang="fi-FI" sz="1200" dirty="0" smtClean="0"/>
          </a:p>
          <a:p>
            <a:r>
              <a:rPr lang="fi-FI" sz="1200" dirty="0" smtClean="0"/>
              <a:t>Johtoryhmien </a:t>
            </a:r>
            <a:r>
              <a:rPr lang="fi-FI" sz="1200" dirty="0" err="1" smtClean="0"/>
              <a:t>briifaus</a:t>
            </a:r>
            <a:r>
              <a:rPr lang="fi-FI" sz="1200" dirty="0" smtClean="0"/>
              <a:t> (periaatteet ja eteneminen)</a:t>
            </a:r>
          </a:p>
          <a:p>
            <a:r>
              <a:rPr lang="fi-FI" sz="1200" dirty="0" smtClean="0"/>
              <a:t>Toimipaikkojen vastuullisten </a:t>
            </a:r>
            <a:r>
              <a:rPr lang="fi-FI" sz="1200" dirty="0" err="1" smtClean="0"/>
              <a:t>briifaus</a:t>
            </a:r>
            <a:r>
              <a:rPr lang="fi-FI" sz="1200" dirty="0" smtClean="0"/>
              <a:t> ja tilannekartoitus</a:t>
            </a:r>
          </a:p>
          <a:p>
            <a:r>
              <a:rPr lang="fi-FI" sz="1400" dirty="0" smtClean="0"/>
              <a:t>Uusi: </a:t>
            </a:r>
            <a:r>
              <a:rPr lang="fi-FI" sz="1400" b="1" dirty="0" smtClean="0"/>
              <a:t>perusmittaukset </a:t>
            </a:r>
            <a:r>
              <a:rPr lang="fi-FI" sz="1400" dirty="0" smtClean="0"/>
              <a:t>määrittävä menettelyohje mittauslaitteiden tarkastuksista ja niiden dokumentoinnista/merkinnöistä. </a:t>
            </a:r>
          </a:p>
          <a:p>
            <a:pPr lvl="1">
              <a:buNone/>
            </a:pPr>
            <a:r>
              <a:rPr lang="fi-FI" sz="1100" dirty="0" smtClean="0">
                <a:sym typeface="Wingdings" pitchFamily="2" charset="2"/>
              </a:rPr>
              <a:t> Mittauslaitteiden ”uusjako”:  </a:t>
            </a:r>
            <a:r>
              <a:rPr lang="fi-FI" sz="1100" b="1" dirty="0" smtClean="0">
                <a:sym typeface="Wingdings" pitchFamily="2" charset="2"/>
              </a:rPr>
              <a:t>K1</a:t>
            </a:r>
            <a:r>
              <a:rPr lang="fi-FI" sz="1100" dirty="0" smtClean="0">
                <a:sym typeface="Wingdings" pitchFamily="2" charset="2"/>
              </a:rPr>
              <a:t> (kalibroidaan 12 kk välein);  </a:t>
            </a:r>
            <a:r>
              <a:rPr lang="fi-FI" sz="1100" b="1" dirty="0" smtClean="0"/>
              <a:t>KT</a:t>
            </a:r>
            <a:r>
              <a:rPr lang="fi-FI" sz="1100" dirty="0" smtClean="0"/>
              <a:t> (kalibroidaan tarvittaessa)</a:t>
            </a:r>
            <a:endParaRPr lang="fi-FI" sz="300" dirty="0" smtClean="0"/>
          </a:p>
          <a:p>
            <a:r>
              <a:rPr lang="fi-FI" sz="1400" dirty="0" smtClean="0"/>
              <a:t>Kriittisten mittausten tunnistaminen (koulutuskierrokset yksiköissä)</a:t>
            </a:r>
          </a:p>
          <a:p>
            <a:endParaRPr lang="fi-FI" sz="1400" dirty="0" smtClean="0"/>
          </a:p>
          <a:p>
            <a:endParaRPr lang="fi-FI" sz="1400" dirty="0" smtClean="0"/>
          </a:p>
          <a:p>
            <a:endParaRPr lang="fi-FI" sz="1400" dirty="0" smtClean="0"/>
          </a:p>
          <a:p>
            <a:endParaRPr lang="fi-FI" sz="1400" dirty="0" smtClean="0"/>
          </a:p>
          <a:p>
            <a:r>
              <a:rPr lang="fi-FI" sz="1400" dirty="0" smtClean="0"/>
              <a:t>Kriittisten mittausten tunnistamisen kattavuus ja eheyden varmistaminen. </a:t>
            </a:r>
            <a:endParaRPr lang="fi-FI" sz="1400" b="1" dirty="0" smtClean="0"/>
          </a:p>
          <a:p>
            <a:r>
              <a:rPr lang="fi-FI" sz="1400" dirty="0" smtClean="0"/>
              <a:t>Mittauslaitteiden tietojen ja hallintamenettelyiden päivitys </a:t>
            </a:r>
            <a:r>
              <a:rPr lang="fi-FI" sz="1400" dirty="0" err="1" smtClean="0"/>
              <a:t>M-Files</a:t>
            </a:r>
            <a:r>
              <a:rPr lang="fi-FI" sz="1400" dirty="0" smtClean="0"/>
              <a:t> -järjestelmään (K1- ja </a:t>
            </a:r>
            <a:r>
              <a:rPr lang="fi-FI" sz="1400" dirty="0" err="1" smtClean="0"/>
              <a:t>KT-määrät</a:t>
            </a:r>
            <a:r>
              <a:rPr lang="fi-FI" sz="1400" dirty="0" smtClean="0"/>
              <a:t>, yksilöinti, jäljitettävyystieto, toimipaikkatieto…)</a:t>
            </a:r>
          </a:p>
          <a:p>
            <a:endParaRPr lang="fi-FI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F40E5-4616-4999-9E17-69893CE2780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1660"/>
            <a:ext cx="8208912" cy="53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8832" y="193310"/>
            <a:ext cx="2745616" cy="265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KEHO 5: Toimittajien hallinta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rgbClr val="003776"/>
              </a:buClr>
              <a:buFont typeface="Times" pitchFamily="84" charset="0"/>
              <a:buChar char="•"/>
            </a:pPr>
            <a:r>
              <a:rPr lang="fi-FI" sz="1600" dirty="0" smtClean="0"/>
              <a:t>AQAP 2110 </a:t>
            </a:r>
            <a:r>
              <a:rPr lang="fi-FI" sz="1600" dirty="0" err="1" smtClean="0"/>
              <a:t>ed</a:t>
            </a:r>
            <a:r>
              <a:rPr lang="fi-FI" sz="1600" dirty="0" smtClean="0"/>
              <a:t> D –vaatimusten tarkastelun innoittamana toteutetut muutokset:</a:t>
            </a:r>
            <a:endParaRPr lang="fi-FI" dirty="0" smtClean="0"/>
          </a:p>
          <a:p>
            <a:pPr lvl="1"/>
            <a:r>
              <a:rPr lang="fi-FI" sz="1400" dirty="0" smtClean="0"/>
              <a:t>Toimittajaluokittelu on päivitetty</a:t>
            </a:r>
          </a:p>
          <a:p>
            <a:pPr lvl="1"/>
            <a:r>
              <a:rPr lang="fi-FI" sz="1400" dirty="0" smtClean="0"/>
              <a:t>Toimittajien laadunhallintaprosessi on päivitetty</a:t>
            </a:r>
            <a:endParaRPr lang="fi-FI" sz="1400" dirty="0" smtClean="0">
              <a:sym typeface="Wingdings" pitchFamily="2" charset="2"/>
            </a:endParaRPr>
          </a:p>
          <a:p>
            <a:pPr lvl="1"/>
            <a:r>
              <a:rPr lang="fi-FI" sz="1400" dirty="0" smtClean="0"/>
              <a:t>Toimittajien </a:t>
            </a:r>
            <a:r>
              <a:rPr lang="fi-FI" sz="1400" dirty="0" err="1" smtClean="0"/>
              <a:t>itsearviointimalli</a:t>
            </a:r>
            <a:r>
              <a:rPr lang="fi-FI" sz="1400" dirty="0" smtClean="0"/>
              <a:t> on otettu käyttöön ja </a:t>
            </a:r>
            <a:r>
              <a:rPr lang="fi-FI" sz="1400" dirty="0" err="1" smtClean="0"/>
              <a:t>pilotoitu</a:t>
            </a:r>
            <a:endParaRPr lang="fi-FI" sz="1400" dirty="0" smtClean="0"/>
          </a:p>
          <a:p>
            <a:pPr lvl="1"/>
            <a:r>
              <a:rPr lang="fi-FI" sz="1400" dirty="0" smtClean="0">
                <a:sym typeface="Wingdings" pitchFamily="2" charset="2"/>
              </a:rPr>
              <a:t>Uusi </a:t>
            </a:r>
            <a:r>
              <a:rPr lang="fi-FI" sz="1400" dirty="0" smtClean="0">
                <a:sym typeface="Wingdings" pitchFamily="2" charset="2"/>
              </a:rPr>
              <a:t>Hankintamenettelyt –ohje on julkaistu</a:t>
            </a:r>
          </a:p>
          <a:p>
            <a:pPr lvl="1"/>
            <a:r>
              <a:rPr lang="fi-FI" sz="1400" dirty="0" smtClean="0"/>
              <a:t>Operatiivinen </a:t>
            </a:r>
            <a:r>
              <a:rPr lang="fi-FI" sz="1400" dirty="0" smtClean="0"/>
              <a:t>osto –prosessin katselmointimenettelyjä on täsmennetty </a:t>
            </a:r>
          </a:p>
          <a:p>
            <a:pPr lvl="1"/>
            <a:r>
              <a:rPr lang="fi-FI" sz="1400" dirty="0" smtClean="0"/>
              <a:t>Väärennetyn </a:t>
            </a:r>
            <a:r>
              <a:rPr lang="fi-FI" sz="1400" dirty="0" smtClean="0"/>
              <a:t>materiaalin hallinnan menettelyohje on julkaistu (</a:t>
            </a:r>
            <a:r>
              <a:rPr lang="fi-FI" sz="1400" dirty="0" err="1" smtClean="0"/>
              <a:t>Counterfeit</a:t>
            </a:r>
            <a:r>
              <a:rPr lang="fi-FI" sz="1400" dirty="0" smtClean="0"/>
              <a:t> </a:t>
            </a:r>
            <a:r>
              <a:rPr lang="fi-FI" sz="1400" dirty="0" err="1" smtClean="0"/>
              <a:t>Materiel</a:t>
            </a:r>
            <a:r>
              <a:rPr lang="fi-FI" sz="1400" dirty="0" smtClean="0"/>
              <a:t>)</a:t>
            </a:r>
          </a:p>
          <a:p>
            <a:pPr lvl="1"/>
            <a:r>
              <a:rPr lang="fi-FI" sz="1400" dirty="0" smtClean="0"/>
              <a:t>Riskienhallintavaatimuksen vyöryttäminen: </a:t>
            </a:r>
            <a:r>
              <a:rPr lang="fi-FI" sz="1400" dirty="0" smtClean="0"/>
              <a:t>nk. </a:t>
            </a:r>
            <a:r>
              <a:rPr lang="fi-FI" sz="1400" dirty="0" err="1" smtClean="0"/>
              <a:t>GQA-vakiolauseen</a:t>
            </a:r>
            <a:r>
              <a:rPr lang="fi-FI" sz="1400" dirty="0" smtClean="0"/>
              <a:t> lisäksi mukana on velvoite   riskien käsittelystä </a:t>
            </a:r>
            <a:r>
              <a:rPr lang="fi-FI" sz="1400" dirty="0" smtClean="0"/>
              <a:t>(= </a:t>
            </a:r>
            <a:r>
              <a:rPr lang="fi-FI" sz="1400" dirty="0" smtClean="0"/>
              <a:t>”näyttö pyydettäessä”)</a:t>
            </a:r>
            <a:endParaRPr lang="fi-FI" sz="1400" dirty="0" smtClean="0"/>
          </a:p>
          <a:p>
            <a:pPr lvl="1"/>
            <a:endParaRPr lang="fi-FI" sz="1400" dirty="0" smtClean="0"/>
          </a:p>
          <a:p>
            <a:r>
              <a:rPr lang="fi-FI" sz="1800" dirty="0" smtClean="0"/>
              <a:t>Täsmennystä/täydennystä tarvitaan</a:t>
            </a:r>
          </a:p>
          <a:p>
            <a:pPr lvl="1"/>
            <a:r>
              <a:rPr lang="fi-FI" sz="1400" i="1" dirty="0" smtClean="0"/>
              <a:t>Tärkeät toimittajat</a:t>
            </a:r>
            <a:r>
              <a:rPr lang="fi-FI" sz="1400" dirty="0" smtClean="0"/>
              <a:t> : Laatuvaatimusten läpikäynti ja puutteiden kartoittaminen toimittajittain </a:t>
            </a:r>
          </a:p>
          <a:p>
            <a:pPr lvl="1"/>
            <a:r>
              <a:rPr lang="fi-FI" sz="1400" dirty="0" smtClean="0"/>
              <a:t>Toimittajakohtaisen toimitusvarmuusmittarin luominen osaksi </a:t>
            </a:r>
            <a:r>
              <a:rPr lang="fi-FI" sz="1400" dirty="0" err="1" smtClean="0"/>
              <a:t>BI-raportointia</a:t>
            </a:r>
            <a:endParaRPr lang="fi-FI" sz="1400" dirty="0" smtClean="0"/>
          </a:p>
          <a:p>
            <a:pPr lvl="1"/>
            <a:r>
              <a:rPr lang="fi-FI" sz="1400" dirty="0" smtClean="0"/>
              <a:t>Toimittajareklamointiin käytettävän tietojärjestelmän valinta</a:t>
            </a:r>
          </a:p>
          <a:p>
            <a:endParaRPr lang="fi-FI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F40E5-4616-4999-9E17-69893CE2780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Tärkeät toimittajat ja laatuvaatimukset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C295CA-4950-438A-B85E-7DD678B5927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419872" y="2924944"/>
            <a:ext cx="936104" cy="57606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Vaikeasti korvattava toimittaja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923928" y="2132856"/>
            <a:ext cx="1080120" cy="43204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 smtClean="0">
                <a:latin typeface="+mj-lt"/>
              </a:rPr>
              <a:t>Varaosa-omavaraisuus</a:t>
            </a:r>
            <a:endParaRPr kumimoji="0" lang="fi-F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69954" y="1605650"/>
            <a:ext cx="987799" cy="5760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Järjestelmän elinkaaren vaihe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83568" y="1124744"/>
            <a:ext cx="4536504" cy="32403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1268760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latin typeface="+mj-lt"/>
              </a:rPr>
              <a:t>Tärkeät toimittajat:</a:t>
            </a:r>
          </a:p>
          <a:p>
            <a:endParaRPr lang="fi-FI" sz="1400" dirty="0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043608" y="1844824"/>
            <a:ext cx="1224136" cy="576064"/>
          </a:xfrm>
          <a:prstGeom prst="roundRect">
            <a:avLst/>
          </a:prstGeom>
          <a:solidFill>
            <a:srgbClr val="F9D1A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Volyymitoimittaja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 smtClean="0">
                <a:latin typeface="+mj-lt"/>
              </a:rPr>
              <a:t>- Eurot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Rivit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627784" y="1965690"/>
            <a:ext cx="1345650" cy="5760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Asiakkaan tärkeän</a:t>
            </a:r>
            <a:r>
              <a:rPr kumimoji="0" lang="fi-FI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järjestelmän kriittinen toimittaja</a:t>
            </a:r>
            <a:endParaRPr kumimoji="0" lang="fi-F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267744" y="3429000"/>
            <a:ext cx="936104" cy="691277"/>
          </a:xfrm>
          <a:prstGeom prst="roundRect">
            <a:avLst/>
          </a:prstGeom>
          <a:solidFill>
            <a:srgbClr val="EEF96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Pitkän</a:t>
            </a:r>
            <a:r>
              <a:rPr kumimoji="0" lang="fi-FI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toimitusajan materiaalin toimittaja</a:t>
            </a:r>
            <a:endParaRPr kumimoji="0" lang="fi-F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547664" y="2780928"/>
            <a:ext cx="1462663" cy="460851"/>
          </a:xfrm>
          <a:prstGeom prst="roundRect">
            <a:avLst/>
          </a:prstGeom>
          <a:solidFill>
            <a:srgbClr val="ED7BE5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Valmiusnäkökulmasta </a:t>
            </a:r>
            <a:r>
              <a:rPr kumimoji="0" lang="fi-FI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tärkeä toimittaja</a:t>
            </a:r>
            <a:endParaRPr kumimoji="0" lang="fi-F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971600" y="3573016"/>
            <a:ext cx="936104" cy="576064"/>
          </a:xfrm>
          <a:prstGeom prst="roundRect">
            <a:avLst/>
          </a:prstGeom>
          <a:solidFill>
            <a:srgbClr val="ACF2B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Merkittävät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 smtClean="0">
                <a:latin typeface="+mj-lt"/>
              </a:rPr>
              <a:t>y</a:t>
            </a: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mpäristö- vaikutukset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717032"/>
            <a:ext cx="1944216" cy="160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52120" y="4581128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latin typeface="+mj-lt"/>
              </a:rPr>
              <a:t>ISO 9001</a:t>
            </a:r>
            <a:endParaRPr lang="fi-FI" sz="12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4005064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latin typeface="+mj-lt"/>
              </a:rPr>
              <a:t>ISO 14001</a:t>
            </a:r>
            <a:endParaRPr lang="fi-FI" sz="12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0152" y="3501008"/>
            <a:ext cx="981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latin typeface="+mj-lt"/>
              </a:rPr>
              <a:t>AQAP 2110</a:t>
            </a:r>
            <a:endParaRPr lang="fi-FI" sz="12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2200" y="5517232"/>
            <a:ext cx="1393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latin typeface="+mj-lt"/>
              </a:rPr>
              <a:t>Laatusuunnitelma</a:t>
            </a:r>
            <a:endParaRPr lang="fi-FI" sz="12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6136" y="5013176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latin typeface="+mj-lt"/>
              </a:rPr>
              <a:t>Green </a:t>
            </a:r>
            <a:r>
              <a:rPr lang="fi-FI" sz="1200" dirty="0" err="1" smtClean="0">
                <a:latin typeface="+mj-lt"/>
              </a:rPr>
              <a:t>Card</a:t>
            </a:r>
            <a:r>
              <a:rPr lang="fi-FI" sz="1200" dirty="0" smtClean="0">
                <a:latin typeface="+mj-lt"/>
              </a:rPr>
              <a:t> /</a:t>
            </a:r>
          </a:p>
          <a:p>
            <a:r>
              <a:rPr lang="fi-FI" sz="1200" dirty="0" smtClean="0">
                <a:latin typeface="+mj-lt"/>
              </a:rPr>
              <a:t>HSEQ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0312" y="3284984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>
                <a:latin typeface="+mj-lt"/>
              </a:rPr>
              <a:t>Itsearviointi</a:t>
            </a:r>
            <a:endParaRPr lang="fi-FI" sz="12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40352" y="5301208"/>
            <a:ext cx="1170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latin typeface="+mj-lt"/>
              </a:rPr>
              <a:t>Riskienhallinta</a:t>
            </a:r>
            <a:endParaRPr lang="fi-FI" sz="1200" dirty="0"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652120" y="2708920"/>
            <a:ext cx="3312368" cy="32403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0152" y="278092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latin typeface="+mj-lt"/>
              </a:rPr>
              <a:t>Laatuvaatimukset</a:t>
            </a:r>
            <a:r>
              <a:rPr lang="fi-FI" sz="1400" dirty="0" smtClean="0">
                <a:latin typeface="+mj-lt"/>
              </a:rPr>
              <a:t>:</a:t>
            </a:r>
          </a:p>
          <a:p>
            <a:endParaRPr lang="fi-FI" sz="1400" dirty="0">
              <a:latin typeface="+mj-lt"/>
            </a:endParaRPr>
          </a:p>
        </p:txBody>
      </p:sp>
      <p:sp>
        <p:nvSpPr>
          <p:cNvPr id="32" name="Left-Up Arrow 31"/>
          <p:cNvSpPr/>
          <p:nvPr/>
        </p:nvSpPr>
        <p:spPr bwMode="auto">
          <a:xfrm rot="16200000">
            <a:off x="5688124" y="800709"/>
            <a:ext cx="1440160" cy="2232248"/>
          </a:xfrm>
          <a:prstGeom prst="leftUpArrow">
            <a:avLst>
              <a:gd name="adj1" fmla="val 17278"/>
              <a:gd name="adj2" fmla="val 13997"/>
              <a:gd name="adj3" fmla="val 25191"/>
            </a:avLst>
          </a:prstGeom>
          <a:solidFill>
            <a:srgbClr val="FCBE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21779" y="1273288"/>
            <a:ext cx="1138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>
                <a:latin typeface="+mj-lt"/>
              </a:rPr>
              <a:t>Näille toimittajille</a:t>
            </a:r>
            <a:endParaRPr lang="fi-FI" sz="10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2240" y="1958643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>
                <a:latin typeface="+mj-lt"/>
              </a:rPr>
              <a:t>Näitä vaatimuksia</a:t>
            </a:r>
            <a:endParaRPr lang="fi-FI" sz="1000" dirty="0">
              <a:latin typeface="+mj-lt"/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655496" cy="609600"/>
          </a:xfrm>
        </p:spPr>
        <p:txBody>
          <a:bodyPr/>
          <a:lstStyle/>
          <a:p>
            <a:r>
              <a:rPr lang="fi-FI" dirty="0" smtClean="0"/>
              <a:t>KEHO 7: Muut kehitysohjelmat/hankkeet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6325" lvl="2" indent="-276225">
              <a:buFont typeface="Arial" pitchFamily="34" charset="0"/>
              <a:buChar char="‒"/>
            </a:pPr>
            <a:endParaRPr lang="fi-FI" sz="11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61950" indent="-361950">
              <a:buNone/>
            </a:pPr>
            <a:r>
              <a:rPr lang="fi-FI" sz="1400" b="1" dirty="0" smtClean="0"/>
              <a:t>7.2	Riskienhallinta</a:t>
            </a:r>
            <a:endParaRPr lang="fi-FI" sz="1200" b="1" dirty="0" smtClean="0"/>
          </a:p>
          <a:p>
            <a:pPr indent="334963"/>
            <a:r>
              <a:rPr lang="fi-FI" sz="1400" dirty="0" smtClean="0"/>
              <a:t>Riskien hallinta on siirretty </a:t>
            </a:r>
            <a:r>
              <a:rPr lang="fi-FI" sz="1400" dirty="0" err="1" smtClean="0"/>
              <a:t>exceleistä</a:t>
            </a:r>
            <a:r>
              <a:rPr lang="fi-FI" sz="1400" dirty="0" smtClean="0"/>
              <a:t> </a:t>
            </a:r>
            <a:r>
              <a:rPr lang="fi-FI" sz="1400" dirty="0" err="1" smtClean="0"/>
              <a:t>M-Files</a:t>
            </a:r>
            <a:r>
              <a:rPr lang="fi-FI" sz="1400" dirty="0" smtClean="0"/>
              <a:t> -järjestelmään</a:t>
            </a:r>
          </a:p>
          <a:p>
            <a:pPr indent="334963"/>
            <a:r>
              <a:rPr lang="fi-FI" sz="1400" dirty="0" smtClean="0"/>
              <a:t>Riski on järjestelmässä vain yhteen kertaan (mutta näkyvissä niillä tasoilla, joilla tarpeen)</a:t>
            </a:r>
          </a:p>
          <a:p>
            <a:pPr indent="334963"/>
            <a:r>
              <a:rPr lang="fi-FI" sz="1400" dirty="0" smtClean="0"/>
              <a:t>Mahdollisuus nähdä koko </a:t>
            </a:r>
            <a:r>
              <a:rPr lang="fi-FI" sz="1400" dirty="0" err="1" smtClean="0"/>
              <a:t>Millogin</a:t>
            </a:r>
            <a:r>
              <a:rPr lang="fi-FI" sz="1400" dirty="0" smtClean="0"/>
              <a:t> riskitilanne kerralla</a:t>
            </a:r>
          </a:p>
          <a:p>
            <a:pPr indent="334963"/>
            <a:r>
              <a:rPr lang="fi-FI" sz="1400" dirty="0" smtClean="0"/>
              <a:t>Toimenpiteiden määrittely, aktivointi ja toteumaraportointi tehostuu</a:t>
            </a:r>
          </a:p>
          <a:p>
            <a:pPr indent="334963"/>
            <a:r>
              <a:rPr lang="fi-FI" sz="1400" dirty="0" smtClean="0"/>
              <a:t>Prosessin toimivuus on paremmin ohjattavissa ja valvottavissa</a:t>
            </a:r>
          </a:p>
          <a:p>
            <a:pPr indent="334963"/>
            <a:r>
              <a:rPr lang="fi-FI" sz="1400" dirty="0" smtClean="0"/>
              <a:t>Riskitietoisuus paranee (läpinäkyvyys)</a:t>
            </a:r>
          </a:p>
          <a:p>
            <a:endParaRPr lang="fi-FI" sz="1200" dirty="0" smtClean="0"/>
          </a:p>
          <a:p>
            <a:pPr>
              <a:buNone/>
            </a:pPr>
            <a:r>
              <a:rPr lang="fi-FI" sz="1400" dirty="0" smtClean="0"/>
              <a:t>	Riskienhallinta vs. ISO 31000</a:t>
            </a:r>
          </a:p>
          <a:p>
            <a:pPr lvl="1">
              <a:buFont typeface="Arial" pitchFamily="34" charset="0"/>
              <a:buChar char="•"/>
            </a:pPr>
            <a:r>
              <a:rPr lang="fi-FI" sz="1400" dirty="0" smtClean="0"/>
              <a:t>Standardin teemat on arvioitu, kehityskohteet tunnistettu ja toteutettu</a:t>
            </a:r>
          </a:p>
          <a:p>
            <a:pPr marL="361950" indent="-361950">
              <a:buNone/>
            </a:pPr>
            <a:endParaRPr lang="fi-FI" sz="1400" dirty="0" smtClean="0"/>
          </a:p>
          <a:p>
            <a:pPr marL="457200" indent="-457200">
              <a:buFont typeface="+mj-lt"/>
              <a:buAutoNum type="arabicPeriod" startAt="3"/>
            </a:pPr>
            <a:endParaRPr lang="fi-FI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F40E5-4616-4999-9E17-69893CE2780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700808"/>
            <a:ext cx="1663292" cy="135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486" y="1675457"/>
            <a:ext cx="2045738" cy="16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3863762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M-Files</a:t>
            </a:r>
            <a:r>
              <a:rPr lang="fi-FI" dirty="0" smtClean="0"/>
              <a:t> –toteutus (esimerkki)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8B111-AEFF-4FB4-A281-97241E192C2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1619672" y="2060848"/>
            <a:ext cx="1080120" cy="28803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851920" y="1628800"/>
            <a:ext cx="57606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572000" y="2060848"/>
            <a:ext cx="1152128" cy="28803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23528" y="1556792"/>
            <a:ext cx="1080120" cy="3600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300192" y="1628800"/>
            <a:ext cx="57606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948264" y="1916832"/>
            <a:ext cx="1440160" cy="28803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  <p:sp>
        <p:nvSpPr>
          <p:cNvPr id="20" name="Right Arrow 19"/>
          <p:cNvSpPr/>
          <p:nvPr/>
        </p:nvSpPr>
        <p:spPr bwMode="auto">
          <a:xfrm rot="5400000">
            <a:off x="8136396" y="3032956"/>
            <a:ext cx="57606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1" y="3912438"/>
            <a:ext cx="3312368" cy="189282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+mn-lt"/>
              </a:rPr>
              <a:t>M-Filesissa</a:t>
            </a:r>
            <a:r>
              <a:rPr lang="fi-FI" sz="900" dirty="0" smtClean="0">
                <a:latin typeface="+mn-lt"/>
              </a:rPr>
              <a:t> </a:t>
            </a:r>
            <a:r>
              <a:rPr lang="fi-FI" sz="900" b="1" dirty="0" smtClean="0">
                <a:latin typeface="+mn-lt"/>
              </a:rPr>
              <a:t>kutakin riskiä </a:t>
            </a:r>
            <a:r>
              <a:rPr lang="fi-FI" sz="900" dirty="0" smtClean="0">
                <a:latin typeface="+mn-lt"/>
              </a:rPr>
              <a:t>hallitaan nk. metatietokortilla, joka sisältää mm seuraavat tiedot: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fi-FI" sz="900" dirty="0" smtClean="0">
                <a:latin typeface="+mn-lt"/>
              </a:rPr>
              <a:t>Kuvaus (nimi)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fi-FI" sz="900" dirty="0" smtClean="0">
                <a:latin typeface="+mn-lt"/>
              </a:rPr>
              <a:t>Riskikategoria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fi-FI" sz="900" dirty="0" smtClean="0">
                <a:latin typeface="+mn-lt"/>
              </a:rPr>
              <a:t>Riskin aiheuttaja(t) - Mahdolliset syyt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fi-FI" sz="900" dirty="0" smtClean="0">
                <a:latin typeface="+mn-lt"/>
              </a:rPr>
              <a:t>Vaikutukset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fi-FI" sz="900" dirty="0" smtClean="0">
                <a:latin typeface="+mn-lt"/>
              </a:rPr>
              <a:t>Riskin arvo = Todennäköisyys x vakavuus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fi-FI" sz="900" dirty="0" smtClean="0">
                <a:latin typeface="+mn-lt"/>
              </a:rPr>
              <a:t>Riskin trendi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fi-FI" sz="900" dirty="0" smtClean="0">
                <a:latin typeface="+mn-lt"/>
              </a:rPr>
              <a:t>Uudelleenarviointipäivämäärä (</a:t>
            </a:r>
            <a:r>
              <a:rPr lang="fi-FI" sz="900" dirty="0" smtClean="0">
                <a:latin typeface="+mn-lt"/>
                <a:sym typeface="Wingdings" pitchFamily="2" charset="2"/>
              </a:rPr>
              <a:t> </a:t>
            </a:r>
            <a:r>
              <a:rPr lang="fi-FI" sz="900" dirty="0" smtClean="0">
                <a:latin typeface="+mn-lt"/>
              </a:rPr>
              <a:t>hälytys)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fi-FI" sz="900" dirty="0" smtClean="0">
                <a:latin typeface="+mn-lt"/>
              </a:rPr>
              <a:t>Toimenpiteet riskin pienentämiseksi (</a:t>
            </a:r>
            <a:r>
              <a:rPr lang="fi-FI" sz="900" dirty="0" smtClean="0">
                <a:latin typeface="+mn-lt"/>
                <a:sym typeface="Wingdings" pitchFamily="2" charset="2"/>
              </a:rPr>
              <a:t> Tehtävänannot)</a:t>
            </a:r>
            <a:endParaRPr lang="fi-FI" sz="900" dirty="0" smtClean="0">
              <a:latin typeface="+mn-lt"/>
            </a:endParaRPr>
          </a:p>
          <a:p>
            <a:pPr marL="88900" indent="-88900">
              <a:buFont typeface="Arial" pitchFamily="34" charset="0"/>
              <a:buChar char="•"/>
            </a:pPr>
            <a:r>
              <a:rPr lang="fi-FI" sz="900" dirty="0" smtClean="0">
                <a:latin typeface="+mn-lt"/>
              </a:rPr>
              <a:t>Toteutumaraportointi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fi-FI" sz="900" dirty="0" smtClean="0">
                <a:latin typeface="+mn-lt"/>
              </a:rPr>
              <a:t>Mihin riski liittyy: organisaatio, projekti, järjestelmä</a:t>
            </a:r>
          </a:p>
          <a:p>
            <a:pPr marL="88900" indent="-88900">
              <a:buFont typeface="Arial" pitchFamily="34" charset="0"/>
              <a:buChar char="•"/>
            </a:pPr>
            <a:endParaRPr lang="fi-FI" sz="900" dirty="0">
              <a:latin typeface="+mn-lt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936479"/>
            <a:ext cx="5112568" cy="76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Hallintahaasteita riittää…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97496"/>
            <a:ext cx="8382000" cy="4495800"/>
          </a:xfrm>
        </p:spPr>
        <p:txBody>
          <a:bodyPr/>
          <a:lstStyle/>
          <a:p>
            <a:r>
              <a:rPr lang="fi-FI" sz="1600" dirty="0" err="1" smtClean="0"/>
              <a:t>Konfiguraation</a:t>
            </a:r>
            <a:r>
              <a:rPr lang="fi-FI" sz="1600" dirty="0" smtClean="0"/>
              <a:t> hallinta</a:t>
            </a:r>
          </a:p>
          <a:p>
            <a:r>
              <a:rPr lang="fi-FI" sz="1600" dirty="0" smtClean="0"/>
              <a:t>Mittaustenhallinta</a:t>
            </a:r>
          </a:p>
          <a:p>
            <a:r>
              <a:rPr lang="fi-FI" sz="1600" dirty="0" smtClean="0"/>
              <a:t>Osaamisen hallinta</a:t>
            </a:r>
          </a:p>
          <a:p>
            <a:r>
              <a:rPr lang="fi-FI" sz="1600" dirty="0" smtClean="0"/>
              <a:t>Poikkeamien hallinta</a:t>
            </a:r>
          </a:p>
          <a:p>
            <a:r>
              <a:rPr lang="fi-FI" sz="1600" dirty="0" smtClean="0"/>
              <a:t>Projektien hallinta</a:t>
            </a:r>
          </a:p>
          <a:p>
            <a:r>
              <a:rPr lang="fi-FI" sz="1600" dirty="0" smtClean="0"/>
              <a:t>Prosessien hallinta</a:t>
            </a:r>
          </a:p>
          <a:p>
            <a:r>
              <a:rPr lang="fi-FI" sz="1600" dirty="0" smtClean="0"/>
              <a:t>Riskienhallinta</a:t>
            </a:r>
          </a:p>
          <a:p>
            <a:r>
              <a:rPr lang="fi-FI" sz="1600" dirty="0" smtClean="0"/>
              <a:t>Toimenpiteiden hallinta</a:t>
            </a:r>
          </a:p>
          <a:p>
            <a:r>
              <a:rPr lang="fi-FI" sz="1600" dirty="0" smtClean="0"/>
              <a:t>Toimittajakentän hallinta</a:t>
            </a:r>
          </a:p>
          <a:p>
            <a:pPr lvl="1"/>
            <a:r>
              <a:rPr lang="fi-FI" sz="1400" dirty="0" smtClean="0"/>
              <a:t>Riskien hallinta</a:t>
            </a:r>
            <a:endParaRPr lang="fi-FI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33E8D3-90EB-4CC9-AE92-37869D2A51A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  <p:pic>
        <p:nvPicPr>
          <p:cNvPr id="1039" name="Picture 15" descr="C:\Users\809\AppData\Local\Microsoft\Windows\Temporary Internet Files\Content.IE5\7SWI48SC\stair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32856"/>
            <a:ext cx="1728192" cy="1728192"/>
          </a:xfrm>
          <a:prstGeom prst="rect">
            <a:avLst/>
          </a:prstGeom>
          <a:noFill/>
        </p:spPr>
      </p:pic>
      <p:pic>
        <p:nvPicPr>
          <p:cNvPr id="1040" name="Picture 16" descr="C:\Users\809\AppData\Local\Microsoft\Windows\Temporary Internet Files\Content.IE5\BLT56BVP\caution-stairs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980581"/>
            <a:ext cx="1512168" cy="1320627"/>
          </a:xfrm>
          <a:prstGeom prst="rect">
            <a:avLst/>
          </a:prstGeom>
          <a:noFill/>
        </p:spPr>
      </p:pic>
      <p:pic>
        <p:nvPicPr>
          <p:cNvPr id="1041" name="Picture 17" descr="C:\Users\809\AppData\Local\Microsoft\Windows\Temporary Internet Files\Content.IE5\56UQ8YJ3\Escalator-Stairs-Up-Upwards-2259-larg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4778" y="979648"/>
            <a:ext cx="1481638" cy="1153208"/>
          </a:xfrm>
          <a:prstGeom prst="rect">
            <a:avLst/>
          </a:prstGeom>
          <a:noFill/>
        </p:spPr>
      </p:pic>
      <p:sp>
        <p:nvSpPr>
          <p:cNvPr id="28" name="Bent-Up Arrow 27"/>
          <p:cNvSpPr/>
          <p:nvPr/>
        </p:nvSpPr>
        <p:spPr bwMode="auto">
          <a:xfrm>
            <a:off x="6444208" y="2348880"/>
            <a:ext cx="1368152" cy="72008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5400000">
            <a:off x="7308304" y="3212976"/>
            <a:ext cx="648072" cy="36004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6934200" cy="609600"/>
          </a:xfrm>
        </p:spPr>
        <p:txBody>
          <a:bodyPr/>
          <a:lstStyle/>
          <a:p>
            <a:r>
              <a:rPr lang="fi-FI" dirty="0" smtClean="0"/>
              <a:t>Kiitos!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382000" cy="44958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sz="2000" dirty="0" smtClean="0"/>
              <a:t>jukka.oikari@millog.fi</a:t>
            </a:r>
          </a:p>
          <a:p>
            <a:pPr>
              <a:buFont typeface="Times" charset="0"/>
              <a:buNone/>
            </a:pPr>
            <a:endParaRPr lang="en-GB" sz="2000" dirty="0" smtClean="0"/>
          </a:p>
          <a:p>
            <a:pPr>
              <a:buFont typeface="Times" charset="0"/>
              <a:buNone/>
            </a:pPr>
            <a:r>
              <a:rPr lang="en-GB" sz="2000" dirty="0" err="1" smtClean="0"/>
              <a:t>Millog</a:t>
            </a:r>
            <a:r>
              <a:rPr lang="en-GB" sz="2000" dirty="0" smtClean="0"/>
              <a:t> </a:t>
            </a:r>
            <a:r>
              <a:rPr lang="en-GB" sz="2000" dirty="0" err="1" smtClean="0"/>
              <a:t>Oy</a:t>
            </a:r>
            <a:endParaRPr lang="en-GB" sz="2000" dirty="0" smtClean="0"/>
          </a:p>
          <a:p>
            <a:pPr>
              <a:buFont typeface="Times" charset="0"/>
              <a:buNone/>
            </a:pPr>
            <a:r>
              <a:rPr lang="en-GB" sz="2000" dirty="0" err="1" smtClean="0"/>
              <a:t>Hatanpään</a:t>
            </a:r>
            <a:r>
              <a:rPr lang="en-GB" sz="2000" dirty="0" smtClean="0"/>
              <a:t> </a:t>
            </a:r>
            <a:r>
              <a:rPr lang="en-GB" sz="2000" dirty="0" err="1" smtClean="0"/>
              <a:t>valtatie</a:t>
            </a:r>
            <a:r>
              <a:rPr lang="en-GB" sz="2000" dirty="0" smtClean="0"/>
              <a:t> 30</a:t>
            </a:r>
          </a:p>
          <a:p>
            <a:pPr>
              <a:buFont typeface="Times" charset="0"/>
              <a:buNone/>
            </a:pPr>
            <a:r>
              <a:rPr lang="en-GB" sz="2000" dirty="0" smtClean="0"/>
              <a:t>FI-33100 Tampere</a:t>
            </a:r>
          </a:p>
          <a:p>
            <a:pPr>
              <a:buFont typeface="Times" charset="0"/>
              <a:buNone/>
            </a:pPr>
            <a:r>
              <a:rPr lang="en-GB" sz="2000" dirty="0" smtClean="0"/>
              <a:t>FINLAND</a:t>
            </a:r>
          </a:p>
          <a:p>
            <a:pPr>
              <a:buFont typeface="Times" charset="0"/>
              <a:buNone/>
            </a:pPr>
            <a:r>
              <a:rPr lang="en-GB" sz="2000" dirty="0" smtClean="0"/>
              <a:t>www.millog.fi</a:t>
            </a:r>
          </a:p>
          <a:p>
            <a:endParaRPr lang="en-GB" sz="2000" dirty="0" smtClean="0"/>
          </a:p>
          <a:p>
            <a:endParaRPr lang="fi-FI" sz="2000" dirty="0" smtClean="0"/>
          </a:p>
        </p:txBody>
      </p:sp>
      <p:sp>
        <p:nvSpPr>
          <p:cNvPr id="15365" name="Dian numeron paikkamerkki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82FEB1-E005-4D0A-A51C-8EDD427E1E1D}" type="slidenum">
              <a:rPr lang="en-US"/>
              <a:pPr/>
              <a:t>19</a:t>
            </a:fld>
            <a:endParaRPr lang="en-US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Jukka Oikari</a:t>
            </a:r>
            <a:endParaRPr lang="fi-FI"/>
          </a:p>
        </p:txBody>
      </p:sp>
      <p:pic>
        <p:nvPicPr>
          <p:cNvPr id="15367" name="Kuva 14" descr="kaavio.jpg"/>
          <p:cNvPicPr>
            <a:picLocks/>
          </p:cNvPicPr>
          <p:nvPr/>
        </p:nvPicPr>
        <p:blipFill>
          <a:blip r:embed="rId2" cstate="print"/>
          <a:srcRect l="8063" r="17937"/>
          <a:stretch>
            <a:fillRect/>
          </a:stretch>
        </p:blipFill>
        <p:spPr bwMode="auto">
          <a:xfrm>
            <a:off x="6865938" y="0"/>
            <a:ext cx="2278062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D723B-8D66-41F8-8060-C840974DAD6E}" type="slidenum">
              <a:rPr lang="en-US"/>
              <a:pPr/>
              <a:t>2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Aihepiirejä</a:t>
            </a:r>
            <a:endParaRPr lang="fi-FI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000" dirty="0" err="1" smtClean="0"/>
              <a:t>Millog</a:t>
            </a:r>
            <a:r>
              <a:rPr lang="fi-FI" sz="2000" dirty="0" smtClean="0"/>
              <a:t> 2017</a:t>
            </a:r>
          </a:p>
          <a:p>
            <a:r>
              <a:rPr lang="fi-FI" sz="2000" dirty="0" smtClean="0"/>
              <a:t>Taustaa</a:t>
            </a:r>
          </a:p>
          <a:p>
            <a:r>
              <a:rPr lang="fi-FI" sz="2000" dirty="0" smtClean="0"/>
              <a:t>Kehitysohjelmat kohti AQAP 2110 </a:t>
            </a:r>
            <a:r>
              <a:rPr lang="fi-FI" sz="2000" dirty="0" err="1" smtClean="0"/>
              <a:t>ed</a:t>
            </a:r>
            <a:r>
              <a:rPr lang="fi-FI" sz="2000" dirty="0" smtClean="0"/>
              <a:t> D -sertifiointia</a:t>
            </a:r>
          </a:p>
          <a:p>
            <a:r>
              <a:rPr lang="fi-FI" sz="2000" dirty="0" smtClean="0"/>
              <a:t>Haasteita riittää</a:t>
            </a:r>
            <a:r>
              <a:rPr lang="fi-FI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fi-FI" sz="2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90513" y="5551488"/>
            <a:ext cx="1760537" cy="3968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93750" eaLnBrk="0" hangingPunct="0">
              <a:defRPr/>
            </a:pPr>
            <a:endParaRPr lang="en-GB" sz="1100" b="1" dirty="0">
              <a:latin typeface="Arial" charset="0"/>
              <a:ea typeface="ＭＳ Ｐゴシック" charset="0"/>
              <a:cs typeface="+mn-cs"/>
            </a:endParaRPr>
          </a:p>
          <a:p>
            <a:pPr defTabSz="793750" eaLnBrk="0" hangingPunct="0">
              <a:defRPr/>
            </a:pPr>
            <a:r>
              <a:rPr lang="en-GB" sz="1100" b="1" dirty="0">
                <a:latin typeface="Arial" charset="0"/>
                <a:ea typeface="ＭＳ Ｐゴシック" charset="0"/>
                <a:cs typeface="+mn-cs"/>
              </a:rPr>
              <a:t>Tietohallinto</a:t>
            </a:r>
          </a:p>
          <a:p>
            <a:pPr defTabSz="793750" eaLnBrk="0" hangingPunct="0">
              <a:defRPr/>
            </a:pPr>
            <a:endParaRPr lang="en-GB" sz="1100" b="1" dirty="0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9" name="Rectangle 5"/>
          <p:cNvSpPr txBox="1">
            <a:spLocks noChangeArrowheads="1"/>
          </p:cNvSpPr>
          <p:nvPr/>
        </p:nvSpPr>
        <p:spPr bwMode="auto">
          <a:xfrm>
            <a:off x="290513" y="2751138"/>
            <a:ext cx="1760537" cy="3968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marL="342900" indent="-342900" defTabSz="793750" eaLnBrk="0" hangingPunct="0">
              <a:spcBef>
                <a:spcPct val="20000"/>
              </a:spcBef>
              <a:buClr>
                <a:srgbClr val="003776"/>
              </a:buClr>
              <a:buFont typeface="Times" pitchFamily="-83" charset="0"/>
              <a:buNone/>
              <a:defRPr/>
            </a:pPr>
            <a:endParaRPr lang="en-GB" sz="1100" b="1" dirty="0" smtClean="0">
              <a:latin typeface="Arial" pitchFamily="34" charset="0"/>
              <a:ea typeface="ＭＳ Ｐゴシック" pitchFamily="84" charset="-128"/>
              <a:cs typeface="+mn-cs"/>
            </a:endParaRPr>
          </a:p>
          <a:p>
            <a:pPr defTabSz="793750" eaLnBrk="0" hangingPunct="0">
              <a:spcBef>
                <a:spcPct val="20000"/>
              </a:spcBef>
              <a:buClr>
                <a:srgbClr val="003776"/>
              </a:buClr>
              <a:buFont typeface="Times" pitchFamily="-83" charset="0"/>
              <a:buNone/>
              <a:defRPr/>
            </a:pPr>
            <a:r>
              <a:rPr lang="en-GB" sz="1100" b="1" dirty="0" err="1" smtClean="0">
                <a:latin typeface="Arial" pitchFamily="34" charset="0"/>
                <a:ea typeface="ＭＳ Ｐゴシック" pitchFamily="84" charset="-128"/>
                <a:cs typeface="+mn-cs"/>
              </a:rPr>
              <a:t>Kumppanuuden</a:t>
            </a:r>
            <a:r>
              <a:rPr lang="en-GB" sz="1100" b="1" dirty="0" smtClean="0">
                <a:latin typeface="Arial" pitchFamily="34" charset="0"/>
                <a:ea typeface="ＭＳ Ｐゴシック" pitchFamily="84" charset="-128"/>
                <a:cs typeface="+mn-cs"/>
              </a:rPr>
              <a:t> </a:t>
            </a:r>
            <a:r>
              <a:rPr lang="en-GB" sz="1100" b="1" dirty="0" err="1" smtClean="0">
                <a:latin typeface="Arial" pitchFamily="34" charset="0"/>
                <a:ea typeface="ＭＳ Ｐゴシック" pitchFamily="84" charset="-128"/>
                <a:cs typeface="+mn-cs"/>
              </a:rPr>
              <a:t>palvelut</a:t>
            </a:r>
            <a:endParaRPr lang="en-GB" sz="1100" b="1" dirty="0">
              <a:latin typeface="Arial" pitchFamily="34" charset="0"/>
              <a:ea typeface="ＭＳ Ｐゴシック" pitchFamily="84" charset="-128"/>
              <a:cs typeface="+mn-cs"/>
            </a:endParaRPr>
          </a:p>
          <a:p>
            <a:pPr marL="342900" indent="-342900" defTabSz="793750" eaLnBrk="0" hangingPunct="0">
              <a:spcBef>
                <a:spcPct val="20000"/>
              </a:spcBef>
              <a:buClr>
                <a:srgbClr val="003776"/>
              </a:buClr>
              <a:buFont typeface="Times" pitchFamily="-83" charset="0"/>
              <a:buNone/>
              <a:defRPr/>
            </a:pPr>
            <a:endParaRPr lang="en-GB" sz="1100" b="1" dirty="0">
              <a:latin typeface="Arial" pitchFamily="34" charset="0"/>
              <a:ea typeface="ＭＳ Ｐゴシック" pitchFamily="84" charset="-128"/>
              <a:cs typeface="+mn-cs"/>
            </a:endParaRPr>
          </a:p>
        </p:txBody>
      </p:sp>
      <p:sp>
        <p:nvSpPr>
          <p:cNvPr id="38" name="Rectangle 5"/>
          <p:cNvSpPr txBox="1">
            <a:spLocks noChangeArrowheads="1"/>
          </p:cNvSpPr>
          <p:nvPr/>
        </p:nvSpPr>
        <p:spPr bwMode="auto">
          <a:xfrm>
            <a:off x="290513" y="3311525"/>
            <a:ext cx="1760537" cy="3968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marL="342900" indent="-342900" defTabSz="793750" eaLnBrk="0" hangingPunct="0">
              <a:spcBef>
                <a:spcPct val="20000"/>
              </a:spcBef>
              <a:buClr>
                <a:srgbClr val="003776"/>
              </a:buClr>
              <a:buFont typeface="Times" pitchFamily="-83" charset="0"/>
              <a:buNone/>
              <a:defRPr/>
            </a:pPr>
            <a:r>
              <a:rPr lang="en-GB" sz="1100" b="1" dirty="0" err="1" smtClean="0">
                <a:latin typeface="Arial" pitchFamily="34" charset="0"/>
                <a:ea typeface="ＭＳ Ｐゴシック" pitchFamily="84" charset="-128"/>
                <a:cs typeface="+mn-cs"/>
              </a:rPr>
              <a:t>Elinjaksopalvelut</a:t>
            </a:r>
            <a:endParaRPr lang="en-GB" sz="1100" b="1" dirty="0">
              <a:latin typeface="Arial" pitchFamily="34" charset="0"/>
              <a:ea typeface="ＭＳ Ｐゴシック" pitchFamily="84" charset="-128"/>
              <a:cs typeface="+mn-cs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97888" cy="576263"/>
          </a:xfrm>
        </p:spPr>
        <p:txBody>
          <a:bodyPr/>
          <a:lstStyle/>
          <a:p>
            <a:r>
              <a:rPr lang="en-GB" dirty="0" err="1" smtClean="0"/>
              <a:t>Millog</a:t>
            </a:r>
            <a:r>
              <a:rPr lang="en-GB" dirty="0" smtClean="0"/>
              <a:t> </a:t>
            </a:r>
            <a:r>
              <a:rPr lang="en-GB" dirty="0" err="1" smtClean="0"/>
              <a:t>Oy</a:t>
            </a:r>
            <a:endParaRPr lang="en-GB" dirty="0" smtClean="0"/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290513" y="4991100"/>
            <a:ext cx="1760537" cy="3984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93750" eaLnBrk="0" hangingPunct="0">
              <a:defRPr/>
            </a:pPr>
            <a:r>
              <a:rPr lang="en-GB" sz="1100" b="1" dirty="0" err="1" smtClean="0">
                <a:latin typeface="Arial" pitchFamily="34" charset="0"/>
                <a:ea typeface="ＭＳ Ｐゴシック" pitchFamily="84" charset="-128"/>
                <a:cs typeface="+mn-cs"/>
              </a:rPr>
              <a:t>Henkilöstö</a:t>
            </a:r>
            <a:endParaRPr lang="en-GB" sz="1100" b="1" dirty="0">
              <a:latin typeface="Arial" pitchFamily="34" charset="0"/>
              <a:ea typeface="ＭＳ Ｐゴシック" pitchFamily="84" charset="-128"/>
              <a:cs typeface="+mn-cs"/>
            </a:endParaRPr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2190750"/>
            <a:ext cx="1760537" cy="396875"/>
          </a:xfrm>
          <a:solidFill>
            <a:schemeClr val="bg1">
              <a:lumMod val="85000"/>
            </a:schemeClr>
          </a:solidFill>
          <a:ln w="25400"/>
        </p:spPr>
        <p:txBody>
          <a:bodyPr anchor="ctr"/>
          <a:lstStyle/>
          <a:p>
            <a:pPr defTabSz="793750">
              <a:buFont typeface="Times" pitchFamily="-83" charset="0"/>
              <a:buNone/>
              <a:defRPr/>
            </a:pPr>
            <a:endParaRPr lang="en-GB" sz="1100" b="1" dirty="0" smtClean="0">
              <a:ea typeface="ＭＳ Ｐゴシック" pitchFamily="84" charset="-128"/>
            </a:endParaRPr>
          </a:p>
          <a:p>
            <a:pPr defTabSz="793750">
              <a:buFont typeface="Times" pitchFamily="-83" charset="0"/>
              <a:buNone/>
              <a:defRPr/>
            </a:pPr>
            <a:r>
              <a:rPr lang="en-GB" sz="1100" b="1" dirty="0" err="1" smtClean="0">
                <a:ea typeface="ＭＳ Ｐゴシック" pitchFamily="84" charset="-128"/>
              </a:rPr>
              <a:t>Valmius</a:t>
            </a:r>
            <a:endParaRPr lang="en-GB" sz="1100" b="1" dirty="0" smtClean="0">
              <a:ea typeface="ＭＳ Ｐゴシック" pitchFamily="84" charset="-128"/>
            </a:endParaRPr>
          </a:p>
          <a:p>
            <a:pPr defTabSz="793750">
              <a:buFont typeface="Times" pitchFamily="-83" charset="0"/>
              <a:buNone/>
              <a:defRPr/>
            </a:pPr>
            <a:endParaRPr lang="en-GB" sz="1100" b="1" dirty="0" smtClean="0">
              <a:ea typeface="ＭＳ Ｐゴシック" pitchFamily="84" charset="-128"/>
            </a:endParaRPr>
          </a:p>
        </p:txBody>
      </p:sp>
      <p:sp>
        <p:nvSpPr>
          <p:cNvPr id="3080" name="Rectangle 19"/>
          <p:cNvSpPr>
            <a:spLocks noChangeArrowheads="1"/>
          </p:cNvSpPr>
          <p:nvPr/>
        </p:nvSpPr>
        <p:spPr bwMode="auto">
          <a:xfrm>
            <a:off x="290513" y="4432300"/>
            <a:ext cx="1760537" cy="3968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93750" eaLnBrk="0" hangingPunct="0">
              <a:defRPr/>
            </a:pPr>
            <a:r>
              <a:rPr lang="en-GB" sz="1100" b="1" dirty="0">
                <a:latin typeface="Arial" charset="0"/>
                <a:ea typeface="ＭＳ Ｐゴシック" charset="0"/>
                <a:cs typeface="+mn-cs"/>
              </a:rPr>
              <a:t>Laatu </a:t>
            </a:r>
            <a:r>
              <a:rPr lang="en-GB" sz="1100" b="1" dirty="0" err="1">
                <a:latin typeface="Arial" charset="0"/>
                <a:ea typeface="ＭＳ Ｐゴシック" charset="0"/>
                <a:cs typeface="+mn-cs"/>
              </a:rPr>
              <a:t>ja</a:t>
            </a:r>
            <a:r>
              <a:rPr lang="en-GB" sz="1100" b="1" dirty="0"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GB" sz="1100" b="1" dirty="0" err="1" smtClean="0">
                <a:latin typeface="Arial" charset="0"/>
                <a:ea typeface="ＭＳ Ｐゴシック" charset="0"/>
                <a:cs typeface="+mn-cs"/>
              </a:rPr>
              <a:t>kehitys</a:t>
            </a:r>
            <a:endParaRPr lang="en-GB" sz="1100" b="1" dirty="0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081" name="Rectangle 20"/>
          <p:cNvSpPr>
            <a:spLocks noChangeArrowheads="1"/>
          </p:cNvSpPr>
          <p:nvPr/>
        </p:nvSpPr>
        <p:spPr bwMode="auto">
          <a:xfrm>
            <a:off x="290513" y="3871913"/>
            <a:ext cx="1760537" cy="3968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93750" eaLnBrk="0" hangingPunct="0">
              <a:defRPr/>
            </a:pPr>
            <a:endParaRPr lang="en-GB" sz="1100" b="1" dirty="0">
              <a:latin typeface="Arial" charset="0"/>
              <a:ea typeface="ＭＳ Ｐゴシック" charset="0"/>
              <a:cs typeface="+mn-cs"/>
            </a:endParaRPr>
          </a:p>
          <a:p>
            <a:pPr defTabSz="793750" eaLnBrk="0" hangingPunct="0">
              <a:defRPr/>
            </a:pPr>
            <a:r>
              <a:rPr lang="en-GB" sz="1100" b="1" dirty="0">
                <a:latin typeface="Arial" charset="0"/>
                <a:ea typeface="ＭＳ Ｐゴシック" charset="0"/>
                <a:cs typeface="+mn-cs"/>
              </a:rPr>
              <a:t>Talous</a:t>
            </a:r>
          </a:p>
          <a:p>
            <a:pPr defTabSz="793750" eaLnBrk="0" hangingPunct="0">
              <a:defRPr/>
            </a:pPr>
            <a:endParaRPr lang="en-GB" sz="1100" b="1" dirty="0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130" name="Rectangle 21"/>
          <p:cNvSpPr>
            <a:spLocks noChangeArrowheads="1"/>
          </p:cNvSpPr>
          <p:nvPr/>
        </p:nvSpPr>
        <p:spPr bwMode="auto">
          <a:xfrm>
            <a:off x="279400" y="981075"/>
            <a:ext cx="8613775" cy="503238"/>
          </a:xfrm>
          <a:prstGeom prst="rect">
            <a:avLst/>
          </a:prstGeom>
          <a:solidFill>
            <a:srgbClr val="003776"/>
          </a:solidFill>
          <a:ln w="25400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 defTabSz="793750" eaLnBrk="0" hangingPunct="0"/>
            <a:r>
              <a:rPr lang="en-GB" sz="1400" b="1" dirty="0" err="1">
                <a:solidFill>
                  <a:schemeClr val="bg1"/>
                </a:solidFill>
                <a:latin typeface="Arial" charset="0"/>
              </a:rPr>
              <a:t>Millog</a:t>
            </a:r>
            <a:r>
              <a:rPr lang="en-GB" sz="1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Arial" charset="0"/>
              </a:rPr>
              <a:t>Oy</a:t>
            </a:r>
            <a:endParaRPr lang="en-GB" sz="1400" b="1" dirty="0">
              <a:solidFill>
                <a:schemeClr val="bg1"/>
              </a:solidFill>
              <a:latin typeface="Arial" charset="0"/>
            </a:endParaRPr>
          </a:p>
          <a:p>
            <a:pPr algn="ctr" defTabSz="793750" eaLnBrk="0" hangingPunct="0"/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1" name="Line 25"/>
          <p:cNvSpPr>
            <a:spLocks noChangeShapeType="1"/>
          </p:cNvSpPr>
          <p:nvPr/>
        </p:nvSpPr>
        <p:spPr bwMode="auto">
          <a:xfrm>
            <a:off x="3835400" y="2982913"/>
            <a:ext cx="15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i-FI"/>
          </a:p>
        </p:txBody>
      </p:sp>
      <p:sp>
        <p:nvSpPr>
          <p:cNvPr id="6162" name="Rectangle 26"/>
          <p:cNvSpPr>
            <a:spLocks noChangeArrowheads="1"/>
          </p:cNvSpPr>
          <p:nvPr/>
        </p:nvSpPr>
        <p:spPr bwMode="auto">
          <a:xfrm>
            <a:off x="7165975" y="1603375"/>
            <a:ext cx="1727200" cy="471488"/>
          </a:xfrm>
          <a:prstGeom prst="rect">
            <a:avLst/>
          </a:prstGeom>
          <a:solidFill>
            <a:srgbClr val="7B872E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93750" eaLnBrk="0" hangingPunct="0">
              <a:defRPr/>
            </a:pPr>
            <a:r>
              <a:rPr lang="en-GB" sz="1100" b="1" dirty="0" err="1" smtClean="0">
                <a:solidFill>
                  <a:schemeClr val="bg1"/>
                </a:solidFill>
                <a:latin typeface="+mn-lt"/>
              </a:rPr>
              <a:t>Logistiikka</a:t>
            </a:r>
            <a:endParaRPr lang="en-GB" sz="11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163" name="Rectangle 27"/>
          <p:cNvSpPr>
            <a:spLocks noChangeArrowheads="1"/>
          </p:cNvSpPr>
          <p:nvPr/>
        </p:nvSpPr>
        <p:spPr bwMode="auto">
          <a:xfrm>
            <a:off x="2195513" y="1603375"/>
            <a:ext cx="1512887" cy="471488"/>
          </a:xfrm>
          <a:prstGeom prst="rect">
            <a:avLst/>
          </a:prstGeom>
          <a:solidFill>
            <a:srgbClr val="7B872E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93750" eaLnBrk="0" hangingPunct="0">
              <a:defRPr/>
            </a:pPr>
            <a:r>
              <a:rPr lang="en-GB" sz="1100" b="1" dirty="0" smtClean="0">
                <a:solidFill>
                  <a:schemeClr val="bg1"/>
                </a:solidFill>
                <a:latin typeface="+mn-lt"/>
                <a:cs typeface="+mn-cs"/>
              </a:rPr>
              <a:t>TVJ</a:t>
            </a:r>
            <a:endParaRPr lang="en-GB" sz="11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164" name="Rectangle 28"/>
          <p:cNvSpPr>
            <a:spLocks noChangeArrowheads="1"/>
          </p:cNvSpPr>
          <p:nvPr/>
        </p:nvSpPr>
        <p:spPr bwMode="auto">
          <a:xfrm>
            <a:off x="3863975" y="1603375"/>
            <a:ext cx="1514475" cy="471488"/>
          </a:xfrm>
          <a:prstGeom prst="rect">
            <a:avLst/>
          </a:prstGeom>
          <a:solidFill>
            <a:srgbClr val="7B872E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93750" eaLnBrk="0" hangingPunct="0">
              <a:defRPr/>
            </a:pPr>
            <a:r>
              <a:rPr lang="en-GB" sz="1100" b="1" dirty="0" err="1" smtClean="0">
                <a:solidFill>
                  <a:schemeClr val="bg1"/>
                </a:solidFill>
                <a:latin typeface="+mn-lt"/>
                <a:cs typeface="+mn-cs"/>
              </a:rPr>
              <a:t>Maajärjestelmät</a:t>
            </a:r>
            <a:endParaRPr lang="en-GB" sz="11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135" name="Picture 79" descr="elektroniikka nelikenttä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513" y="2205038"/>
            <a:ext cx="1512887" cy="1260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136" name="Picture 80" descr="a ja a nelikenttä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65563" y="2205038"/>
            <a:ext cx="1511300" cy="1260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0498" name="Rectangle 20"/>
          <p:cNvSpPr>
            <a:spLocks noChangeArrowheads="1"/>
          </p:cNvSpPr>
          <p:nvPr/>
        </p:nvSpPr>
        <p:spPr bwMode="auto">
          <a:xfrm>
            <a:off x="7165975" y="3573463"/>
            <a:ext cx="1727200" cy="2376487"/>
          </a:xfrm>
          <a:prstGeom prst="rect">
            <a:avLst/>
          </a:prstGeom>
          <a:solidFill>
            <a:srgbClr val="003776">
              <a:alpha val="20000"/>
            </a:srgbClr>
          </a:solidFill>
          <a:ln w="25400">
            <a:noFill/>
            <a:miter lim="800000"/>
            <a:headEnd/>
            <a:tailEnd/>
          </a:ln>
        </p:spPr>
        <p:txBody>
          <a:bodyPr wrap="none" numCol="2"/>
          <a:lstStyle/>
          <a:p>
            <a:pPr defTabSz="793750" eaLnBrk="0" hangingPunct="0">
              <a:defRPr/>
            </a:pPr>
            <a:r>
              <a:rPr lang="en-GB" sz="1000" dirty="0" err="1">
                <a:latin typeface="Arial" pitchFamily="34" charset="0"/>
                <a:cs typeface="+mn-cs"/>
              </a:rPr>
              <a:t>Hattula</a:t>
            </a:r>
            <a:endParaRPr lang="en-GB" sz="1000" dirty="0">
              <a:latin typeface="Arial" pitchFamily="34" charset="0"/>
              <a:cs typeface="+mn-cs"/>
            </a:endParaRPr>
          </a:p>
          <a:p>
            <a:pPr defTabSz="793750" eaLnBrk="0" hangingPunct="0">
              <a:defRPr/>
            </a:pPr>
            <a:r>
              <a:rPr lang="en-GB" sz="1000" dirty="0" err="1">
                <a:latin typeface="Arial" pitchFamily="34" charset="0"/>
                <a:cs typeface="+mn-cs"/>
              </a:rPr>
              <a:t>Kalkku</a:t>
            </a:r>
            <a:endParaRPr lang="en-GB" sz="1000" dirty="0">
              <a:latin typeface="Arial" pitchFamily="34" charset="0"/>
              <a:cs typeface="+mn-cs"/>
            </a:endParaRPr>
          </a:p>
          <a:p>
            <a:pPr defTabSz="793750" eaLnBrk="0" hangingPunct="0">
              <a:defRPr/>
            </a:pPr>
            <a:r>
              <a:rPr lang="en-GB" sz="1000" dirty="0" err="1">
                <a:latin typeface="Arial" pitchFamily="34" charset="0"/>
                <a:cs typeface="+mn-cs"/>
              </a:rPr>
              <a:t>Kaleton</a:t>
            </a:r>
            <a:endParaRPr lang="en-GB" sz="1000" dirty="0">
              <a:latin typeface="Arial" pitchFamily="34" charset="0"/>
              <a:cs typeface="+mn-cs"/>
            </a:endParaRPr>
          </a:p>
          <a:p>
            <a:pPr defTabSz="793750" eaLnBrk="0" hangingPunct="0">
              <a:defRPr/>
            </a:pPr>
            <a:r>
              <a:rPr lang="en-GB" sz="1000" dirty="0" err="1">
                <a:latin typeface="Arial" pitchFamily="34" charset="0"/>
                <a:cs typeface="+mn-cs"/>
              </a:rPr>
              <a:t>Lievestuore</a:t>
            </a:r>
            <a:endParaRPr lang="en-GB" sz="1000" dirty="0">
              <a:latin typeface="Arial" pitchFamily="34" charset="0"/>
              <a:cs typeface="+mn-cs"/>
            </a:endParaRPr>
          </a:p>
          <a:p>
            <a:pPr defTabSz="793750" eaLnBrk="0" hangingPunct="0">
              <a:defRPr/>
            </a:pPr>
            <a:r>
              <a:rPr lang="en-GB" sz="1000" dirty="0">
                <a:latin typeface="Arial" pitchFamily="34" charset="0"/>
                <a:cs typeface="+mn-cs"/>
              </a:rPr>
              <a:t>Lyly</a:t>
            </a:r>
          </a:p>
          <a:p>
            <a:pPr defTabSz="793750" eaLnBrk="0" hangingPunct="0">
              <a:defRPr/>
            </a:pPr>
            <a:r>
              <a:rPr lang="en-GB" sz="1000" dirty="0" err="1">
                <a:latin typeface="Arial" pitchFamily="34" charset="0"/>
                <a:cs typeface="+mn-cs"/>
              </a:rPr>
              <a:t>Riihimäki</a:t>
            </a:r>
            <a:endParaRPr lang="en-GB" sz="1000" dirty="0">
              <a:latin typeface="Arial" pitchFamily="34" charset="0"/>
              <a:cs typeface="+mn-cs"/>
            </a:endParaRPr>
          </a:p>
          <a:p>
            <a:pPr defTabSz="793750" eaLnBrk="0" hangingPunct="0">
              <a:defRPr/>
            </a:pPr>
            <a:r>
              <a:rPr lang="en-GB" sz="1000" dirty="0" err="1">
                <a:latin typeface="Arial" pitchFamily="34" charset="0"/>
                <a:cs typeface="+mn-cs"/>
              </a:rPr>
              <a:t>Siikakangas</a:t>
            </a:r>
            <a:endParaRPr lang="en-GB" sz="1000" dirty="0">
              <a:latin typeface="Arial" pitchFamily="34" charset="0"/>
              <a:cs typeface="+mn-cs"/>
            </a:endParaRPr>
          </a:p>
          <a:p>
            <a:pPr defTabSz="793750" eaLnBrk="0" hangingPunct="0">
              <a:defRPr/>
            </a:pPr>
            <a:r>
              <a:rPr lang="en-GB" sz="1000" dirty="0" err="1">
                <a:latin typeface="Arial" pitchFamily="34" charset="0"/>
                <a:cs typeface="+mn-cs"/>
              </a:rPr>
              <a:t>Pansio</a:t>
            </a:r>
            <a:endParaRPr lang="en-GB" sz="1000" dirty="0">
              <a:latin typeface="Arial" pitchFamily="34" charset="0"/>
              <a:cs typeface="+mn-cs"/>
            </a:endParaRPr>
          </a:p>
          <a:p>
            <a:pPr defTabSz="793750" eaLnBrk="0" hangingPunct="0">
              <a:defRPr/>
            </a:pPr>
            <a:r>
              <a:rPr lang="en-GB" sz="1000" dirty="0" err="1">
                <a:latin typeface="Arial" pitchFamily="34" charset="0"/>
                <a:cs typeface="+mn-cs"/>
              </a:rPr>
              <a:t>Tervola</a:t>
            </a:r>
            <a:endParaRPr lang="en-GB" sz="1000" dirty="0">
              <a:latin typeface="Arial" pitchFamily="34" charset="0"/>
              <a:cs typeface="+mn-cs"/>
            </a:endParaRPr>
          </a:p>
          <a:p>
            <a:pPr defTabSz="793750" eaLnBrk="0" hangingPunct="0">
              <a:defRPr/>
            </a:pPr>
            <a:r>
              <a:rPr lang="en-GB" sz="1000" dirty="0" err="1">
                <a:latin typeface="Arial" pitchFamily="34" charset="0"/>
                <a:cs typeface="+mn-cs"/>
              </a:rPr>
              <a:t>Upinniemi</a:t>
            </a:r>
            <a:endParaRPr lang="en-GB" sz="1000" dirty="0">
              <a:latin typeface="Arial" pitchFamily="34" charset="0"/>
              <a:cs typeface="+mn-cs"/>
            </a:endParaRPr>
          </a:p>
          <a:p>
            <a:pPr defTabSz="793750" eaLnBrk="0" hangingPunct="0">
              <a:defRPr/>
            </a:pPr>
            <a:endParaRPr lang="en-GB" sz="1000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marL="182563" indent="-96838" defTabSz="793750" eaLnBrk="0" hangingPunct="0">
              <a:defRPr/>
            </a:pPr>
            <a:endParaRPr lang="en-GB" sz="1000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marL="182563" indent="-96838" defTabSz="793750" eaLnBrk="0" hangingPunct="0">
              <a:defRPr/>
            </a:pPr>
            <a:endParaRPr lang="en-GB" sz="1000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marL="182563" indent="-96838" defTabSz="793750" eaLnBrk="0" hangingPunct="0">
              <a:defRPr/>
            </a:pPr>
            <a:endParaRPr lang="en-GB" sz="1000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defTabSz="793750" eaLnBrk="0" hangingPunct="0">
              <a:defRPr/>
            </a:pPr>
            <a:r>
              <a:rPr lang="en-GB" sz="1000" dirty="0" err="1">
                <a:solidFill>
                  <a:schemeClr val="bg2"/>
                </a:solidFill>
                <a:latin typeface="Arial" pitchFamily="34" charset="0"/>
                <a:cs typeface="+mn-cs"/>
              </a:rPr>
              <a:t>Hamina</a:t>
            </a:r>
            <a:endParaRPr lang="en-GB" sz="1000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marL="182563" indent="-182563" defTabSz="793750" eaLnBrk="0" hangingPunct="0">
              <a:defRPr/>
            </a:pPr>
            <a:r>
              <a:rPr lang="en-GB" sz="1000" dirty="0" err="1">
                <a:solidFill>
                  <a:schemeClr val="bg2"/>
                </a:solidFill>
                <a:latin typeface="Arial" pitchFamily="34" charset="0"/>
                <a:cs typeface="+mn-cs"/>
              </a:rPr>
              <a:t>Kajaani</a:t>
            </a:r>
            <a:endParaRPr lang="en-GB" sz="1000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marL="182563" indent="-182563" defTabSz="793750" eaLnBrk="0" hangingPunct="0">
              <a:defRPr/>
            </a:pPr>
            <a:r>
              <a:rPr lang="en-GB" sz="900" dirty="0">
                <a:solidFill>
                  <a:schemeClr val="bg2"/>
                </a:solidFill>
                <a:latin typeface="Arial" pitchFamily="34" charset="0"/>
                <a:cs typeface="+mn-cs"/>
              </a:rPr>
              <a:t>Lappeenranta</a:t>
            </a:r>
          </a:p>
          <a:p>
            <a:pPr marL="182563" indent="-182563" defTabSz="793750" eaLnBrk="0" hangingPunct="0">
              <a:defRPr/>
            </a:pPr>
            <a:r>
              <a:rPr lang="en-GB" sz="1000" dirty="0" err="1">
                <a:solidFill>
                  <a:schemeClr val="bg2"/>
                </a:solidFill>
                <a:latin typeface="Arial" pitchFamily="34" charset="0"/>
                <a:cs typeface="+mn-cs"/>
              </a:rPr>
              <a:t>Niinisalo</a:t>
            </a:r>
            <a:endParaRPr lang="en-GB" sz="1000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marL="182563" indent="-182563" defTabSz="793750" eaLnBrk="0" hangingPunct="0">
              <a:defRPr/>
            </a:pPr>
            <a:r>
              <a:rPr lang="en-GB" sz="1000" dirty="0" err="1">
                <a:solidFill>
                  <a:schemeClr val="bg2"/>
                </a:solidFill>
                <a:latin typeface="Arial" pitchFamily="34" charset="0"/>
                <a:cs typeface="+mn-cs"/>
              </a:rPr>
              <a:t>Parola</a:t>
            </a:r>
            <a:endParaRPr lang="en-GB" sz="1000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marL="182563" indent="-182563" defTabSz="793750" eaLnBrk="0" hangingPunct="0">
              <a:defRPr/>
            </a:pPr>
            <a:r>
              <a:rPr lang="en-GB" sz="1000" dirty="0" err="1">
                <a:solidFill>
                  <a:schemeClr val="bg2"/>
                </a:solidFill>
                <a:latin typeface="Arial" pitchFamily="34" charset="0"/>
                <a:cs typeface="+mn-cs"/>
              </a:rPr>
              <a:t>Rovaniemi</a:t>
            </a:r>
            <a:endParaRPr lang="en-GB" sz="1000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marL="182563" indent="-182563" defTabSz="793750" eaLnBrk="0" hangingPunct="0">
              <a:defRPr/>
            </a:pPr>
            <a:r>
              <a:rPr lang="en-GB" sz="1000" dirty="0" err="1">
                <a:solidFill>
                  <a:schemeClr val="bg2"/>
                </a:solidFill>
                <a:latin typeface="Arial" pitchFamily="34" charset="0"/>
                <a:cs typeface="+mn-cs"/>
              </a:rPr>
              <a:t>Santahamina</a:t>
            </a:r>
            <a:endParaRPr lang="en-GB" sz="1000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marL="182563" indent="-182563" defTabSz="793750" eaLnBrk="0" hangingPunct="0">
              <a:defRPr/>
            </a:pPr>
            <a:r>
              <a:rPr lang="en-GB" sz="1000" dirty="0" err="1">
                <a:solidFill>
                  <a:schemeClr val="bg2"/>
                </a:solidFill>
                <a:latin typeface="Arial" pitchFamily="34" charset="0"/>
                <a:cs typeface="+mn-cs"/>
              </a:rPr>
              <a:t>Sodankylä</a:t>
            </a:r>
            <a:endParaRPr lang="en-GB" sz="1000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marL="182563" indent="-182563" defTabSz="793750" eaLnBrk="0" hangingPunct="0">
              <a:defRPr/>
            </a:pPr>
            <a:r>
              <a:rPr lang="en-GB" sz="1000" dirty="0" err="1">
                <a:solidFill>
                  <a:schemeClr val="bg2"/>
                </a:solidFill>
                <a:latin typeface="Arial" pitchFamily="34" charset="0"/>
                <a:cs typeface="+mn-cs"/>
              </a:rPr>
              <a:t>Säkylä</a:t>
            </a:r>
            <a:endParaRPr lang="en-GB" sz="1000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marL="182563" indent="-182563" defTabSz="793750" eaLnBrk="0" hangingPunct="0">
              <a:defRPr/>
            </a:pPr>
            <a:r>
              <a:rPr lang="en-GB" sz="1000" dirty="0" err="1">
                <a:solidFill>
                  <a:schemeClr val="bg2"/>
                </a:solidFill>
                <a:latin typeface="Arial" pitchFamily="34" charset="0"/>
                <a:cs typeface="+mn-cs"/>
              </a:rPr>
              <a:t>Vekaranjärvi</a:t>
            </a:r>
            <a:endParaRPr lang="en-GB" sz="1000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38" name="Rectangle 20"/>
          <p:cNvSpPr>
            <a:spLocks noChangeArrowheads="1"/>
          </p:cNvSpPr>
          <p:nvPr/>
        </p:nvSpPr>
        <p:spPr bwMode="auto">
          <a:xfrm>
            <a:off x="2195513" y="3573463"/>
            <a:ext cx="1525587" cy="2376487"/>
          </a:xfrm>
          <a:prstGeom prst="rect">
            <a:avLst/>
          </a:prstGeom>
          <a:solidFill>
            <a:srgbClr val="003776">
              <a:alpha val="20000"/>
            </a:srgbClr>
          </a:solidFill>
          <a:ln w="25400">
            <a:noFill/>
            <a:miter lim="800000"/>
            <a:headEnd/>
            <a:tailEnd/>
          </a:ln>
        </p:spPr>
        <p:txBody>
          <a:bodyPr wrap="none"/>
          <a:lstStyle/>
          <a:p>
            <a:pPr defTabSz="793750" eaLnBrk="0" hangingPunct="0"/>
            <a:r>
              <a:rPr lang="en-GB" sz="1100">
                <a:latin typeface="Arial" charset="0"/>
              </a:rPr>
              <a:t>Lievestuore</a:t>
            </a:r>
          </a:p>
          <a:p>
            <a:pPr defTabSz="793750" eaLnBrk="0" hangingPunct="0"/>
            <a:endParaRPr lang="en-GB" sz="1100">
              <a:latin typeface="Arial" charset="0"/>
            </a:endParaRPr>
          </a:p>
          <a:p>
            <a:pPr defTabSz="793750" eaLnBrk="0" hangingPunct="0"/>
            <a:r>
              <a:rPr lang="en-GB" sz="1100">
                <a:latin typeface="Arial" charset="0"/>
              </a:rPr>
              <a:t>Lyly</a:t>
            </a:r>
          </a:p>
          <a:p>
            <a:pPr defTabSz="793750" eaLnBrk="0" hangingPunct="0"/>
            <a:endParaRPr lang="en-GB" sz="1100">
              <a:latin typeface="Arial" charset="0"/>
            </a:endParaRPr>
          </a:p>
          <a:p>
            <a:pPr defTabSz="793750" eaLnBrk="0" hangingPunct="0"/>
            <a:r>
              <a:rPr lang="en-GB" sz="1100">
                <a:latin typeface="Arial" charset="0"/>
              </a:rPr>
              <a:t>Riihimäki</a:t>
            </a:r>
          </a:p>
          <a:p>
            <a:pPr marL="182563" lvl="1" indent="11113" defTabSz="793750" eaLnBrk="0" hangingPunct="0">
              <a:buFont typeface="Arial" charset="0"/>
              <a:buChar char="•"/>
            </a:pPr>
            <a:r>
              <a:rPr lang="en-GB" sz="1100">
                <a:latin typeface="Arial" charset="0"/>
              </a:rPr>
              <a:t> Tikkakoski</a:t>
            </a:r>
          </a:p>
          <a:p>
            <a:pPr marL="182563" lvl="1" indent="11113" defTabSz="793750" eaLnBrk="0" hangingPunct="0">
              <a:buFont typeface="Arial" charset="0"/>
              <a:buChar char="•"/>
            </a:pPr>
            <a:r>
              <a:rPr lang="en-GB" sz="1100">
                <a:latin typeface="Arial" charset="0"/>
              </a:rPr>
              <a:t> Rovaniemi</a:t>
            </a:r>
          </a:p>
          <a:p>
            <a:pPr defTabSz="793750" eaLnBrk="0" hangingPunct="0">
              <a:buFont typeface="Arial" charset="0"/>
              <a:buChar char="•"/>
            </a:pPr>
            <a:endParaRPr lang="en-GB" sz="1100">
              <a:latin typeface="Arial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851275" y="3573463"/>
            <a:ext cx="1525588" cy="2376487"/>
          </a:xfrm>
          <a:prstGeom prst="rect">
            <a:avLst/>
          </a:prstGeom>
          <a:solidFill>
            <a:srgbClr val="003776">
              <a:alpha val="20000"/>
            </a:srgbClr>
          </a:solidFill>
          <a:ln w="25400">
            <a:noFill/>
            <a:miter lim="800000"/>
            <a:headEnd/>
            <a:tailEnd/>
          </a:ln>
        </p:spPr>
        <p:txBody>
          <a:bodyPr wrap="none"/>
          <a:lstStyle/>
          <a:p>
            <a:pPr defTabSz="793750" eaLnBrk="0" hangingPunct="0">
              <a:defRPr/>
            </a:pPr>
            <a:r>
              <a:rPr lang="en-GB" sz="1050" dirty="0" err="1">
                <a:latin typeface="Arial" pitchFamily="34" charset="0"/>
                <a:cs typeface="+mn-cs"/>
              </a:rPr>
              <a:t>Hattula</a:t>
            </a:r>
            <a:endParaRPr lang="en-GB" sz="1050" dirty="0">
              <a:latin typeface="Arial" pitchFamily="34" charset="0"/>
              <a:cs typeface="+mn-cs"/>
            </a:endParaRPr>
          </a:p>
          <a:p>
            <a:pPr marL="182563" lvl="1" defTabSz="793750" eaLnBrk="0" hangingPunct="0">
              <a:buFont typeface="Arial" pitchFamily="34" charset="0"/>
              <a:buChar char="•"/>
              <a:defRPr/>
            </a:pPr>
            <a:r>
              <a:rPr lang="en-GB" sz="1050" dirty="0">
                <a:latin typeface="Arial" pitchFamily="34" charset="0"/>
                <a:cs typeface="+mn-cs"/>
              </a:rPr>
              <a:t> </a:t>
            </a:r>
            <a:r>
              <a:rPr lang="en-GB" sz="1050" dirty="0" err="1">
                <a:latin typeface="Arial" pitchFamily="34" charset="0"/>
                <a:cs typeface="+mn-cs"/>
              </a:rPr>
              <a:t>Parola</a:t>
            </a:r>
            <a:endParaRPr lang="en-GB" sz="1050" dirty="0">
              <a:latin typeface="Arial" pitchFamily="34" charset="0"/>
              <a:cs typeface="+mn-cs"/>
            </a:endParaRPr>
          </a:p>
          <a:p>
            <a:pPr marL="182563" lvl="1" defTabSz="793750" eaLnBrk="0" hangingPunct="0">
              <a:buFont typeface="Arial" pitchFamily="34" charset="0"/>
              <a:buChar char="•"/>
              <a:defRPr/>
            </a:pPr>
            <a:r>
              <a:rPr lang="en-GB" sz="1050" dirty="0">
                <a:latin typeface="Arial" pitchFamily="34" charset="0"/>
                <a:cs typeface="+mn-cs"/>
              </a:rPr>
              <a:t> </a:t>
            </a:r>
            <a:r>
              <a:rPr lang="en-GB" sz="1050" dirty="0" err="1">
                <a:latin typeface="Arial" pitchFamily="34" charset="0"/>
                <a:cs typeface="+mn-cs"/>
              </a:rPr>
              <a:t>Santahamina</a:t>
            </a:r>
            <a:endParaRPr lang="en-GB" sz="1050" dirty="0">
              <a:latin typeface="Arial" pitchFamily="34" charset="0"/>
              <a:cs typeface="+mn-cs"/>
            </a:endParaRPr>
          </a:p>
          <a:p>
            <a:pPr marL="182563" lvl="1" defTabSz="793750" eaLnBrk="0" hangingPunct="0">
              <a:buFont typeface="Arial" pitchFamily="34" charset="0"/>
              <a:buChar char="•"/>
              <a:defRPr/>
            </a:pPr>
            <a:r>
              <a:rPr lang="en-GB" sz="1050" dirty="0">
                <a:latin typeface="Arial" pitchFamily="34" charset="0"/>
                <a:cs typeface="+mn-cs"/>
              </a:rPr>
              <a:t> </a:t>
            </a:r>
            <a:r>
              <a:rPr lang="en-GB" sz="1050" dirty="0" err="1">
                <a:latin typeface="Arial" pitchFamily="34" charset="0"/>
                <a:cs typeface="+mn-cs"/>
              </a:rPr>
              <a:t>Siikakangas</a:t>
            </a:r>
            <a:endParaRPr lang="en-GB" sz="1050" dirty="0">
              <a:latin typeface="Arial" pitchFamily="34" charset="0"/>
              <a:cs typeface="+mn-cs"/>
            </a:endParaRPr>
          </a:p>
          <a:p>
            <a:pPr defTabSz="793750" eaLnBrk="0" hangingPunct="0">
              <a:buFont typeface="Arial" pitchFamily="34" charset="0"/>
              <a:buNone/>
              <a:defRPr/>
            </a:pPr>
            <a:r>
              <a:rPr lang="en-GB" sz="1050" dirty="0" err="1">
                <a:latin typeface="Arial" pitchFamily="34" charset="0"/>
                <a:cs typeface="+mn-cs"/>
              </a:rPr>
              <a:t>Kalkku</a:t>
            </a:r>
            <a:endParaRPr lang="en-GB" sz="1050" dirty="0">
              <a:latin typeface="Arial" pitchFamily="34" charset="0"/>
              <a:cs typeface="+mn-cs"/>
            </a:endParaRPr>
          </a:p>
          <a:p>
            <a:pPr marL="182563" lvl="1" defTabSz="793750" eaLnBrk="0" hangingPunct="0">
              <a:buFont typeface="Arial" pitchFamily="34" charset="0"/>
              <a:buChar char="•"/>
              <a:defRPr/>
            </a:pPr>
            <a:r>
              <a:rPr lang="en-GB" sz="1050" dirty="0">
                <a:latin typeface="Arial" pitchFamily="34" charset="0"/>
                <a:cs typeface="+mn-cs"/>
              </a:rPr>
              <a:t> </a:t>
            </a:r>
            <a:r>
              <a:rPr lang="en-GB" sz="1050" dirty="0" err="1">
                <a:latin typeface="Arial" pitchFamily="34" charset="0"/>
                <a:cs typeface="+mn-cs"/>
              </a:rPr>
              <a:t>Niinisalo</a:t>
            </a:r>
            <a:endParaRPr lang="en-GB" sz="1050" dirty="0">
              <a:latin typeface="Arial" pitchFamily="34" charset="0"/>
              <a:cs typeface="+mn-cs"/>
            </a:endParaRPr>
          </a:p>
          <a:p>
            <a:pPr marL="182563" lvl="1" defTabSz="793750" eaLnBrk="0" hangingPunct="0">
              <a:buFont typeface="Arial" pitchFamily="34" charset="0"/>
              <a:buChar char="•"/>
              <a:defRPr/>
            </a:pPr>
            <a:r>
              <a:rPr lang="en-GB" sz="1050" dirty="0">
                <a:latin typeface="Arial" pitchFamily="34" charset="0"/>
                <a:cs typeface="+mn-cs"/>
              </a:rPr>
              <a:t> </a:t>
            </a:r>
            <a:r>
              <a:rPr lang="en-GB" sz="1050" dirty="0" err="1">
                <a:latin typeface="Arial" pitchFamily="34" charset="0"/>
                <a:cs typeface="+mn-cs"/>
              </a:rPr>
              <a:t>Säkylä</a:t>
            </a:r>
            <a:endParaRPr lang="en-GB" sz="1050" dirty="0">
              <a:latin typeface="Arial" pitchFamily="34" charset="0"/>
              <a:cs typeface="+mn-cs"/>
            </a:endParaRPr>
          </a:p>
          <a:p>
            <a:pPr defTabSz="793750" eaLnBrk="0" hangingPunct="0">
              <a:defRPr/>
            </a:pPr>
            <a:r>
              <a:rPr lang="en-GB" sz="1050" dirty="0" err="1">
                <a:latin typeface="Arial" pitchFamily="34" charset="0"/>
                <a:cs typeface="+mn-cs"/>
              </a:rPr>
              <a:t>Lievestuore</a:t>
            </a:r>
            <a:endParaRPr lang="en-GB" sz="1050" dirty="0">
              <a:latin typeface="Arial" pitchFamily="34" charset="0"/>
              <a:cs typeface="+mn-cs"/>
            </a:endParaRPr>
          </a:p>
          <a:p>
            <a:pPr defTabSz="793750" eaLnBrk="0" hangingPunct="0">
              <a:defRPr/>
            </a:pPr>
            <a:r>
              <a:rPr lang="en-GB" sz="1050" dirty="0" err="1">
                <a:latin typeface="Arial" pitchFamily="34" charset="0"/>
                <a:cs typeface="+mn-cs"/>
              </a:rPr>
              <a:t>Tervola</a:t>
            </a:r>
            <a:endParaRPr lang="en-GB" sz="1050" dirty="0">
              <a:latin typeface="Arial" pitchFamily="34" charset="0"/>
              <a:cs typeface="+mn-cs"/>
            </a:endParaRPr>
          </a:p>
          <a:p>
            <a:pPr marL="182563" lvl="1" defTabSz="793750" eaLnBrk="0" hangingPunct="0">
              <a:buFont typeface="Arial" pitchFamily="34" charset="0"/>
              <a:buChar char="•"/>
              <a:defRPr/>
            </a:pPr>
            <a:r>
              <a:rPr lang="en-GB" sz="1050" dirty="0">
                <a:latin typeface="Arial" pitchFamily="34" charset="0"/>
                <a:cs typeface="+mn-cs"/>
              </a:rPr>
              <a:t> </a:t>
            </a:r>
            <a:r>
              <a:rPr lang="en-GB" sz="1050" dirty="0" err="1">
                <a:latin typeface="Arial" pitchFamily="34" charset="0"/>
                <a:cs typeface="+mn-cs"/>
              </a:rPr>
              <a:t>Kajaani</a:t>
            </a:r>
            <a:r>
              <a:rPr lang="en-GB" sz="1050" dirty="0">
                <a:latin typeface="Arial" pitchFamily="34" charset="0"/>
                <a:cs typeface="+mn-cs"/>
              </a:rPr>
              <a:t> </a:t>
            </a:r>
          </a:p>
          <a:p>
            <a:pPr marL="182563" lvl="1" defTabSz="793750" eaLnBrk="0" hangingPunct="0">
              <a:buFont typeface="Arial" pitchFamily="34" charset="0"/>
              <a:buChar char="•"/>
              <a:defRPr/>
            </a:pPr>
            <a:r>
              <a:rPr lang="en-GB" sz="1050" dirty="0">
                <a:latin typeface="Arial" pitchFamily="34" charset="0"/>
                <a:cs typeface="+mn-cs"/>
              </a:rPr>
              <a:t> </a:t>
            </a:r>
            <a:r>
              <a:rPr lang="en-GB" sz="1050" dirty="0" err="1">
                <a:latin typeface="Arial" pitchFamily="34" charset="0"/>
                <a:cs typeface="+mn-cs"/>
              </a:rPr>
              <a:t>Sodankylä</a:t>
            </a:r>
            <a:endParaRPr lang="en-GB" sz="1050" dirty="0">
              <a:latin typeface="Arial" pitchFamily="34" charset="0"/>
              <a:cs typeface="+mn-cs"/>
            </a:endParaRPr>
          </a:p>
          <a:p>
            <a:pPr defTabSz="793750" eaLnBrk="0" hangingPunct="0">
              <a:defRPr/>
            </a:pPr>
            <a:r>
              <a:rPr lang="en-GB" sz="1050" dirty="0" err="1">
                <a:latin typeface="Arial" pitchFamily="34" charset="0"/>
                <a:cs typeface="+mn-cs"/>
              </a:rPr>
              <a:t>Vekaranjärvi</a:t>
            </a:r>
            <a:endParaRPr lang="en-GB" sz="1050" dirty="0">
              <a:latin typeface="Arial" pitchFamily="34" charset="0"/>
              <a:cs typeface="+mn-cs"/>
            </a:endParaRPr>
          </a:p>
          <a:p>
            <a:pPr marL="182563" lvl="1" defTabSz="793750" eaLnBrk="0" hangingPunct="0">
              <a:buFont typeface="Arial" pitchFamily="34" charset="0"/>
              <a:buChar char="•"/>
              <a:defRPr/>
            </a:pPr>
            <a:r>
              <a:rPr lang="en-GB" sz="1050" dirty="0">
                <a:latin typeface="Arial" pitchFamily="34" charset="0"/>
                <a:cs typeface="+mn-cs"/>
              </a:rPr>
              <a:t> </a:t>
            </a:r>
            <a:r>
              <a:rPr lang="en-GB" sz="1050" dirty="0" err="1">
                <a:latin typeface="Arial" pitchFamily="34" charset="0"/>
                <a:cs typeface="+mn-cs"/>
              </a:rPr>
              <a:t>Hamina</a:t>
            </a:r>
            <a:endParaRPr lang="en-GB" sz="1050" dirty="0">
              <a:latin typeface="Arial" pitchFamily="34" charset="0"/>
              <a:cs typeface="+mn-cs"/>
            </a:endParaRPr>
          </a:p>
          <a:p>
            <a:pPr marL="182563" lvl="1" defTabSz="793750" eaLnBrk="0" hangingPunct="0">
              <a:buFont typeface="Arial" pitchFamily="34" charset="0"/>
              <a:buChar char="•"/>
              <a:defRPr/>
            </a:pPr>
            <a:r>
              <a:rPr lang="en-GB" sz="1050" dirty="0">
                <a:latin typeface="Arial" pitchFamily="34" charset="0"/>
                <a:cs typeface="+mn-cs"/>
              </a:rPr>
              <a:t> Lappeenranta</a:t>
            </a:r>
          </a:p>
          <a:p>
            <a:pPr marL="182563" lvl="1" defTabSz="793750" eaLnBrk="0" hangingPunct="0">
              <a:defRPr/>
            </a:pPr>
            <a:endParaRPr lang="en-GB" sz="1050" b="1" dirty="0">
              <a:latin typeface="Arial" pitchFamily="34" charset="0"/>
              <a:cs typeface="+mn-cs"/>
            </a:endParaRPr>
          </a:p>
        </p:txBody>
      </p:sp>
      <p:sp>
        <p:nvSpPr>
          <p:cNvPr id="20501" name="Dian numeron paikkamerkki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E16F2-9232-4D1E-A27A-E9E3F7CA80CC}" type="slidenum">
              <a:rPr lang="en-US" smtClean="0">
                <a:ea typeface="ＭＳ Ｐゴシック" pitchFamily="34" charset="-128"/>
              </a:rPr>
              <a:pPr>
                <a:defRPr/>
              </a:pPr>
              <a:t>3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5508625" y="1603375"/>
            <a:ext cx="1511300" cy="471488"/>
          </a:xfrm>
          <a:prstGeom prst="rect">
            <a:avLst/>
          </a:prstGeom>
          <a:solidFill>
            <a:srgbClr val="7B872E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93750" eaLnBrk="0" hangingPunct="0">
              <a:defRPr/>
            </a:pPr>
            <a:r>
              <a:rPr lang="en-GB" sz="1100" b="1" dirty="0" err="1" smtClean="0">
                <a:solidFill>
                  <a:schemeClr val="bg1"/>
                </a:solidFill>
                <a:latin typeface="+mn-lt"/>
                <a:cs typeface="+mn-cs"/>
              </a:rPr>
              <a:t>Merijärjestelmät</a:t>
            </a:r>
            <a:endParaRPr lang="en-GB" sz="11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503" name="Rectangle 20"/>
          <p:cNvSpPr>
            <a:spLocks noChangeArrowheads="1"/>
          </p:cNvSpPr>
          <p:nvPr/>
        </p:nvSpPr>
        <p:spPr bwMode="auto">
          <a:xfrm>
            <a:off x="5508625" y="3573463"/>
            <a:ext cx="1525588" cy="2376487"/>
          </a:xfrm>
          <a:prstGeom prst="rect">
            <a:avLst/>
          </a:prstGeom>
          <a:solidFill>
            <a:srgbClr val="003776">
              <a:alpha val="20000"/>
            </a:srgbClr>
          </a:solidFill>
          <a:ln w="25400">
            <a:noFill/>
            <a:miter lim="800000"/>
            <a:headEnd/>
            <a:tailEnd/>
          </a:ln>
        </p:spPr>
        <p:txBody>
          <a:bodyPr wrap="none"/>
          <a:lstStyle/>
          <a:p>
            <a:pPr defTabSz="793750" eaLnBrk="0" hangingPunct="0">
              <a:defRPr/>
            </a:pPr>
            <a:r>
              <a:rPr lang="en-GB" sz="1100" dirty="0" err="1">
                <a:latin typeface="Arial" pitchFamily="34" charset="0"/>
                <a:cs typeface="+mn-cs"/>
              </a:rPr>
              <a:t>Pansio</a:t>
            </a:r>
            <a:endParaRPr lang="en-GB" sz="1100" dirty="0">
              <a:latin typeface="Arial" pitchFamily="34" charset="0"/>
              <a:cs typeface="+mn-cs"/>
            </a:endParaRPr>
          </a:p>
          <a:p>
            <a:pPr marL="177800" defTabSz="793750" eaLnBrk="0" hangingPunct="0">
              <a:buFont typeface="Arial" pitchFamily="34" charset="0"/>
              <a:buChar char="•"/>
              <a:defRPr/>
            </a:pPr>
            <a:r>
              <a:rPr lang="en-GB" sz="1100" dirty="0">
                <a:latin typeface="Arial" pitchFamily="34" charset="0"/>
                <a:cs typeface="+mn-cs"/>
              </a:rPr>
              <a:t> </a:t>
            </a:r>
            <a:r>
              <a:rPr lang="en-GB" sz="1100" dirty="0" err="1">
                <a:latin typeface="Arial" pitchFamily="34" charset="0"/>
                <a:cs typeface="+mn-cs"/>
              </a:rPr>
              <a:t>Upinniemi</a:t>
            </a:r>
            <a:endParaRPr lang="en-GB" sz="1100" dirty="0">
              <a:latin typeface="Arial" pitchFamily="34" charset="0"/>
              <a:cs typeface="+mn-cs"/>
            </a:endParaRPr>
          </a:p>
        </p:txBody>
      </p:sp>
      <p:pic>
        <p:nvPicPr>
          <p:cNvPr id="5143" name="Picture 50" descr="Hämeenmaa Suomenlahdella maaliskuu 2014_mod4.jp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625" y="2205038"/>
            <a:ext cx="15113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" descr="C:\Users\940\AppData\Local\Temp\notes5388F3\205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388" y="2205038"/>
            <a:ext cx="17287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Jukka Oikari</a:t>
            </a:r>
            <a:endParaRPr lang="fi-FI"/>
          </a:p>
        </p:txBody>
      </p:sp>
      <p:sp>
        <p:nvSpPr>
          <p:cNvPr id="27" name="TextBox 26"/>
          <p:cNvSpPr txBox="1"/>
          <p:nvPr/>
        </p:nvSpPr>
        <p:spPr>
          <a:xfrm>
            <a:off x="7164288" y="313492"/>
            <a:ext cx="1728192" cy="523220"/>
          </a:xfrm>
          <a:prstGeom prst="rect">
            <a:avLst/>
          </a:prstGeom>
          <a:solidFill>
            <a:srgbClr val="003776">
              <a:alpha val="20000"/>
            </a:srgbClr>
          </a:solidFill>
          <a:ln w="25400">
            <a:noFill/>
            <a:miter lim="800000"/>
            <a:headEnd/>
            <a:tailEnd/>
          </a:ln>
        </p:spPr>
        <p:txBody>
          <a:bodyPr wrap="none"/>
          <a:lstStyle/>
          <a:p>
            <a:pPr defTabSz="793750">
              <a:tabLst>
                <a:tab pos="990600" algn="l"/>
              </a:tabLst>
              <a:defRPr/>
            </a:pPr>
            <a:r>
              <a:rPr lang="fi-FI" sz="1200" dirty="0" smtClean="0">
                <a:latin typeface="Arial" pitchFamily="34" charset="0"/>
              </a:rPr>
              <a:t>Liikevaihto: 	170 M€</a:t>
            </a:r>
          </a:p>
          <a:p>
            <a:pPr defTabSz="793750">
              <a:tabLst>
                <a:tab pos="990600" algn="l"/>
              </a:tabLst>
              <a:defRPr/>
            </a:pPr>
            <a:r>
              <a:rPr lang="fi-FI" sz="1200" dirty="0" smtClean="0">
                <a:latin typeface="Arial" pitchFamily="34" charset="0"/>
              </a:rPr>
              <a:t>Henkilöstö:	1060</a:t>
            </a:r>
            <a:endParaRPr lang="fi-FI" sz="1200" dirty="0">
              <a:latin typeface="Arial" pitchFamily="34" charset="0"/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Kuva 11" descr="kartta_tyh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273685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" name="Tekstiruutu 147"/>
          <p:cNvSpPr txBox="1">
            <a:spLocks noChangeArrowheads="1"/>
          </p:cNvSpPr>
          <p:nvPr/>
        </p:nvSpPr>
        <p:spPr bwMode="auto">
          <a:xfrm>
            <a:off x="4837311" y="4309406"/>
            <a:ext cx="24885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i-FI" sz="900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grpSp>
        <p:nvGrpSpPr>
          <p:cNvPr id="2" name="Ryhmitä 109"/>
          <p:cNvGrpSpPr>
            <a:grpSpLocks/>
          </p:cNvGrpSpPr>
          <p:nvPr/>
        </p:nvGrpSpPr>
        <p:grpSpPr bwMode="auto">
          <a:xfrm>
            <a:off x="5027811" y="4961236"/>
            <a:ext cx="249238" cy="230187"/>
            <a:chOff x="1763688" y="366772"/>
            <a:chExt cx="248886" cy="230684"/>
          </a:xfrm>
        </p:grpSpPr>
        <p:sp>
          <p:nvSpPr>
            <p:cNvPr id="219" name="Ellipsi 110"/>
            <p:cNvSpPr>
              <a:spLocks noChangeArrowheads="1"/>
            </p:cNvSpPr>
            <p:nvPr/>
          </p:nvSpPr>
          <p:spPr bwMode="auto">
            <a:xfrm>
              <a:off x="1796451" y="390524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220" name="Tekstiruutu 111"/>
            <p:cNvSpPr txBox="1">
              <a:spLocks noChangeArrowheads="1"/>
            </p:cNvSpPr>
            <p:nvPr/>
          </p:nvSpPr>
          <p:spPr bwMode="auto">
            <a:xfrm>
              <a:off x="1763688" y="366772"/>
              <a:ext cx="248886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3" name="Ryhmitä 118"/>
          <p:cNvGrpSpPr>
            <a:grpSpLocks/>
          </p:cNvGrpSpPr>
          <p:nvPr/>
        </p:nvGrpSpPr>
        <p:grpSpPr bwMode="auto">
          <a:xfrm>
            <a:off x="4619824" y="4592936"/>
            <a:ext cx="247650" cy="230187"/>
            <a:chOff x="1763688" y="2060843"/>
            <a:chExt cx="248886" cy="230684"/>
          </a:xfrm>
        </p:grpSpPr>
        <p:sp>
          <p:nvSpPr>
            <p:cNvPr id="222" name="Ellipsi 119"/>
            <p:cNvSpPr>
              <a:spLocks noChangeArrowheads="1"/>
            </p:cNvSpPr>
            <p:nvPr/>
          </p:nvSpPr>
          <p:spPr bwMode="auto">
            <a:xfrm>
              <a:off x="1796451" y="2084600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223" name="Tekstiruutu 120"/>
            <p:cNvSpPr txBox="1">
              <a:spLocks noChangeArrowheads="1"/>
            </p:cNvSpPr>
            <p:nvPr/>
          </p:nvSpPr>
          <p:spPr bwMode="auto">
            <a:xfrm>
              <a:off x="1763688" y="2060843"/>
              <a:ext cx="248886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4" name="Ryhmitä 124"/>
          <p:cNvGrpSpPr>
            <a:grpSpLocks/>
          </p:cNvGrpSpPr>
          <p:nvPr/>
        </p:nvGrpSpPr>
        <p:grpSpPr bwMode="auto">
          <a:xfrm>
            <a:off x="5219899" y="2284711"/>
            <a:ext cx="249237" cy="230187"/>
            <a:chOff x="1754163" y="3349591"/>
            <a:chExt cx="248886" cy="230684"/>
          </a:xfrm>
        </p:grpSpPr>
        <p:sp>
          <p:nvSpPr>
            <p:cNvPr id="225" name="Ellipsi 125"/>
            <p:cNvSpPr>
              <a:spLocks noChangeArrowheads="1"/>
            </p:cNvSpPr>
            <p:nvPr/>
          </p:nvSpPr>
          <p:spPr bwMode="auto">
            <a:xfrm>
              <a:off x="1782738" y="3374879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226" name="Tekstiruutu 126"/>
            <p:cNvSpPr txBox="1">
              <a:spLocks noChangeArrowheads="1"/>
            </p:cNvSpPr>
            <p:nvPr/>
          </p:nvSpPr>
          <p:spPr bwMode="auto">
            <a:xfrm>
              <a:off x="1754163" y="3349591"/>
              <a:ext cx="248886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6</a:t>
              </a:r>
            </a:p>
          </p:txBody>
        </p:sp>
      </p:grpSp>
      <p:grpSp>
        <p:nvGrpSpPr>
          <p:cNvPr id="5" name="Ryhmitä 130"/>
          <p:cNvGrpSpPr>
            <a:grpSpLocks/>
          </p:cNvGrpSpPr>
          <p:nvPr/>
        </p:nvGrpSpPr>
        <p:grpSpPr bwMode="auto">
          <a:xfrm>
            <a:off x="5153224" y="3962698"/>
            <a:ext cx="249237" cy="230188"/>
            <a:chOff x="1763688" y="4350295"/>
            <a:chExt cx="248886" cy="230684"/>
          </a:xfrm>
        </p:grpSpPr>
        <p:sp>
          <p:nvSpPr>
            <p:cNvPr id="228" name="Ellipsi 131"/>
            <p:cNvSpPr>
              <a:spLocks noChangeArrowheads="1"/>
            </p:cNvSpPr>
            <p:nvPr/>
          </p:nvSpPr>
          <p:spPr bwMode="auto">
            <a:xfrm>
              <a:off x="1796451" y="4374048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229" name="Tekstiruutu 132"/>
            <p:cNvSpPr txBox="1">
              <a:spLocks noChangeArrowheads="1"/>
            </p:cNvSpPr>
            <p:nvPr/>
          </p:nvSpPr>
          <p:spPr bwMode="auto">
            <a:xfrm>
              <a:off x="1763688" y="4350295"/>
              <a:ext cx="248886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8</a:t>
              </a:r>
            </a:p>
          </p:txBody>
        </p:sp>
      </p:grpSp>
      <p:grpSp>
        <p:nvGrpSpPr>
          <p:cNvPr id="6" name="Ryhmitä 133"/>
          <p:cNvGrpSpPr>
            <a:grpSpLocks/>
          </p:cNvGrpSpPr>
          <p:nvPr/>
        </p:nvGrpSpPr>
        <p:grpSpPr bwMode="auto">
          <a:xfrm>
            <a:off x="4842074" y="4967586"/>
            <a:ext cx="247650" cy="231775"/>
            <a:chOff x="4283968" y="379461"/>
            <a:chExt cx="248886" cy="230684"/>
          </a:xfrm>
        </p:grpSpPr>
        <p:sp>
          <p:nvSpPr>
            <p:cNvPr id="231" name="Ellipsi 134"/>
            <p:cNvSpPr>
              <a:spLocks noChangeArrowheads="1"/>
            </p:cNvSpPr>
            <p:nvPr/>
          </p:nvSpPr>
          <p:spPr bwMode="auto">
            <a:xfrm>
              <a:off x="4316731" y="404664"/>
              <a:ext cx="183329" cy="183329"/>
            </a:xfrm>
            <a:prstGeom prst="ellipse">
              <a:avLst/>
            </a:pr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>
                <a:solidFill>
                  <a:srgbClr val="FFAD00"/>
                </a:solidFill>
              </a:endParaRPr>
            </a:p>
          </p:txBody>
        </p:sp>
        <p:sp>
          <p:nvSpPr>
            <p:cNvPr id="232" name="Tekstiruutu 135"/>
            <p:cNvSpPr txBox="1">
              <a:spLocks noChangeArrowheads="1"/>
            </p:cNvSpPr>
            <p:nvPr/>
          </p:nvSpPr>
          <p:spPr bwMode="auto">
            <a:xfrm>
              <a:off x="4283968" y="379461"/>
              <a:ext cx="248886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7" name="Ryhmitä 136"/>
          <p:cNvGrpSpPr>
            <a:grpSpLocks/>
          </p:cNvGrpSpPr>
          <p:nvPr/>
        </p:nvGrpSpPr>
        <p:grpSpPr bwMode="auto">
          <a:xfrm>
            <a:off x="5105599" y="2819698"/>
            <a:ext cx="249237" cy="231775"/>
            <a:chOff x="4341142" y="761480"/>
            <a:chExt cx="248886" cy="230684"/>
          </a:xfrm>
        </p:grpSpPr>
        <p:sp>
          <p:nvSpPr>
            <p:cNvPr id="234" name="Ellipsi 137"/>
            <p:cNvSpPr>
              <a:spLocks noChangeArrowheads="1"/>
            </p:cNvSpPr>
            <p:nvPr/>
          </p:nvSpPr>
          <p:spPr bwMode="auto">
            <a:xfrm>
              <a:off x="4373860" y="787164"/>
              <a:ext cx="183329" cy="183329"/>
            </a:xfrm>
            <a:prstGeom prst="ellipse">
              <a:avLst/>
            </a:pr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235" name="Tekstiruutu 138"/>
            <p:cNvSpPr txBox="1">
              <a:spLocks noChangeArrowheads="1"/>
            </p:cNvSpPr>
            <p:nvPr/>
          </p:nvSpPr>
          <p:spPr bwMode="auto">
            <a:xfrm>
              <a:off x="4341142" y="761480"/>
              <a:ext cx="248886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8" name="Ryhmitä 139"/>
          <p:cNvGrpSpPr>
            <a:grpSpLocks/>
          </p:cNvGrpSpPr>
          <p:nvPr/>
        </p:nvGrpSpPr>
        <p:grpSpPr bwMode="auto">
          <a:xfrm>
            <a:off x="5216724" y="4235748"/>
            <a:ext cx="249237" cy="230188"/>
            <a:chOff x="4283968" y="1196752"/>
            <a:chExt cx="248886" cy="230684"/>
          </a:xfrm>
        </p:grpSpPr>
        <p:sp>
          <p:nvSpPr>
            <p:cNvPr id="237" name="Ellipsi 140"/>
            <p:cNvSpPr>
              <a:spLocks noChangeArrowheads="1"/>
            </p:cNvSpPr>
            <p:nvPr/>
          </p:nvSpPr>
          <p:spPr bwMode="auto">
            <a:xfrm>
              <a:off x="4316731" y="1220504"/>
              <a:ext cx="183329" cy="183329"/>
            </a:xfrm>
            <a:prstGeom prst="ellipse">
              <a:avLst/>
            </a:pr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238" name="Tekstiruutu 141"/>
            <p:cNvSpPr txBox="1">
              <a:spLocks noChangeArrowheads="1"/>
            </p:cNvSpPr>
            <p:nvPr/>
          </p:nvSpPr>
          <p:spPr bwMode="auto">
            <a:xfrm>
              <a:off x="4283968" y="1196752"/>
              <a:ext cx="248886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9" name="Ryhmitä 112"/>
          <p:cNvGrpSpPr>
            <a:grpSpLocks/>
          </p:cNvGrpSpPr>
          <p:nvPr/>
        </p:nvGrpSpPr>
        <p:grpSpPr bwMode="auto">
          <a:xfrm>
            <a:off x="4986536" y="4240511"/>
            <a:ext cx="249238" cy="231775"/>
            <a:chOff x="1763688" y="917180"/>
            <a:chExt cx="248886" cy="230684"/>
          </a:xfrm>
        </p:grpSpPr>
        <p:sp>
          <p:nvSpPr>
            <p:cNvPr id="243" name="Ellipsi 113"/>
            <p:cNvSpPr>
              <a:spLocks noChangeArrowheads="1"/>
            </p:cNvSpPr>
            <p:nvPr/>
          </p:nvSpPr>
          <p:spPr bwMode="auto">
            <a:xfrm>
              <a:off x="1796451" y="946612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244" name="Tekstiruutu 114"/>
            <p:cNvSpPr txBox="1">
              <a:spLocks noChangeArrowheads="1"/>
            </p:cNvSpPr>
            <p:nvPr/>
          </p:nvSpPr>
          <p:spPr bwMode="auto">
            <a:xfrm>
              <a:off x="1763688" y="917180"/>
              <a:ext cx="248886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0" name="Ryhmitä 121"/>
          <p:cNvGrpSpPr>
            <a:grpSpLocks/>
          </p:cNvGrpSpPr>
          <p:nvPr/>
        </p:nvGrpSpPr>
        <p:grpSpPr bwMode="auto">
          <a:xfrm>
            <a:off x="4682802" y="4292896"/>
            <a:ext cx="249238" cy="230188"/>
            <a:chOff x="1763687" y="2636910"/>
            <a:chExt cx="248886" cy="230684"/>
          </a:xfrm>
        </p:grpSpPr>
        <p:sp>
          <p:nvSpPr>
            <p:cNvPr id="246" name="Ellipsi 122"/>
            <p:cNvSpPr>
              <a:spLocks noChangeArrowheads="1"/>
            </p:cNvSpPr>
            <p:nvPr/>
          </p:nvSpPr>
          <p:spPr bwMode="auto">
            <a:xfrm>
              <a:off x="1796451" y="2660664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247" name="Tekstiruutu 123"/>
            <p:cNvSpPr txBox="1">
              <a:spLocks noChangeArrowheads="1"/>
            </p:cNvSpPr>
            <p:nvPr/>
          </p:nvSpPr>
          <p:spPr bwMode="auto">
            <a:xfrm>
              <a:off x="1763687" y="2636910"/>
              <a:ext cx="248886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5</a:t>
              </a:r>
            </a:p>
          </p:txBody>
        </p:sp>
      </p:grpSp>
      <p:grpSp>
        <p:nvGrpSpPr>
          <p:cNvPr id="11" name="Ryhmitä 115"/>
          <p:cNvGrpSpPr>
            <a:grpSpLocks/>
          </p:cNvGrpSpPr>
          <p:nvPr/>
        </p:nvGrpSpPr>
        <p:grpSpPr bwMode="auto">
          <a:xfrm>
            <a:off x="4783336" y="4829473"/>
            <a:ext cx="249238" cy="230188"/>
            <a:chOff x="1763688" y="1484784"/>
            <a:chExt cx="248886" cy="230684"/>
          </a:xfrm>
        </p:grpSpPr>
        <p:sp>
          <p:nvSpPr>
            <p:cNvPr id="249" name="Ellipsi 116"/>
            <p:cNvSpPr>
              <a:spLocks noChangeArrowheads="1"/>
            </p:cNvSpPr>
            <p:nvPr/>
          </p:nvSpPr>
          <p:spPr bwMode="auto">
            <a:xfrm>
              <a:off x="1796451" y="1508536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250" name="Tekstiruutu 117"/>
            <p:cNvSpPr txBox="1">
              <a:spLocks noChangeArrowheads="1"/>
            </p:cNvSpPr>
            <p:nvPr/>
          </p:nvSpPr>
          <p:spPr bwMode="auto">
            <a:xfrm>
              <a:off x="1763688" y="1484784"/>
              <a:ext cx="248886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12" name="Ryhmitä 64"/>
          <p:cNvGrpSpPr>
            <a:grpSpLocks/>
          </p:cNvGrpSpPr>
          <p:nvPr/>
        </p:nvGrpSpPr>
        <p:grpSpPr bwMode="auto">
          <a:xfrm>
            <a:off x="4716661" y="4515148"/>
            <a:ext cx="249238" cy="230188"/>
            <a:chOff x="1763688" y="4355433"/>
            <a:chExt cx="247953" cy="232128"/>
          </a:xfrm>
        </p:grpSpPr>
        <p:sp>
          <p:nvSpPr>
            <p:cNvPr id="252" name="Ellipsi 155"/>
            <p:cNvSpPr>
              <a:spLocks noChangeArrowheads="1"/>
            </p:cNvSpPr>
            <p:nvPr/>
          </p:nvSpPr>
          <p:spPr bwMode="auto">
            <a:xfrm>
              <a:off x="1796451" y="4374048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253" name="Tekstiruutu 34"/>
            <p:cNvSpPr txBox="1">
              <a:spLocks noChangeArrowheads="1"/>
            </p:cNvSpPr>
            <p:nvPr/>
          </p:nvSpPr>
          <p:spPr bwMode="auto">
            <a:xfrm>
              <a:off x="1763688" y="4355433"/>
              <a:ext cx="247953" cy="23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solidFill>
                    <a:srgbClr val="FFFFFF"/>
                  </a:solidFill>
                  <a:latin typeface="Arial" charset="0"/>
                </a:rPr>
                <a:t>9</a:t>
              </a:r>
              <a:endParaRPr lang="fi-FI" sz="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3" name="Ryhmitä 124"/>
          <p:cNvGrpSpPr>
            <a:grpSpLocks/>
          </p:cNvGrpSpPr>
          <p:nvPr/>
        </p:nvGrpSpPr>
        <p:grpSpPr bwMode="auto">
          <a:xfrm>
            <a:off x="5283399" y="1938636"/>
            <a:ext cx="312737" cy="231775"/>
            <a:chOff x="1719175" y="3345361"/>
            <a:chExt cx="313083" cy="230684"/>
          </a:xfrm>
        </p:grpSpPr>
        <p:sp>
          <p:nvSpPr>
            <p:cNvPr id="295" name="Ellipsi 125"/>
            <p:cNvSpPr>
              <a:spLocks noChangeArrowheads="1"/>
            </p:cNvSpPr>
            <p:nvPr/>
          </p:nvSpPr>
          <p:spPr bwMode="auto">
            <a:xfrm>
              <a:off x="1782738" y="3374879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296" name="Tekstiruutu 126"/>
            <p:cNvSpPr txBox="1">
              <a:spLocks noChangeArrowheads="1"/>
            </p:cNvSpPr>
            <p:nvPr/>
          </p:nvSpPr>
          <p:spPr bwMode="auto">
            <a:xfrm>
              <a:off x="1719175" y="3345361"/>
              <a:ext cx="313083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20</a:t>
              </a:r>
            </a:p>
          </p:txBody>
        </p:sp>
      </p:grpSp>
      <p:grpSp>
        <p:nvGrpSpPr>
          <p:cNvPr id="14" name="Ryhmitä 124"/>
          <p:cNvGrpSpPr>
            <a:grpSpLocks/>
          </p:cNvGrpSpPr>
          <p:nvPr/>
        </p:nvGrpSpPr>
        <p:grpSpPr bwMode="auto">
          <a:xfrm>
            <a:off x="5418336" y="1498898"/>
            <a:ext cx="314325" cy="230188"/>
            <a:chOff x="1714941" y="3349591"/>
            <a:chExt cx="313083" cy="230684"/>
          </a:xfrm>
        </p:grpSpPr>
        <p:sp>
          <p:nvSpPr>
            <p:cNvPr id="298" name="Ellipsi 125"/>
            <p:cNvSpPr>
              <a:spLocks noChangeArrowheads="1"/>
            </p:cNvSpPr>
            <p:nvPr/>
          </p:nvSpPr>
          <p:spPr bwMode="auto">
            <a:xfrm>
              <a:off x="1782738" y="3374879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299" name="Tekstiruutu 126"/>
            <p:cNvSpPr txBox="1">
              <a:spLocks noChangeArrowheads="1"/>
            </p:cNvSpPr>
            <p:nvPr/>
          </p:nvSpPr>
          <p:spPr bwMode="auto">
            <a:xfrm>
              <a:off x="1714941" y="3349591"/>
              <a:ext cx="313083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19</a:t>
              </a:r>
            </a:p>
          </p:txBody>
        </p:sp>
      </p:grpSp>
      <p:grpSp>
        <p:nvGrpSpPr>
          <p:cNvPr id="15" name="Ryhmitä 124"/>
          <p:cNvGrpSpPr>
            <a:grpSpLocks/>
          </p:cNvGrpSpPr>
          <p:nvPr/>
        </p:nvGrpSpPr>
        <p:grpSpPr bwMode="auto">
          <a:xfrm>
            <a:off x="5681861" y="2999086"/>
            <a:ext cx="312738" cy="230187"/>
            <a:chOff x="1710707" y="3345361"/>
            <a:chExt cx="313083" cy="230684"/>
          </a:xfrm>
        </p:grpSpPr>
        <p:sp>
          <p:nvSpPr>
            <p:cNvPr id="301" name="Ellipsi 125"/>
            <p:cNvSpPr>
              <a:spLocks noChangeArrowheads="1"/>
            </p:cNvSpPr>
            <p:nvPr/>
          </p:nvSpPr>
          <p:spPr bwMode="auto">
            <a:xfrm>
              <a:off x="1782738" y="3374879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302" name="Tekstiruutu 126"/>
            <p:cNvSpPr txBox="1">
              <a:spLocks noChangeArrowheads="1"/>
            </p:cNvSpPr>
            <p:nvPr/>
          </p:nvSpPr>
          <p:spPr bwMode="auto">
            <a:xfrm>
              <a:off x="1710707" y="3345361"/>
              <a:ext cx="313083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18</a:t>
              </a:r>
            </a:p>
          </p:txBody>
        </p:sp>
      </p:grpSp>
      <p:grpSp>
        <p:nvGrpSpPr>
          <p:cNvPr id="16" name="Ryhmitä 124"/>
          <p:cNvGrpSpPr>
            <a:grpSpLocks/>
          </p:cNvGrpSpPr>
          <p:nvPr/>
        </p:nvGrpSpPr>
        <p:grpSpPr bwMode="auto">
          <a:xfrm>
            <a:off x="4821436" y="4137323"/>
            <a:ext cx="312738" cy="230188"/>
            <a:chOff x="1719175" y="3345361"/>
            <a:chExt cx="313083" cy="230684"/>
          </a:xfrm>
        </p:grpSpPr>
        <p:sp>
          <p:nvSpPr>
            <p:cNvPr id="304" name="Ellipsi 125"/>
            <p:cNvSpPr>
              <a:spLocks noChangeArrowheads="1"/>
            </p:cNvSpPr>
            <p:nvPr/>
          </p:nvSpPr>
          <p:spPr bwMode="auto">
            <a:xfrm>
              <a:off x="1782738" y="3374879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305" name="Tekstiruutu 126"/>
            <p:cNvSpPr txBox="1">
              <a:spLocks noChangeArrowheads="1"/>
            </p:cNvSpPr>
            <p:nvPr/>
          </p:nvSpPr>
          <p:spPr bwMode="auto">
            <a:xfrm>
              <a:off x="1719175" y="3345361"/>
              <a:ext cx="313083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22</a:t>
              </a:r>
            </a:p>
          </p:txBody>
        </p:sp>
      </p:grpSp>
      <p:grpSp>
        <p:nvGrpSpPr>
          <p:cNvPr id="17" name="Ryhmitä 124"/>
          <p:cNvGrpSpPr>
            <a:grpSpLocks/>
          </p:cNvGrpSpPr>
          <p:nvPr/>
        </p:nvGrpSpPr>
        <p:grpSpPr bwMode="auto">
          <a:xfrm>
            <a:off x="5405636" y="4851698"/>
            <a:ext cx="314325" cy="230188"/>
            <a:chOff x="1710707" y="3345361"/>
            <a:chExt cx="313083" cy="230684"/>
          </a:xfrm>
        </p:grpSpPr>
        <p:sp>
          <p:nvSpPr>
            <p:cNvPr id="307" name="Ellipsi 125"/>
            <p:cNvSpPr>
              <a:spLocks noChangeArrowheads="1"/>
            </p:cNvSpPr>
            <p:nvPr/>
          </p:nvSpPr>
          <p:spPr bwMode="auto">
            <a:xfrm>
              <a:off x="1782738" y="3374879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308" name="Tekstiruutu 126"/>
            <p:cNvSpPr txBox="1">
              <a:spLocks noChangeArrowheads="1"/>
            </p:cNvSpPr>
            <p:nvPr/>
          </p:nvSpPr>
          <p:spPr bwMode="auto">
            <a:xfrm>
              <a:off x="1710707" y="3345361"/>
              <a:ext cx="313083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17</a:t>
              </a:r>
            </a:p>
          </p:txBody>
        </p:sp>
      </p:grpSp>
      <p:grpSp>
        <p:nvGrpSpPr>
          <p:cNvPr id="18" name="Ryhmitä 124"/>
          <p:cNvGrpSpPr>
            <a:grpSpLocks/>
          </p:cNvGrpSpPr>
          <p:nvPr/>
        </p:nvGrpSpPr>
        <p:grpSpPr bwMode="auto">
          <a:xfrm>
            <a:off x="5753299" y="4699298"/>
            <a:ext cx="312737" cy="230188"/>
            <a:chOff x="1710707" y="3345361"/>
            <a:chExt cx="313083" cy="230684"/>
          </a:xfrm>
        </p:grpSpPr>
        <p:sp>
          <p:nvSpPr>
            <p:cNvPr id="310" name="Ellipsi 125"/>
            <p:cNvSpPr>
              <a:spLocks noChangeArrowheads="1"/>
            </p:cNvSpPr>
            <p:nvPr/>
          </p:nvSpPr>
          <p:spPr bwMode="auto">
            <a:xfrm>
              <a:off x="1782738" y="3374879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311" name="Tekstiruutu 126"/>
            <p:cNvSpPr txBox="1">
              <a:spLocks noChangeArrowheads="1"/>
            </p:cNvSpPr>
            <p:nvPr/>
          </p:nvSpPr>
          <p:spPr bwMode="auto">
            <a:xfrm>
              <a:off x="1710707" y="3345361"/>
              <a:ext cx="313083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16</a:t>
              </a:r>
            </a:p>
          </p:txBody>
        </p:sp>
      </p:grpSp>
      <p:grpSp>
        <p:nvGrpSpPr>
          <p:cNvPr id="19" name="Ryhmitä 124"/>
          <p:cNvGrpSpPr>
            <a:grpSpLocks/>
          </p:cNvGrpSpPr>
          <p:nvPr/>
        </p:nvGrpSpPr>
        <p:grpSpPr bwMode="auto">
          <a:xfrm>
            <a:off x="5435799" y="5124748"/>
            <a:ext cx="312737" cy="230188"/>
            <a:chOff x="1710707" y="3345361"/>
            <a:chExt cx="313083" cy="230684"/>
          </a:xfrm>
        </p:grpSpPr>
        <p:sp>
          <p:nvSpPr>
            <p:cNvPr id="313" name="Ellipsi 125"/>
            <p:cNvSpPr>
              <a:spLocks noChangeArrowheads="1"/>
            </p:cNvSpPr>
            <p:nvPr/>
          </p:nvSpPr>
          <p:spPr bwMode="auto">
            <a:xfrm>
              <a:off x="1782738" y="3374879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314" name="Tekstiruutu 126"/>
            <p:cNvSpPr txBox="1">
              <a:spLocks noChangeArrowheads="1"/>
            </p:cNvSpPr>
            <p:nvPr/>
          </p:nvSpPr>
          <p:spPr bwMode="auto">
            <a:xfrm>
              <a:off x="1710707" y="3345361"/>
              <a:ext cx="313083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15</a:t>
              </a:r>
            </a:p>
          </p:txBody>
        </p:sp>
      </p:grpSp>
      <p:grpSp>
        <p:nvGrpSpPr>
          <p:cNvPr id="20" name="Ryhmitä 124"/>
          <p:cNvGrpSpPr>
            <a:grpSpLocks/>
          </p:cNvGrpSpPr>
          <p:nvPr/>
        </p:nvGrpSpPr>
        <p:grpSpPr bwMode="auto">
          <a:xfrm>
            <a:off x="4915099" y="5196186"/>
            <a:ext cx="312737" cy="230187"/>
            <a:chOff x="1719175" y="3345361"/>
            <a:chExt cx="313083" cy="230684"/>
          </a:xfrm>
        </p:grpSpPr>
        <p:sp>
          <p:nvSpPr>
            <p:cNvPr id="316" name="Ellipsi 125"/>
            <p:cNvSpPr>
              <a:spLocks noChangeArrowheads="1"/>
            </p:cNvSpPr>
            <p:nvPr/>
          </p:nvSpPr>
          <p:spPr bwMode="auto">
            <a:xfrm>
              <a:off x="1782738" y="3374879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317" name="Tekstiruutu 126"/>
            <p:cNvSpPr txBox="1">
              <a:spLocks noChangeArrowheads="1"/>
            </p:cNvSpPr>
            <p:nvPr/>
          </p:nvSpPr>
          <p:spPr bwMode="auto">
            <a:xfrm>
              <a:off x="1719175" y="3345361"/>
              <a:ext cx="313083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21</a:t>
              </a:r>
            </a:p>
          </p:txBody>
        </p:sp>
      </p:grpSp>
      <p:grpSp>
        <p:nvGrpSpPr>
          <p:cNvPr id="21" name="Ryhmitä 124"/>
          <p:cNvGrpSpPr>
            <a:grpSpLocks/>
          </p:cNvGrpSpPr>
          <p:nvPr/>
        </p:nvGrpSpPr>
        <p:grpSpPr bwMode="auto">
          <a:xfrm>
            <a:off x="4702374" y="5300961"/>
            <a:ext cx="304800" cy="230187"/>
            <a:chOff x="1719175" y="3345361"/>
            <a:chExt cx="304516" cy="230684"/>
          </a:xfrm>
        </p:grpSpPr>
        <p:sp>
          <p:nvSpPr>
            <p:cNvPr id="319" name="Ellipsi 125"/>
            <p:cNvSpPr>
              <a:spLocks noChangeArrowheads="1"/>
            </p:cNvSpPr>
            <p:nvPr/>
          </p:nvSpPr>
          <p:spPr bwMode="auto">
            <a:xfrm>
              <a:off x="1782738" y="3374879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320" name="Tekstiruutu 126"/>
            <p:cNvSpPr txBox="1">
              <a:spLocks noChangeArrowheads="1"/>
            </p:cNvSpPr>
            <p:nvPr/>
          </p:nvSpPr>
          <p:spPr bwMode="auto">
            <a:xfrm>
              <a:off x="1719175" y="3345361"/>
              <a:ext cx="304516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11</a:t>
              </a:r>
            </a:p>
          </p:txBody>
        </p:sp>
      </p:grpSp>
      <p:grpSp>
        <p:nvGrpSpPr>
          <p:cNvPr id="22" name="Ryhmitä 124"/>
          <p:cNvGrpSpPr>
            <a:grpSpLocks/>
          </p:cNvGrpSpPr>
          <p:nvPr/>
        </p:nvGrpSpPr>
        <p:grpSpPr bwMode="auto">
          <a:xfrm>
            <a:off x="4203899" y="5137448"/>
            <a:ext cx="312737" cy="230188"/>
            <a:chOff x="1710707" y="3345361"/>
            <a:chExt cx="313083" cy="230684"/>
          </a:xfrm>
        </p:grpSpPr>
        <p:sp>
          <p:nvSpPr>
            <p:cNvPr id="322" name="Ellipsi 125"/>
            <p:cNvSpPr>
              <a:spLocks noChangeArrowheads="1"/>
            </p:cNvSpPr>
            <p:nvPr/>
          </p:nvSpPr>
          <p:spPr bwMode="auto">
            <a:xfrm>
              <a:off x="1782738" y="3374879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323" name="Tekstiruutu 126"/>
            <p:cNvSpPr txBox="1">
              <a:spLocks noChangeArrowheads="1"/>
            </p:cNvSpPr>
            <p:nvPr/>
          </p:nvSpPr>
          <p:spPr bwMode="auto">
            <a:xfrm>
              <a:off x="1710707" y="3345361"/>
              <a:ext cx="313083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10</a:t>
              </a:r>
            </a:p>
          </p:txBody>
        </p:sp>
      </p:grpSp>
      <p:grpSp>
        <p:nvGrpSpPr>
          <p:cNvPr id="23" name="Ryhmitä 124"/>
          <p:cNvGrpSpPr>
            <a:grpSpLocks/>
          </p:cNvGrpSpPr>
          <p:nvPr/>
        </p:nvGrpSpPr>
        <p:grpSpPr bwMode="auto">
          <a:xfrm>
            <a:off x="4889699" y="4738986"/>
            <a:ext cx="312737" cy="230187"/>
            <a:chOff x="1710707" y="3345361"/>
            <a:chExt cx="313083" cy="230684"/>
          </a:xfrm>
        </p:grpSpPr>
        <p:sp>
          <p:nvSpPr>
            <p:cNvPr id="325" name="Ellipsi 125"/>
            <p:cNvSpPr>
              <a:spLocks noChangeArrowheads="1"/>
            </p:cNvSpPr>
            <p:nvPr/>
          </p:nvSpPr>
          <p:spPr bwMode="auto">
            <a:xfrm>
              <a:off x="1782738" y="3374879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326" name="Tekstiruutu 126"/>
            <p:cNvSpPr txBox="1">
              <a:spLocks noChangeArrowheads="1"/>
            </p:cNvSpPr>
            <p:nvPr/>
          </p:nvSpPr>
          <p:spPr bwMode="auto">
            <a:xfrm>
              <a:off x="1710707" y="3345361"/>
              <a:ext cx="313083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12</a:t>
              </a:r>
            </a:p>
          </p:txBody>
        </p:sp>
      </p:grpSp>
      <p:grpSp>
        <p:nvGrpSpPr>
          <p:cNvPr id="24" name="Ryhmitä 124"/>
          <p:cNvGrpSpPr>
            <a:grpSpLocks/>
          </p:cNvGrpSpPr>
          <p:nvPr/>
        </p:nvGrpSpPr>
        <p:grpSpPr bwMode="auto">
          <a:xfrm>
            <a:off x="4178499" y="4777086"/>
            <a:ext cx="312737" cy="230187"/>
            <a:chOff x="1710707" y="3345361"/>
            <a:chExt cx="313083" cy="230684"/>
          </a:xfrm>
        </p:grpSpPr>
        <p:sp>
          <p:nvSpPr>
            <p:cNvPr id="328" name="Ellipsi 125"/>
            <p:cNvSpPr>
              <a:spLocks noChangeArrowheads="1"/>
            </p:cNvSpPr>
            <p:nvPr/>
          </p:nvSpPr>
          <p:spPr bwMode="auto">
            <a:xfrm>
              <a:off x="1782738" y="3374879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329" name="Tekstiruutu 126"/>
            <p:cNvSpPr txBox="1">
              <a:spLocks noChangeArrowheads="1"/>
            </p:cNvSpPr>
            <p:nvPr/>
          </p:nvSpPr>
          <p:spPr bwMode="auto">
            <a:xfrm>
              <a:off x="1710707" y="3345361"/>
              <a:ext cx="313083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13</a:t>
              </a:r>
            </a:p>
          </p:txBody>
        </p:sp>
      </p:grpSp>
      <p:grpSp>
        <p:nvGrpSpPr>
          <p:cNvPr id="25" name="Ryhmitä 124"/>
          <p:cNvGrpSpPr>
            <a:grpSpLocks/>
          </p:cNvGrpSpPr>
          <p:nvPr/>
        </p:nvGrpSpPr>
        <p:grpSpPr bwMode="auto">
          <a:xfrm>
            <a:off x="4283274" y="4259561"/>
            <a:ext cx="314325" cy="231775"/>
            <a:chOff x="1710707" y="3345361"/>
            <a:chExt cx="313083" cy="230684"/>
          </a:xfrm>
        </p:grpSpPr>
        <p:sp>
          <p:nvSpPr>
            <p:cNvPr id="331" name="Ellipsi 125"/>
            <p:cNvSpPr>
              <a:spLocks noChangeArrowheads="1"/>
            </p:cNvSpPr>
            <p:nvPr/>
          </p:nvSpPr>
          <p:spPr bwMode="auto">
            <a:xfrm>
              <a:off x="1782738" y="3374879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332" name="Tekstiruutu 126"/>
            <p:cNvSpPr txBox="1">
              <a:spLocks noChangeArrowheads="1"/>
            </p:cNvSpPr>
            <p:nvPr/>
          </p:nvSpPr>
          <p:spPr bwMode="auto">
            <a:xfrm>
              <a:off x="1710707" y="3345361"/>
              <a:ext cx="313083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14</a:t>
              </a:r>
            </a:p>
          </p:txBody>
        </p:sp>
      </p:grpSp>
      <p:grpSp>
        <p:nvGrpSpPr>
          <p:cNvPr id="26" name="Ryhmitä 142"/>
          <p:cNvGrpSpPr>
            <a:grpSpLocks/>
          </p:cNvGrpSpPr>
          <p:nvPr/>
        </p:nvGrpSpPr>
        <p:grpSpPr bwMode="auto">
          <a:xfrm>
            <a:off x="5013529" y="4506152"/>
            <a:ext cx="248786" cy="230832"/>
            <a:chOff x="4283963" y="1864129"/>
            <a:chExt cx="248435" cy="231330"/>
          </a:xfrm>
        </p:grpSpPr>
        <p:sp>
          <p:nvSpPr>
            <p:cNvPr id="334" name="Ellipsi 143"/>
            <p:cNvSpPr>
              <a:spLocks noChangeArrowheads="1"/>
            </p:cNvSpPr>
            <p:nvPr/>
          </p:nvSpPr>
          <p:spPr bwMode="auto">
            <a:xfrm>
              <a:off x="4316731" y="1887884"/>
              <a:ext cx="183329" cy="18332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>
                <a:solidFill>
                  <a:srgbClr val="FFAD00"/>
                </a:solidFill>
              </a:endParaRPr>
            </a:p>
          </p:txBody>
        </p:sp>
        <p:sp>
          <p:nvSpPr>
            <p:cNvPr id="335" name="Tekstiruutu 144"/>
            <p:cNvSpPr txBox="1">
              <a:spLocks noChangeArrowheads="1"/>
            </p:cNvSpPr>
            <p:nvPr/>
          </p:nvSpPr>
          <p:spPr bwMode="auto">
            <a:xfrm>
              <a:off x="4283963" y="1864129"/>
              <a:ext cx="248435" cy="23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7" name="Ryhmitä 142"/>
          <p:cNvGrpSpPr>
            <a:grpSpLocks/>
          </p:cNvGrpSpPr>
          <p:nvPr/>
        </p:nvGrpSpPr>
        <p:grpSpPr bwMode="auto">
          <a:xfrm>
            <a:off x="5543155" y="4148460"/>
            <a:ext cx="248786" cy="230832"/>
            <a:chOff x="4283963" y="1864129"/>
            <a:chExt cx="248435" cy="231330"/>
          </a:xfrm>
        </p:grpSpPr>
        <p:sp>
          <p:nvSpPr>
            <p:cNvPr id="342" name="Ellipsi 143"/>
            <p:cNvSpPr>
              <a:spLocks noChangeArrowheads="1"/>
            </p:cNvSpPr>
            <p:nvPr/>
          </p:nvSpPr>
          <p:spPr bwMode="auto">
            <a:xfrm>
              <a:off x="4316731" y="1887884"/>
              <a:ext cx="183329" cy="18332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>
                <a:solidFill>
                  <a:srgbClr val="FFAD00"/>
                </a:solidFill>
              </a:endParaRPr>
            </a:p>
          </p:txBody>
        </p:sp>
        <p:sp>
          <p:nvSpPr>
            <p:cNvPr id="343" name="Tekstiruutu 144"/>
            <p:cNvSpPr txBox="1">
              <a:spLocks noChangeArrowheads="1"/>
            </p:cNvSpPr>
            <p:nvPr/>
          </p:nvSpPr>
          <p:spPr bwMode="auto">
            <a:xfrm>
              <a:off x="4283963" y="1864129"/>
              <a:ext cx="248435" cy="23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8" name="Ryhmitä 127"/>
          <p:cNvGrpSpPr>
            <a:grpSpLocks/>
          </p:cNvGrpSpPr>
          <p:nvPr/>
        </p:nvGrpSpPr>
        <p:grpSpPr bwMode="auto">
          <a:xfrm>
            <a:off x="5389761" y="4150023"/>
            <a:ext cx="249238" cy="230188"/>
            <a:chOff x="1763688" y="3774232"/>
            <a:chExt cx="248886" cy="230684"/>
          </a:xfrm>
        </p:grpSpPr>
        <p:sp>
          <p:nvSpPr>
            <p:cNvPr id="345" name="Ellipsi 128"/>
            <p:cNvSpPr>
              <a:spLocks noChangeArrowheads="1"/>
            </p:cNvSpPr>
            <p:nvPr/>
          </p:nvSpPr>
          <p:spPr bwMode="auto">
            <a:xfrm>
              <a:off x="1796451" y="3797984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346" name="Tekstiruutu 129"/>
            <p:cNvSpPr txBox="1">
              <a:spLocks noChangeArrowheads="1"/>
            </p:cNvSpPr>
            <p:nvPr/>
          </p:nvSpPr>
          <p:spPr bwMode="auto">
            <a:xfrm>
              <a:off x="1763688" y="3774232"/>
              <a:ext cx="248886" cy="2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7</a:t>
              </a:r>
            </a:p>
          </p:txBody>
        </p:sp>
      </p:grpSp>
      <p:grpSp>
        <p:nvGrpSpPr>
          <p:cNvPr id="29" name="Ryhmitä 112"/>
          <p:cNvGrpSpPr>
            <a:grpSpLocks/>
          </p:cNvGrpSpPr>
          <p:nvPr/>
        </p:nvGrpSpPr>
        <p:grpSpPr bwMode="auto">
          <a:xfrm>
            <a:off x="4922433" y="4366242"/>
            <a:ext cx="313044" cy="230832"/>
            <a:chOff x="1729872" y="917181"/>
            <a:chExt cx="312602" cy="229745"/>
          </a:xfrm>
        </p:grpSpPr>
        <p:sp>
          <p:nvSpPr>
            <p:cNvPr id="351" name="Ellipsi 113"/>
            <p:cNvSpPr>
              <a:spLocks noChangeArrowheads="1"/>
            </p:cNvSpPr>
            <p:nvPr/>
          </p:nvSpPr>
          <p:spPr bwMode="auto">
            <a:xfrm>
              <a:off x="1796451" y="946612"/>
              <a:ext cx="183329" cy="183329"/>
            </a:xfrm>
            <a:prstGeom prst="ellipse">
              <a:avLst/>
            </a:prstGeom>
            <a:solidFill>
              <a:srgbClr val="003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/>
            </a:p>
          </p:txBody>
        </p:sp>
        <p:sp>
          <p:nvSpPr>
            <p:cNvPr id="352" name="Tekstiruutu 114"/>
            <p:cNvSpPr txBox="1">
              <a:spLocks noChangeArrowheads="1"/>
            </p:cNvSpPr>
            <p:nvPr/>
          </p:nvSpPr>
          <p:spPr bwMode="auto">
            <a:xfrm>
              <a:off x="1729872" y="917181"/>
              <a:ext cx="312602" cy="229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fi-FI" sz="900" dirty="0">
                  <a:solidFill>
                    <a:srgbClr val="FFFFFF"/>
                  </a:solidFill>
                  <a:latin typeface="Arial" charset="0"/>
                </a:rPr>
                <a:t>23</a:t>
              </a:r>
            </a:p>
          </p:txBody>
        </p:sp>
      </p:grpSp>
      <p:sp>
        <p:nvSpPr>
          <p:cNvPr id="142" name="Otsikko 1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Toimipaikat</a:t>
            </a:r>
            <a:endParaRPr lang="fi-FI" dirty="0"/>
          </a:p>
        </p:txBody>
      </p:sp>
      <p:sp>
        <p:nvSpPr>
          <p:cNvPr id="21508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6148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9D729-371F-428B-8E27-C799AE6E924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5" name="Footer Placeholder 13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  <p:grpSp>
        <p:nvGrpSpPr>
          <p:cNvPr id="30" name="Ryhmä 217"/>
          <p:cNvGrpSpPr/>
          <p:nvPr/>
        </p:nvGrpSpPr>
        <p:grpSpPr>
          <a:xfrm>
            <a:off x="539552" y="1484784"/>
            <a:ext cx="2812545" cy="3125215"/>
            <a:chOff x="1327407" y="908720"/>
            <a:chExt cx="2812545" cy="3125215"/>
          </a:xfrm>
        </p:grpSpPr>
        <p:sp>
          <p:nvSpPr>
            <p:cNvPr id="139" name="Suorakulmio 6"/>
            <p:cNvSpPr>
              <a:spLocks noChangeArrowheads="1"/>
            </p:cNvSpPr>
            <p:nvPr/>
          </p:nvSpPr>
          <p:spPr bwMode="auto">
            <a:xfrm>
              <a:off x="1590481" y="908720"/>
              <a:ext cx="1037303" cy="287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>Riihimäki</a:t>
              </a:r>
            </a:p>
            <a:p>
              <a:pPr eaLnBrk="0" hangingPunct="0">
                <a:lnSpc>
                  <a:spcPct val="150000"/>
                </a:lnSpc>
              </a:pP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>Lyly</a:t>
              </a:r>
              <a:br>
                <a:rPr sz="1100" b="1" noProof="1">
                  <a:solidFill>
                    <a:srgbClr val="003776"/>
                  </a:solidFill>
                  <a:latin typeface="Arial" charset="0"/>
                </a:rPr>
              </a:br>
              <a:r>
                <a:rPr lang="fi-FI" sz="1100" b="1" noProof="1">
                  <a:solidFill>
                    <a:srgbClr val="003776"/>
                  </a:solidFill>
                  <a:latin typeface="Arial" charset="0"/>
                </a:rPr>
                <a:t>Hattula</a:t>
              </a:r>
              <a:r>
                <a:rPr sz="1100" b="1" noProof="1">
                  <a:solidFill>
                    <a:srgbClr val="FF0000"/>
                  </a:solidFill>
                  <a:latin typeface="Arial" charset="0"/>
                </a:rPr>
                <a:t>  </a:t>
              </a:r>
              <a:r>
                <a:rPr sz="1100" noProof="1">
                  <a:solidFill>
                    <a:srgbClr val="003776"/>
                  </a:solidFill>
                  <a:latin typeface="Arial" charset="0"/>
                </a:rPr>
                <a:t> </a:t>
              </a: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/>
              </a:r>
              <a:br>
                <a:rPr sz="1100" b="1" noProof="1">
                  <a:solidFill>
                    <a:srgbClr val="003776"/>
                  </a:solidFill>
                  <a:latin typeface="Arial" charset="0"/>
                </a:rPr>
              </a:b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>Kalkku</a:t>
              </a:r>
              <a:br>
                <a:rPr sz="1100" b="1" noProof="1">
                  <a:solidFill>
                    <a:srgbClr val="003776"/>
                  </a:solidFill>
                  <a:latin typeface="Arial" charset="0"/>
                </a:rPr>
              </a:b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>Siikakangas</a:t>
              </a:r>
              <a:endParaRPr sz="1100" noProof="1">
                <a:solidFill>
                  <a:srgbClr val="003776"/>
                </a:solidFill>
                <a:latin typeface="Arial" charset="0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>Tervola  </a:t>
              </a:r>
              <a:endParaRPr sz="1100" noProof="1">
                <a:solidFill>
                  <a:srgbClr val="003776"/>
                </a:solidFill>
                <a:latin typeface="Arial" charset="0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>Lievestuore</a:t>
              </a:r>
            </a:p>
            <a:p>
              <a:pPr eaLnBrk="0" hangingPunct="0">
                <a:lnSpc>
                  <a:spcPct val="150000"/>
                </a:lnSpc>
              </a:pP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>Tikkakoski</a:t>
              </a:r>
            </a:p>
            <a:p>
              <a:pPr eaLnBrk="0" hangingPunct="0">
                <a:lnSpc>
                  <a:spcPct val="150000"/>
                </a:lnSpc>
              </a:pP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>Tampere</a:t>
              </a:r>
              <a:endParaRPr lang="fi-FI" sz="1100" b="1" noProof="1">
                <a:solidFill>
                  <a:srgbClr val="003776"/>
                </a:solidFill>
                <a:latin typeface="Arial" charset="0"/>
              </a:endParaRPr>
            </a:p>
            <a:p>
              <a:pPr>
                <a:lnSpc>
                  <a:spcPct val="150000"/>
                </a:lnSpc>
              </a:pPr>
              <a:r>
                <a:rPr lang="fi-FI" sz="1100" b="1" noProof="1">
                  <a:solidFill>
                    <a:srgbClr val="003776"/>
                  </a:solidFill>
                  <a:latin typeface="Arial" charset="0"/>
                </a:rPr>
                <a:t>Pansio</a:t>
              </a:r>
            </a:p>
            <a:p>
              <a:pPr>
                <a:lnSpc>
                  <a:spcPct val="150000"/>
                </a:lnSpc>
              </a:pPr>
              <a:r>
                <a:rPr lang="fi-FI" sz="1100" b="1" noProof="1">
                  <a:solidFill>
                    <a:srgbClr val="003776"/>
                  </a:solidFill>
                  <a:latin typeface="Arial" charset="0"/>
                </a:rPr>
                <a:t>Upinniemi</a:t>
              </a:r>
            </a:p>
          </p:txBody>
        </p:sp>
        <p:grpSp>
          <p:nvGrpSpPr>
            <p:cNvPr id="31" name="Ryhmitä 57"/>
            <p:cNvGrpSpPr>
              <a:grpSpLocks/>
            </p:cNvGrpSpPr>
            <p:nvPr/>
          </p:nvGrpSpPr>
          <p:grpSpPr bwMode="auto">
            <a:xfrm>
              <a:off x="1368231" y="1001363"/>
              <a:ext cx="247650" cy="230188"/>
              <a:chOff x="1763688" y="366772"/>
              <a:chExt cx="248024" cy="232126"/>
            </a:xfrm>
          </p:grpSpPr>
          <p:sp>
            <p:nvSpPr>
              <p:cNvPr id="141" name="Ellipsi 12"/>
              <p:cNvSpPr>
                <a:spLocks noChangeArrowheads="1"/>
              </p:cNvSpPr>
              <p:nvPr/>
            </p:nvSpPr>
            <p:spPr bwMode="auto">
              <a:xfrm>
                <a:off x="1796451" y="390524"/>
                <a:ext cx="183329" cy="183329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143" name="Tekstiruutu 15"/>
              <p:cNvSpPr txBox="1">
                <a:spLocks noChangeArrowheads="1"/>
              </p:cNvSpPr>
              <p:nvPr/>
            </p:nvSpPr>
            <p:spPr bwMode="auto">
              <a:xfrm>
                <a:off x="1763688" y="366772"/>
                <a:ext cx="248024" cy="232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128" name="Ryhmitä 58"/>
            <p:cNvGrpSpPr>
              <a:grpSpLocks/>
            </p:cNvGrpSpPr>
            <p:nvPr/>
          </p:nvGrpSpPr>
          <p:grpSpPr bwMode="auto">
            <a:xfrm>
              <a:off x="1368231" y="1250253"/>
              <a:ext cx="247650" cy="231775"/>
              <a:chOff x="1763688" y="908720"/>
              <a:chExt cx="248024" cy="230538"/>
            </a:xfrm>
          </p:grpSpPr>
          <p:sp>
            <p:nvSpPr>
              <p:cNvPr id="145" name="Ellipsi 19"/>
              <p:cNvSpPr>
                <a:spLocks noChangeArrowheads="1"/>
              </p:cNvSpPr>
              <p:nvPr/>
            </p:nvSpPr>
            <p:spPr bwMode="auto">
              <a:xfrm>
                <a:off x="1796451" y="946612"/>
                <a:ext cx="183329" cy="183329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148" name="Tekstiruutu 20"/>
              <p:cNvSpPr txBox="1">
                <a:spLocks noChangeArrowheads="1"/>
              </p:cNvSpPr>
              <p:nvPr/>
            </p:nvSpPr>
            <p:spPr bwMode="auto">
              <a:xfrm>
                <a:off x="1763688" y="908720"/>
                <a:ext cx="248024" cy="23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129" name="Ryhmitä 59"/>
            <p:cNvGrpSpPr>
              <a:grpSpLocks/>
            </p:cNvGrpSpPr>
            <p:nvPr/>
          </p:nvGrpSpPr>
          <p:grpSpPr bwMode="auto">
            <a:xfrm>
              <a:off x="1368231" y="1500730"/>
              <a:ext cx="247650" cy="231775"/>
              <a:chOff x="1763688" y="1484784"/>
              <a:chExt cx="248024" cy="228958"/>
            </a:xfrm>
          </p:grpSpPr>
          <p:sp>
            <p:nvSpPr>
              <p:cNvPr id="150" name="Ellipsi 23"/>
              <p:cNvSpPr>
                <a:spLocks noChangeArrowheads="1"/>
              </p:cNvSpPr>
              <p:nvPr/>
            </p:nvSpPr>
            <p:spPr bwMode="auto">
              <a:xfrm>
                <a:off x="1796451" y="1508536"/>
                <a:ext cx="183329" cy="183329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151" name="Tekstiruutu 24"/>
              <p:cNvSpPr txBox="1">
                <a:spLocks noChangeArrowheads="1"/>
              </p:cNvSpPr>
              <p:nvPr/>
            </p:nvSpPr>
            <p:spPr bwMode="auto">
              <a:xfrm>
                <a:off x="1763688" y="1484784"/>
                <a:ext cx="248024" cy="22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130" name="Ryhmitä 60"/>
            <p:cNvGrpSpPr>
              <a:grpSpLocks/>
            </p:cNvGrpSpPr>
            <p:nvPr/>
          </p:nvGrpSpPr>
          <p:grpSpPr bwMode="auto">
            <a:xfrm>
              <a:off x="1368231" y="1751207"/>
              <a:ext cx="247650" cy="230188"/>
              <a:chOff x="1763688" y="2060848"/>
              <a:chExt cx="248024" cy="230537"/>
            </a:xfrm>
          </p:grpSpPr>
          <p:sp>
            <p:nvSpPr>
              <p:cNvPr id="153" name="Ellipsi 25"/>
              <p:cNvSpPr>
                <a:spLocks noChangeArrowheads="1"/>
              </p:cNvSpPr>
              <p:nvPr/>
            </p:nvSpPr>
            <p:spPr bwMode="auto">
              <a:xfrm>
                <a:off x="1796451" y="2084600"/>
                <a:ext cx="183329" cy="183329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154" name="Tekstiruutu 26"/>
              <p:cNvSpPr txBox="1">
                <a:spLocks noChangeArrowheads="1"/>
              </p:cNvSpPr>
              <p:nvPr/>
            </p:nvSpPr>
            <p:spPr bwMode="auto">
              <a:xfrm>
                <a:off x="1763688" y="2060848"/>
                <a:ext cx="248024" cy="23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4</a:t>
                </a:r>
              </a:p>
            </p:txBody>
          </p:sp>
        </p:grpSp>
        <p:grpSp>
          <p:nvGrpSpPr>
            <p:cNvPr id="131" name="Ryhmitä 61"/>
            <p:cNvGrpSpPr>
              <a:grpSpLocks/>
            </p:cNvGrpSpPr>
            <p:nvPr/>
          </p:nvGrpSpPr>
          <p:grpSpPr bwMode="auto">
            <a:xfrm>
              <a:off x="1368231" y="2000097"/>
              <a:ext cx="247650" cy="231775"/>
              <a:chOff x="1763688" y="2636912"/>
              <a:chExt cx="248024" cy="230538"/>
            </a:xfrm>
          </p:grpSpPr>
          <p:sp>
            <p:nvSpPr>
              <p:cNvPr id="156" name="Ellipsi 27"/>
              <p:cNvSpPr>
                <a:spLocks noChangeArrowheads="1"/>
              </p:cNvSpPr>
              <p:nvPr/>
            </p:nvSpPr>
            <p:spPr bwMode="auto">
              <a:xfrm>
                <a:off x="1796451" y="2660664"/>
                <a:ext cx="183329" cy="183329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157" name="Tekstiruutu 28"/>
              <p:cNvSpPr txBox="1">
                <a:spLocks noChangeArrowheads="1"/>
              </p:cNvSpPr>
              <p:nvPr/>
            </p:nvSpPr>
            <p:spPr bwMode="auto">
              <a:xfrm>
                <a:off x="1763688" y="2636912"/>
                <a:ext cx="248024" cy="23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5</a:t>
                </a:r>
              </a:p>
            </p:txBody>
          </p:sp>
        </p:grpSp>
        <p:grpSp>
          <p:nvGrpSpPr>
            <p:cNvPr id="132" name="Ryhmitä 62"/>
            <p:cNvGrpSpPr>
              <a:grpSpLocks/>
            </p:cNvGrpSpPr>
            <p:nvPr/>
          </p:nvGrpSpPr>
          <p:grpSpPr bwMode="auto">
            <a:xfrm>
              <a:off x="1368231" y="2250574"/>
              <a:ext cx="247650" cy="231775"/>
              <a:chOff x="1763688" y="3198168"/>
              <a:chExt cx="248024" cy="232128"/>
            </a:xfrm>
          </p:grpSpPr>
          <p:sp>
            <p:nvSpPr>
              <p:cNvPr id="185" name="Ellipsi 29"/>
              <p:cNvSpPr>
                <a:spLocks noChangeArrowheads="1"/>
              </p:cNvSpPr>
              <p:nvPr/>
            </p:nvSpPr>
            <p:spPr bwMode="auto">
              <a:xfrm>
                <a:off x="1796451" y="3221920"/>
                <a:ext cx="183329" cy="183329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186" name="Tekstiruutu 30"/>
              <p:cNvSpPr txBox="1">
                <a:spLocks noChangeArrowheads="1"/>
              </p:cNvSpPr>
              <p:nvPr/>
            </p:nvSpPr>
            <p:spPr bwMode="auto">
              <a:xfrm>
                <a:off x="1763688" y="3198168"/>
                <a:ext cx="248024" cy="23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6</a:t>
                </a:r>
              </a:p>
            </p:txBody>
          </p:sp>
        </p:grpSp>
        <p:grpSp>
          <p:nvGrpSpPr>
            <p:cNvPr id="133" name="Ryhmitä 63"/>
            <p:cNvGrpSpPr>
              <a:grpSpLocks/>
            </p:cNvGrpSpPr>
            <p:nvPr/>
          </p:nvGrpSpPr>
          <p:grpSpPr bwMode="auto">
            <a:xfrm>
              <a:off x="1368231" y="2501051"/>
              <a:ext cx="247650" cy="231775"/>
              <a:chOff x="1763688" y="3774232"/>
              <a:chExt cx="248024" cy="228958"/>
            </a:xfrm>
          </p:grpSpPr>
          <p:sp>
            <p:nvSpPr>
              <p:cNvPr id="189" name="Ellipsi 31"/>
              <p:cNvSpPr>
                <a:spLocks noChangeArrowheads="1"/>
              </p:cNvSpPr>
              <p:nvPr/>
            </p:nvSpPr>
            <p:spPr bwMode="auto">
              <a:xfrm>
                <a:off x="1796451" y="3797984"/>
                <a:ext cx="183329" cy="183329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190" name="Tekstiruutu 32"/>
              <p:cNvSpPr txBox="1">
                <a:spLocks noChangeArrowheads="1"/>
              </p:cNvSpPr>
              <p:nvPr/>
            </p:nvSpPr>
            <p:spPr bwMode="auto">
              <a:xfrm>
                <a:off x="1763688" y="3774232"/>
                <a:ext cx="248024" cy="22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7</a:t>
                </a:r>
              </a:p>
            </p:txBody>
          </p:sp>
        </p:grpSp>
        <p:grpSp>
          <p:nvGrpSpPr>
            <p:cNvPr id="134" name="Ryhmitä 64"/>
            <p:cNvGrpSpPr>
              <a:grpSpLocks/>
            </p:cNvGrpSpPr>
            <p:nvPr/>
          </p:nvGrpSpPr>
          <p:grpSpPr bwMode="auto">
            <a:xfrm>
              <a:off x="1368231" y="2751528"/>
              <a:ext cx="247650" cy="231775"/>
              <a:chOff x="1763688" y="4350296"/>
              <a:chExt cx="248024" cy="230538"/>
            </a:xfrm>
          </p:grpSpPr>
          <p:sp>
            <p:nvSpPr>
              <p:cNvPr id="192" name="Ellipsi 33"/>
              <p:cNvSpPr>
                <a:spLocks noChangeArrowheads="1"/>
              </p:cNvSpPr>
              <p:nvPr/>
            </p:nvSpPr>
            <p:spPr bwMode="auto">
              <a:xfrm>
                <a:off x="1796451" y="4374048"/>
                <a:ext cx="183329" cy="183329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193" name="Tekstiruutu 34"/>
              <p:cNvSpPr txBox="1">
                <a:spLocks noChangeArrowheads="1"/>
              </p:cNvSpPr>
              <p:nvPr/>
            </p:nvSpPr>
            <p:spPr bwMode="auto">
              <a:xfrm>
                <a:off x="1763688" y="4350296"/>
                <a:ext cx="248024" cy="23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8</a:t>
                </a:r>
              </a:p>
            </p:txBody>
          </p:sp>
        </p:grpSp>
        <p:grpSp>
          <p:nvGrpSpPr>
            <p:cNvPr id="136" name="Ryhmitä 64"/>
            <p:cNvGrpSpPr>
              <a:grpSpLocks/>
            </p:cNvGrpSpPr>
            <p:nvPr/>
          </p:nvGrpSpPr>
          <p:grpSpPr bwMode="auto">
            <a:xfrm>
              <a:off x="1368231" y="3002005"/>
              <a:ext cx="247650" cy="231775"/>
              <a:chOff x="1763688" y="4350296"/>
              <a:chExt cx="247955" cy="230538"/>
            </a:xfrm>
          </p:grpSpPr>
          <p:sp>
            <p:nvSpPr>
              <p:cNvPr id="213" name="Ellipsi 108"/>
              <p:cNvSpPr>
                <a:spLocks noChangeArrowheads="1"/>
              </p:cNvSpPr>
              <p:nvPr/>
            </p:nvSpPr>
            <p:spPr bwMode="auto">
              <a:xfrm>
                <a:off x="1796451" y="4374048"/>
                <a:ext cx="183329" cy="183329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214" name="Tekstiruutu 34"/>
              <p:cNvSpPr txBox="1">
                <a:spLocks noChangeArrowheads="1"/>
              </p:cNvSpPr>
              <p:nvPr/>
            </p:nvSpPr>
            <p:spPr bwMode="auto">
              <a:xfrm>
                <a:off x="1763688" y="4350296"/>
                <a:ext cx="247955" cy="23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900" dirty="0">
                    <a:solidFill>
                      <a:srgbClr val="FFFFFF"/>
                    </a:solidFill>
                    <a:latin typeface="Arial" charset="0"/>
                  </a:rPr>
                  <a:t>9</a:t>
                </a:r>
                <a:endParaRPr lang="fi-FI" sz="9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54" name="Suorakulmio 6"/>
            <p:cNvSpPr>
              <a:spLocks noChangeArrowheads="1"/>
            </p:cNvSpPr>
            <p:nvPr/>
          </p:nvSpPr>
          <p:spPr bwMode="auto">
            <a:xfrm>
              <a:off x="2881118" y="908720"/>
              <a:ext cx="1258834" cy="3125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>Parola  </a:t>
              </a:r>
              <a:r>
                <a:rPr sz="1100" noProof="1">
                  <a:latin typeface="Arial" charset="0"/>
                </a:rPr>
                <a:t> </a:t>
              </a: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/>
              </a:r>
              <a:br>
                <a:rPr sz="1100" b="1" noProof="1">
                  <a:solidFill>
                    <a:srgbClr val="003776"/>
                  </a:solidFill>
                  <a:latin typeface="Arial" charset="0"/>
                </a:rPr>
              </a:b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>Säkylä</a:t>
              </a:r>
              <a:br>
                <a:rPr sz="1100" b="1" noProof="1">
                  <a:solidFill>
                    <a:srgbClr val="003776"/>
                  </a:solidFill>
                  <a:latin typeface="Arial" charset="0"/>
                </a:rPr>
              </a:b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>Niinisalo</a:t>
              </a:r>
              <a:endParaRPr sz="1100" noProof="1">
                <a:solidFill>
                  <a:srgbClr val="003776"/>
                </a:solidFill>
                <a:latin typeface="Arial" charset="0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>Hamina  </a:t>
              </a:r>
              <a:endParaRPr sz="1100" noProof="1">
                <a:solidFill>
                  <a:srgbClr val="003776"/>
                </a:solidFill>
                <a:latin typeface="Arial" charset="0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>Lappeenranta</a:t>
              </a:r>
            </a:p>
            <a:p>
              <a:pPr eaLnBrk="0" hangingPunct="0">
                <a:lnSpc>
                  <a:spcPct val="150000"/>
                </a:lnSpc>
              </a:pP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>Vekaranjärvi</a:t>
              </a:r>
            </a:p>
            <a:p>
              <a:pPr eaLnBrk="0" hangingPunct="0">
                <a:lnSpc>
                  <a:spcPct val="150000"/>
                </a:lnSpc>
              </a:pPr>
              <a:r>
                <a:rPr sz="1100" b="1" noProof="1">
                  <a:solidFill>
                    <a:srgbClr val="003776"/>
                  </a:solidFill>
                  <a:latin typeface="Arial" charset="0"/>
                </a:rPr>
                <a:t>Kajaani</a:t>
              </a:r>
              <a:endParaRPr lang="fi-FI" sz="1100" b="1" noProof="1">
                <a:solidFill>
                  <a:srgbClr val="003776"/>
                </a:solidFill>
                <a:latin typeface="Arial" charset="0"/>
              </a:endParaRPr>
            </a:p>
            <a:p>
              <a:pPr>
                <a:lnSpc>
                  <a:spcPct val="150000"/>
                </a:lnSpc>
              </a:pPr>
              <a:r>
                <a:rPr lang="fi-FI" sz="1100" b="1" noProof="1">
                  <a:solidFill>
                    <a:srgbClr val="003776"/>
                  </a:solidFill>
                  <a:latin typeface="Arial" charset="0"/>
                </a:rPr>
                <a:t>Sodankylä</a:t>
              </a:r>
            </a:p>
            <a:p>
              <a:pPr>
                <a:lnSpc>
                  <a:spcPct val="150000"/>
                </a:lnSpc>
              </a:pPr>
              <a:r>
                <a:rPr lang="fi-FI" sz="1100" b="1" noProof="1">
                  <a:solidFill>
                    <a:srgbClr val="003776"/>
                  </a:solidFill>
                  <a:latin typeface="Arial" charset="0"/>
                </a:rPr>
                <a:t>Rovaniemi</a:t>
              </a:r>
            </a:p>
            <a:p>
              <a:pPr>
                <a:lnSpc>
                  <a:spcPct val="150000"/>
                </a:lnSpc>
              </a:pPr>
              <a:r>
                <a:rPr lang="fi-FI" sz="1100" b="1" noProof="1">
                  <a:solidFill>
                    <a:srgbClr val="003776"/>
                  </a:solidFill>
                  <a:latin typeface="Arial" charset="0"/>
                </a:rPr>
                <a:t>Santahamina  </a:t>
              </a:r>
              <a:r>
                <a:rPr lang="fi-FI" sz="1100" noProof="1">
                  <a:latin typeface="Arial" charset="0"/>
                </a:rPr>
                <a:t> </a:t>
              </a:r>
              <a:r>
                <a:rPr lang="fi-FI" sz="1100" b="1" noProof="1">
                  <a:solidFill>
                    <a:srgbClr val="003776"/>
                  </a:solidFill>
                  <a:latin typeface="Arial" charset="0"/>
                </a:rPr>
                <a:t/>
              </a:r>
              <a:br>
                <a:rPr lang="fi-FI" sz="1100" b="1" noProof="1">
                  <a:solidFill>
                    <a:srgbClr val="003776"/>
                  </a:solidFill>
                  <a:latin typeface="Arial" charset="0"/>
                </a:rPr>
              </a:br>
              <a:r>
                <a:rPr lang="fi-FI" sz="1100" b="1" noProof="1">
                  <a:solidFill>
                    <a:srgbClr val="003776"/>
                  </a:solidFill>
                  <a:latin typeface="Arial" charset="0"/>
                </a:rPr>
                <a:t>Kaleton</a:t>
              </a:r>
            </a:p>
            <a:p>
              <a:pPr>
                <a:lnSpc>
                  <a:spcPct val="150000"/>
                </a:lnSpc>
              </a:pPr>
              <a:r>
                <a:rPr lang="fi-FI" sz="1100" b="1" noProof="1">
                  <a:solidFill>
                    <a:srgbClr val="003776"/>
                  </a:solidFill>
                  <a:latin typeface="Arial" charset="0"/>
                </a:rPr>
                <a:t>Orivesi</a:t>
              </a:r>
              <a:endParaRPr lang="fi-FI" sz="1100" noProof="1">
                <a:latin typeface="Arial" charset="0"/>
              </a:endParaRPr>
            </a:p>
          </p:txBody>
        </p:sp>
        <p:grpSp>
          <p:nvGrpSpPr>
            <p:cNvPr id="137" name="Ryhmitä 254"/>
            <p:cNvGrpSpPr/>
            <p:nvPr/>
          </p:nvGrpSpPr>
          <p:grpSpPr>
            <a:xfrm>
              <a:off x="1327407" y="3252482"/>
              <a:ext cx="314325" cy="231775"/>
              <a:chOff x="391303" y="3725498"/>
              <a:chExt cx="314325" cy="231775"/>
            </a:xfrm>
          </p:grpSpPr>
          <p:sp>
            <p:nvSpPr>
              <p:cNvPr id="256" name="Ellipsi 12"/>
              <p:cNvSpPr>
                <a:spLocks noChangeArrowheads="1"/>
              </p:cNvSpPr>
              <p:nvPr/>
            </p:nvSpPr>
            <p:spPr bwMode="auto">
              <a:xfrm>
                <a:off x="462211" y="3753544"/>
                <a:ext cx="184150" cy="182563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257" name="Tekstiruutu 15"/>
              <p:cNvSpPr txBox="1">
                <a:spLocks noChangeArrowheads="1"/>
              </p:cNvSpPr>
              <p:nvPr/>
            </p:nvSpPr>
            <p:spPr bwMode="auto">
              <a:xfrm>
                <a:off x="391303" y="3725498"/>
                <a:ext cx="314325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10</a:t>
                </a:r>
              </a:p>
            </p:txBody>
          </p:sp>
        </p:grpSp>
        <p:grpSp>
          <p:nvGrpSpPr>
            <p:cNvPr id="140" name="Ryhmitä 257"/>
            <p:cNvGrpSpPr/>
            <p:nvPr/>
          </p:nvGrpSpPr>
          <p:grpSpPr>
            <a:xfrm>
              <a:off x="1331640" y="3502955"/>
              <a:ext cx="304800" cy="230188"/>
              <a:chOff x="395536" y="4011774"/>
              <a:chExt cx="304800" cy="230188"/>
            </a:xfrm>
          </p:grpSpPr>
          <p:sp>
            <p:nvSpPr>
              <p:cNvPr id="259" name="Ellipsi 19"/>
              <p:cNvSpPr>
                <a:spLocks noChangeArrowheads="1"/>
              </p:cNvSpPr>
              <p:nvPr/>
            </p:nvSpPr>
            <p:spPr bwMode="auto">
              <a:xfrm>
                <a:off x="462211" y="4038881"/>
                <a:ext cx="184150" cy="184150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260" name="Tekstiruutu 20"/>
              <p:cNvSpPr txBox="1">
                <a:spLocks noChangeArrowheads="1"/>
              </p:cNvSpPr>
              <p:nvPr/>
            </p:nvSpPr>
            <p:spPr bwMode="auto">
              <a:xfrm>
                <a:off x="395536" y="4011774"/>
                <a:ext cx="304800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11</a:t>
                </a:r>
              </a:p>
            </p:txBody>
          </p:sp>
        </p:grpSp>
        <p:grpSp>
          <p:nvGrpSpPr>
            <p:cNvPr id="144" name="Ryhmitä 260"/>
            <p:cNvGrpSpPr/>
            <p:nvPr/>
          </p:nvGrpSpPr>
          <p:grpSpPr>
            <a:xfrm>
              <a:off x="2620768" y="1005596"/>
              <a:ext cx="312738" cy="230187"/>
              <a:chOff x="1684664" y="1514415"/>
              <a:chExt cx="312738" cy="230187"/>
            </a:xfrm>
          </p:grpSpPr>
          <p:sp>
            <p:nvSpPr>
              <p:cNvPr id="262" name="Ellipsi 23"/>
              <p:cNvSpPr>
                <a:spLocks noChangeArrowheads="1"/>
              </p:cNvSpPr>
              <p:nvPr/>
            </p:nvSpPr>
            <p:spPr bwMode="auto">
              <a:xfrm>
                <a:off x="1754514" y="1541932"/>
                <a:ext cx="184150" cy="185737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263" name="Tekstiruutu 24"/>
              <p:cNvSpPr txBox="1">
                <a:spLocks noChangeArrowheads="1"/>
              </p:cNvSpPr>
              <p:nvPr/>
            </p:nvSpPr>
            <p:spPr bwMode="auto">
              <a:xfrm>
                <a:off x="1684664" y="1514415"/>
                <a:ext cx="312738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12</a:t>
                </a:r>
              </a:p>
            </p:txBody>
          </p:sp>
        </p:grpSp>
        <p:grpSp>
          <p:nvGrpSpPr>
            <p:cNvPr id="146" name="Ryhmitä 263"/>
            <p:cNvGrpSpPr/>
            <p:nvPr/>
          </p:nvGrpSpPr>
          <p:grpSpPr>
            <a:xfrm>
              <a:off x="2620768" y="1254990"/>
              <a:ext cx="312738" cy="230188"/>
              <a:chOff x="1684664" y="1750186"/>
              <a:chExt cx="312738" cy="230188"/>
            </a:xfrm>
          </p:grpSpPr>
          <p:sp>
            <p:nvSpPr>
              <p:cNvPr id="265" name="Ellipsi 25"/>
              <p:cNvSpPr>
                <a:spLocks noChangeArrowheads="1"/>
              </p:cNvSpPr>
              <p:nvPr/>
            </p:nvSpPr>
            <p:spPr bwMode="auto">
              <a:xfrm>
                <a:off x="1754514" y="1778470"/>
                <a:ext cx="184150" cy="184150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266" name="Tekstiruutu 26"/>
              <p:cNvSpPr txBox="1">
                <a:spLocks noChangeArrowheads="1"/>
              </p:cNvSpPr>
              <p:nvPr/>
            </p:nvSpPr>
            <p:spPr bwMode="auto">
              <a:xfrm>
                <a:off x="1684664" y="1750186"/>
                <a:ext cx="312738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13</a:t>
                </a:r>
              </a:p>
            </p:txBody>
          </p:sp>
        </p:grpSp>
        <p:grpSp>
          <p:nvGrpSpPr>
            <p:cNvPr id="147" name="Ryhmitä 266"/>
            <p:cNvGrpSpPr/>
            <p:nvPr/>
          </p:nvGrpSpPr>
          <p:grpSpPr>
            <a:xfrm>
              <a:off x="2623943" y="1504385"/>
              <a:ext cx="314325" cy="230187"/>
              <a:chOff x="1687839" y="1977967"/>
              <a:chExt cx="314325" cy="230187"/>
            </a:xfrm>
          </p:grpSpPr>
          <p:sp>
            <p:nvSpPr>
              <p:cNvPr id="268" name="Ellipsi 27"/>
              <p:cNvSpPr>
                <a:spLocks noChangeArrowheads="1"/>
              </p:cNvSpPr>
              <p:nvPr/>
            </p:nvSpPr>
            <p:spPr bwMode="auto">
              <a:xfrm>
                <a:off x="1754514" y="2005484"/>
                <a:ext cx="184150" cy="184150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269" name="Tekstiruutu 28"/>
              <p:cNvSpPr txBox="1">
                <a:spLocks noChangeArrowheads="1"/>
              </p:cNvSpPr>
              <p:nvPr/>
            </p:nvSpPr>
            <p:spPr bwMode="auto">
              <a:xfrm>
                <a:off x="1687839" y="1977967"/>
                <a:ext cx="314325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14</a:t>
                </a:r>
              </a:p>
            </p:txBody>
          </p:sp>
        </p:grpSp>
        <p:grpSp>
          <p:nvGrpSpPr>
            <p:cNvPr id="149" name="Ryhmitä 269"/>
            <p:cNvGrpSpPr/>
            <p:nvPr/>
          </p:nvGrpSpPr>
          <p:grpSpPr>
            <a:xfrm>
              <a:off x="2620768" y="1753779"/>
              <a:ext cx="312738" cy="231775"/>
              <a:chOff x="1684664" y="2249957"/>
              <a:chExt cx="312738" cy="231775"/>
            </a:xfrm>
          </p:grpSpPr>
          <p:sp>
            <p:nvSpPr>
              <p:cNvPr id="271" name="Ellipsi 29"/>
              <p:cNvSpPr>
                <a:spLocks noChangeArrowheads="1"/>
              </p:cNvSpPr>
              <p:nvPr/>
            </p:nvSpPr>
            <p:spPr bwMode="auto">
              <a:xfrm>
                <a:off x="1754514" y="2279061"/>
                <a:ext cx="184150" cy="180975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272" name="Tekstiruutu 30"/>
              <p:cNvSpPr txBox="1">
                <a:spLocks noChangeArrowheads="1"/>
              </p:cNvSpPr>
              <p:nvPr/>
            </p:nvSpPr>
            <p:spPr bwMode="auto">
              <a:xfrm>
                <a:off x="1684664" y="2249957"/>
                <a:ext cx="312738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15</a:t>
                </a:r>
              </a:p>
            </p:txBody>
          </p:sp>
        </p:grpSp>
        <p:grpSp>
          <p:nvGrpSpPr>
            <p:cNvPr id="152" name="Ryhmitä 272"/>
            <p:cNvGrpSpPr/>
            <p:nvPr/>
          </p:nvGrpSpPr>
          <p:grpSpPr>
            <a:xfrm>
              <a:off x="2623943" y="2004761"/>
              <a:ext cx="314325" cy="230187"/>
              <a:chOff x="1687839" y="2469034"/>
              <a:chExt cx="314325" cy="230187"/>
            </a:xfrm>
          </p:grpSpPr>
          <p:sp>
            <p:nvSpPr>
              <p:cNvPr id="274" name="Ellipsi 31"/>
              <p:cNvSpPr>
                <a:spLocks noChangeArrowheads="1"/>
              </p:cNvSpPr>
              <p:nvPr/>
            </p:nvSpPr>
            <p:spPr bwMode="auto">
              <a:xfrm>
                <a:off x="1754514" y="2500784"/>
                <a:ext cx="184150" cy="185737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275" name="Tekstiruutu 32"/>
              <p:cNvSpPr txBox="1">
                <a:spLocks noChangeArrowheads="1"/>
              </p:cNvSpPr>
              <p:nvPr/>
            </p:nvSpPr>
            <p:spPr bwMode="auto">
              <a:xfrm>
                <a:off x="1687839" y="2469034"/>
                <a:ext cx="314325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16</a:t>
                </a:r>
              </a:p>
            </p:txBody>
          </p:sp>
        </p:grpSp>
        <p:grpSp>
          <p:nvGrpSpPr>
            <p:cNvPr id="155" name="Ryhmitä 275"/>
            <p:cNvGrpSpPr/>
            <p:nvPr/>
          </p:nvGrpSpPr>
          <p:grpSpPr>
            <a:xfrm>
              <a:off x="2623943" y="2254155"/>
              <a:ext cx="314325" cy="230187"/>
              <a:chOff x="1687839" y="2771712"/>
              <a:chExt cx="314325" cy="230187"/>
            </a:xfrm>
          </p:grpSpPr>
          <p:sp>
            <p:nvSpPr>
              <p:cNvPr id="277" name="Ellipsi 33"/>
              <p:cNvSpPr>
                <a:spLocks noChangeArrowheads="1"/>
              </p:cNvSpPr>
              <p:nvPr/>
            </p:nvSpPr>
            <p:spPr bwMode="auto">
              <a:xfrm>
                <a:off x="1754514" y="2803462"/>
                <a:ext cx="184150" cy="184150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278" name="Tekstiruutu 34"/>
              <p:cNvSpPr txBox="1">
                <a:spLocks noChangeArrowheads="1"/>
              </p:cNvSpPr>
              <p:nvPr/>
            </p:nvSpPr>
            <p:spPr bwMode="auto">
              <a:xfrm>
                <a:off x="1687839" y="2771712"/>
                <a:ext cx="314325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17</a:t>
                </a:r>
              </a:p>
            </p:txBody>
          </p:sp>
        </p:grpSp>
        <p:grpSp>
          <p:nvGrpSpPr>
            <p:cNvPr id="158" name="Ryhmitä 278"/>
            <p:cNvGrpSpPr/>
            <p:nvPr/>
          </p:nvGrpSpPr>
          <p:grpSpPr>
            <a:xfrm>
              <a:off x="2620768" y="2503549"/>
              <a:ext cx="312738" cy="230188"/>
              <a:chOff x="1684664" y="2961687"/>
              <a:chExt cx="312738" cy="230188"/>
            </a:xfrm>
          </p:grpSpPr>
          <p:sp>
            <p:nvSpPr>
              <p:cNvPr id="280" name="Ellipsi 108"/>
              <p:cNvSpPr>
                <a:spLocks noChangeArrowheads="1"/>
              </p:cNvSpPr>
              <p:nvPr/>
            </p:nvSpPr>
            <p:spPr bwMode="auto">
              <a:xfrm>
                <a:off x="1754514" y="2989734"/>
                <a:ext cx="184150" cy="184150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281" name="Tekstiruutu 34"/>
              <p:cNvSpPr txBox="1">
                <a:spLocks noChangeArrowheads="1"/>
              </p:cNvSpPr>
              <p:nvPr/>
            </p:nvSpPr>
            <p:spPr bwMode="auto">
              <a:xfrm>
                <a:off x="1684664" y="2961687"/>
                <a:ext cx="312738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900" dirty="0">
                    <a:solidFill>
                      <a:srgbClr val="FFFFFF"/>
                    </a:solidFill>
                    <a:latin typeface="Arial" charset="0"/>
                  </a:rPr>
                  <a:t>18</a:t>
                </a:r>
                <a:endParaRPr lang="fi-FI" sz="9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159" name="Ryhmitä 281"/>
            <p:cNvGrpSpPr/>
            <p:nvPr/>
          </p:nvGrpSpPr>
          <p:grpSpPr>
            <a:xfrm>
              <a:off x="2631530" y="2752944"/>
              <a:ext cx="314325" cy="230187"/>
              <a:chOff x="1695426" y="3261172"/>
              <a:chExt cx="314325" cy="230187"/>
            </a:xfrm>
          </p:grpSpPr>
          <p:sp>
            <p:nvSpPr>
              <p:cNvPr id="283" name="Ellipsi 12"/>
              <p:cNvSpPr>
                <a:spLocks noChangeArrowheads="1"/>
              </p:cNvSpPr>
              <p:nvPr/>
            </p:nvSpPr>
            <p:spPr bwMode="auto">
              <a:xfrm>
                <a:off x="1763688" y="3284984"/>
                <a:ext cx="182563" cy="180975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284" name="Tekstiruutu 15"/>
              <p:cNvSpPr txBox="1">
                <a:spLocks noChangeArrowheads="1"/>
              </p:cNvSpPr>
              <p:nvPr/>
            </p:nvSpPr>
            <p:spPr bwMode="auto">
              <a:xfrm>
                <a:off x="1695426" y="3261172"/>
                <a:ext cx="314325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19</a:t>
                </a:r>
              </a:p>
            </p:txBody>
          </p:sp>
        </p:grpSp>
        <p:grpSp>
          <p:nvGrpSpPr>
            <p:cNvPr id="21504" name="Ryhmitä 284"/>
            <p:cNvGrpSpPr/>
            <p:nvPr/>
          </p:nvGrpSpPr>
          <p:grpSpPr>
            <a:xfrm>
              <a:off x="2636292" y="3002338"/>
              <a:ext cx="312738" cy="230187"/>
              <a:chOff x="1700188" y="3517288"/>
              <a:chExt cx="312738" cy="230187"/>
            </a:xfrm>
          </p:grpSpPr>
          <p:sp>
            <p:nvSpPr>
              <p:cNvPr id="286" name="Ellipsi 19"/>
              <p:cNvSpPr>
                <a:spLocks noChangeArrowheads="1"/>
              </p:cNvSpPr>
              <p:nvPr/>
            </p:nvSpPr>
            <p:spPr bwMode="auto">
              <a:xfrm>
                <a:off x="1763688" y="3545863"/>
                <a:ext cx="182563" cy="184150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287" name="Tekstiruutu 20"/>
              <p:cNvSpPr txBox="1">
                <a:spLocks noChangeArrowheads="1"/>
              </p:cNvSpPr>
              <p:nvPr/>
            </p:nvSpPr>
            <p:spPr bwMode="auto">
              <a:xfrm>
                <a:off x="1700188" y="3517288"/>
                <a:ext cx="312738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20</a:t>
                </a:r>
              </a:p>
            </p:txBody>
          </p:sp>
        </p:grpSp>
        <p:grpSp>
          <p:nvGrpSpPr>
            <p:cNvPr id="21505" name="Ryhmitä 287"/>
            <p:cNvGrpSpPr/>
            <p:nvPr/>
          </p:nvGrpSpPr>
          <p:grpSpPr>
            <a:xfrm>
              <a:off x="2636292" y="3251732"/>
              <a:ext cx="312738" cy="230188"/>
              <a:chOff x="1700188" y="3751709"/>
              <a:chExt cx="312738" cy="230188"/>
            </a:xfrm>
          </p:grpSpPr>
          <p:sp>
            <p:nvSpPr>
              <p:cNvPr id="289" name="Ellipsi 23"/>
              <p:cNvSpPr>
                <a:spLocks noChangeArrowheads="1"/>
              </p:cNvSpPr>
              <p:nvPr/>
            </p:nvSpPr>
            <p:spPr bwMode="auto">
              <a:xfrm>
                <a:off x="1763688" y="3783459"/>
                <a:ext cx="182563" cy="185738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290" name="Tekstiruutu 24"/>
              <p:cNvSpPr txBox="1">
                <a:spLocks noChangeArrowheads="1"/>
              </p:cNvSpPr>
              <p:nvPr/>
            </p:nvSpPr>
            <p:spPr bwMode="auto">
              <a:xfrm>
                <a:off x="1700188" y="3751709"/>
                <a:ext cx="312738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21</a:t>
                </a:r>
              </a:p>
            </p:txBody>
          </p:sp>
        </p:grpSp>
        <p:grpSp>
          <p:nvGrpSpPr>
            <p:cNvPr id="21506" name="Ryhmitä 290"/>
            <p:cNvGrpSpPr/>
            <p:nvPr/>
          </p:nvGrpSpPr>
          <p:grpSpPr>
            <a:xfrm>
              <a:off x="2636292" y="3501123"/>
              <a:ext cx="312738" cy="230188"/>
              <a:chOff x="1700188" y="4005709"/>
              <a:chExt cx="312738" cy="230188"/>
            </a:xfrm>
          </p:grpSpPr>
          <p:sp>
            <p:nvSpPr>
              <p:cNvPr id="292" name="Ellipsi 25"/>
              <p:cNvSpPr>
                <a:spLocks noChangeArrowheads="1"/>
              </p:cNvSpPr>
              <p:nvPr/>
            </p:nvSpPr>
            <p:spPr bwMode="auto">
              <a:xfrm>
                <a:off x="1763688" y="4034284"/>
                <a:ext cx="182563" cy="182563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293" name="Tekstiruutu 26"/>
              <p:cNvSpPr txBox="1">
                <a:spLocks noChangeArrowheads="1"/>
              </p:cNvSpPr>
              <p:nvPr/>
            </p:nvSpPr>
            <p:spPr bwMode="auto">
              <a:xfrm>
                <a:off x="1700188" y="4005709"/>
                <a:ext cx="312738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22</a:t>
                </a:r>
              </a:p>
            </p:txBody>
          </p:sp>
        </p:grpSp>
        <p:grpSp>
          <p:nvGrpSpPr>
            <p:cNvPr id="21507" name="Ryhmitä 346"/>
            <p:cNvGrpSpPr/>
            <p:nvPr/>
          </p:nvGrpSpPr>
          <p:grpSpPr>
            <a:xfrm>
              <a:off x="2640484" y="3744019"/>
              <a:ext cx="312738" cy="230188"/>
              <a:chOff x="1700188" y="4005709"/>
              <a:chExt cx="312738" cy="230188"/>
            </a:xfrm>
          </p:grpSpPr>
          <p:sp>
            <p:nvSpPr>
              <p:cNvPr id="348" name="Ellipsi 25"/>
              <p:cNvSpPr>
                <a:spLocks noChangeArrowheads="1"/>
              </p:cNvSpPr>
              <p:nvPr/>
            </p:nvSpPr>
            <p:spPr bwMode="auto">
              <a:xfrm>
                <a:off x="1763688" y="4034284"/>
                <a:ext cx="182563" cy="182563"/>
              </a:xfrm>
              <a:prstGeom prst="ellipse">
                <a:avLst/>
              </a:prstGeom>
              <a:solidFill>
                <a:srgbClr val="003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349" name="Tekstiruutu 26"/>
              <p:cNvSpPr txBox="1">
                <a:spLocks noChangeArrowheads="1"/>
              </p:cNvSpPr>
              <p:nvPr/>
            </p:nvSpPr>
            <p:spPr bwMode="auto">
              <a:xfrm>
                <a:off x="1700188" y="4005709"/>
                <a:ext cx="312738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23</a:t>
                </a:r>
              </a:p>
            </p:txBody>
          </p:sp>
        </p:grpSp>
      </p:grpSp>
      <p:sp>
        <p:nvSpPr>
          <p:cNvPr id="188" name="Tekstiruutu 42"/>
          <p:cNvSpPr txBox="1">
            <a:spLocks noChangeArrowheads="1"/>
          </p:cNvSpPr>
          <p:nvPr/>
        </p:nvSpPr>
        <p:spPr bwMode="auto">
          <a:xfrm>
            <a:off x="6516216" y="3264906"/>
            <a:ext cx="2492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 dirty="0">
                <a:solidFill>
                  <a:srgbClr val="FFFFFF"/>
                </a:solidFill>
                <a:latin typeface="Arial" charset="0"/>
              </a:rPr>
              <a:t>4</a:t>
            </a:r>
            <a:endParaRPr lang="fi-FI" sz="9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1509" name="Ryhmitä 68"/>
          <p:cNvGrpSpPr>
            <a:grpSpLocks/>
          </p:cNvGrpSpPr>
          <p:nvPr/>
        </p:nvGrpSpPr>
        <p:grpSpPr bwMode="auto">
          <a:xfrm>
            <a:off x="5220080" y="2852936"/>
            <a:ext cx="248786" cy="230832"/>
            <a:chOff x="4283968" y="1864135"/>
            <a:chExt cx="249091" cy="231182"/>
          </a:xfrm>
        </p:grpSpPr>
        <p:sp>
          <p:nvSpPr>
            <p:cNvPr id="194" name="Ellipsi 97"/>
            <p:cNvSpPr>
              <a:spLocks noChangeArrowheads="1"/>
            </p:cNvSpPr>
            <p:nvPr/>
          </p:nvSpPr>
          <p:spPr bwMode="auto">
            <a:xfrm>
              <a:off x="4316731" y="1887884"/>
              <a:ext cx="183329" cy="18332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dirty="0">
                <a:solidFill>
                  <a:srgbClr val="FFAD00"/>
                </a:solidFill>
              </a:endParaRPr>
            </a:p>
          </p:txBody>
        </p:sp>
        <p:sp>
          <p:nvSpPr>
            <p:cNvPr id="197" name="Tekstiruutu 42"/>
            <p:cNvSpPr txBox="1">
              <a:spLocks noChangeArrowheads="1"/>
            </p:cNvSpPr>
            <p:nvPr/>
          </p:nvSpPr>
          <p:spPr bwMode="auto">
            <a:xfrm>
              <a:off x="4283968" y="1864135"/>
              <a:ext cx="249091" cy="23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fi-FI" sz="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1510" name="Ryhmä 220"/>
          <p:cNvGrpSpPr/>
          <p:nvPr/>
        </p:nvGrpSpPr>
        <p:grpSpPr>
          <a:xfrm>
            <a:off x="6623713" y="1484784"/>
            <a:ext cx="2520287" cy="1849888"/>
            <a:chOff x="6647598" y="1031788"/>
            <a:chExt cx="2520287" cy="1849888"/>
          </a:xfrm>
        </p:grpSpPr>
        <p:grpSp>
          <p:nvGrpSpPr>
            <p:cNvPr id="21511" name="Ryhmitä 65"/>
            <p:cNvGrpSpPr>
              <a:grpSpLocks/>
            </p:cNvGrpSpPr>
            <p:nvPr/>
          </p:nvGrpSpPr>
          <p:grpSpPr bwMode="auto">
            <a:xfrm>
              <a:off x="6647605" y="1122836"/>
              <a:ext cx="249230" cy="231225"/>
              <a:chOff x="4283968" y="373003"/>
              <a:chExt cx="249622" cy="231066"/>
            </a:xfrm>
          </p:grpSpPr>
          <p:sp>
            <p:nvSpPr>
              <p:cNvPr id="195" name="Ellipsi 35"/>
              <p:cNvSpPr>
                <a:spLocks noChangeArrowheads="1"/>
              </p:cNvSpPr>
              <p:nvPr/>
            </p:nvSpPr>
            <p:spPr bwMode="auto">
              <a:xfrm>
                <a:off x="4316731" y="404664"/>
                <a:ext cx="183329" cy="183329"/>
              </a:xfrm>
              <a:prstGeom prst="ellipse">
                <a:avLst/>
              </a:prstGeom>
              <a:solidFill>
                <a:srgbClr val="FF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>
                  <a:solidFill>
                    <a:srgbClr val="FFAD00"/>
                  </a:solidFill>
                </a:endParaRPr>
              </a:p>
            </p:txBody>
          </p:sp>
          <p:sp>
            <p:nvSpPr>
              <p:cNvPr id="196" name="Tekstiruutu 36"/>
              <p:cNvSpPr txBox="1">
                <a:spLocks noChangeArrowheads="1"/>
              </p:cNvSpPr>
              <p:nvPr/>
            </p:nvSpPr>
            <p:spPr bwMode="auto">
              <a:xfrm>
                <a:off x="4283968" y="373003"/>
                <a:ext cx="249622" cy="23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21512" name="Ryhmitä 66"/>
            <p:cNvGrpSpPr>
              <a:grpSpLocks/>
            </p:cNvGrpSpPr>
            <p:nvPr/>
          </p:nvGrpSpPr>
          <p:grpSpPr bwMode="auto">
            <a:xfrm>
              <a:off x="6647613" y="1373670"/>
              <a:ext cx="249230" cy="231225"/>
              <a:chOff x="4283976" y="764704"/>
              <a:chExt cx="249622" cy="231066"/>
            </a:xfrm>
          </p:grpSpPr>
          <p:sp>
            <p:nvSpPr>
              <p:cNvPr id="198" name="Ellipsi 37"/>
              <p:cNvSpPr>
                <a:spLocks noChangeArrowheads="1"/>
              </p:cNvSpPr>
              <p:nvPr/>
            </p:nvSpPr>
            <p:spPr bwMode="auto">
              <a:xfrm>
                <a:off x="4316731" y="788456"/>
                <a:ext cx="183329" cy="183329"/>
              </a:xfrm>
              <a:prstGeom prst="ellipse">
                <a:avLst/>
              </a:prstGeom>
              <a:solidFill>
                <a:srgbClr val="FF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199" name="Tekstiruutu 38"/>
              <p:cNvSpPr txBox="1">
                <a:spLocks noChangeArrowheads="1"/>
              </p:cNvSpPr>
              <p:nvPr/>
            </p:nvSpPr>
            <p:spPr bwMode="auto">
              <a:xfrm>
                <a:off x="4283976" y="764704"/>
                <a:ext cx="249622" cy="23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21513" name="Ryhmitä 67"/>
            <p:cNvGrpSpPr>
              <a:grpSpLocks/>
            </p:cNvGrpSpPr>
            <p:nvPr/>
          </p:nvGrpSpPr>
          <p:grpSpPr bwMode="auto">
            <a:xfrm>
              <a:off x="6647612" y="1624503"/>
              <a:ext cx="249230" cy="231225"/>
              <a:chOff x="4283975" y="1196752"/>
              <a:chExt cx="249622" cy="231066"/>
            </a:xfrm>
          </p:grpSpPr>
          <p:sp>
            <p:nvSpPr>
              <p:cNvPr id="201" name="Ellipsi 39"/>
              <p:cNvSpPr>
                <a:spLocks noChangeArrowheads="1"/>
              </p:cNvSpPr>
              <p:nvPr/>
            </p:nvSpPr>
            <p:spPr bwMode="auto">
              <a:xfrm>
                <a:off x="4316731" y="1220504"/>
                <a:ext cx="183329" cy="183329"/>
              </a:xfrm>
              <a:prstGeom prst="ellipse">
                <a:avLst/>
              </a:prstGeom>
              <a:solidFill>
                <a:srgbClr val="FF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202" name="Tekstiruutu 40"/>
              <p:cNvSpPr txBox="1">
                <a:spLocks noChangeArrowheads="1"/>
              </p:cNvSpPr>
              <p:nvPr/>
            </p:nvSpPr>
            <p:spPr bwMode="auto">
              <a:xfrm>
                <a:off x="4283975" y="1196752"/>
                <a:ext cx="249622" cy="23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21514" name="Ryhmitä 68"/>
            <p:cNvGrpSpPr>
              <a:grpSpLocks/>
            </p:cNvGrpSpPr>
            <p:nvPr/>
          </p:nvGrpSpPr>
          <p:grpSpPr bwMode="auto">
            <a:xfrm>
              <a:off x="6647598" y="2124999"/>
              <a:ext cx="249238" cy="231775"/>
              <a:chOff x="4283978" y="1864135"/>
              <a:chExt cx="249615" cy="232126"/>
            </a:xfrm>
          </p:grpSpPr>
          <p:sp>
            <p:nvSpPr>
              <p:cNvPr id="204" name="Ellipsi 41"/>
              <p:cNvSpPr>
                <a:spLocks noChangeArrowheads="1"/>
              </p:cNvSpPr>
              <p:nvPr/>
            </p:nvSpPr>
            <p:spPr bwMode="auto">
              <a:xfrm>
                <a:off x="4316731" y="1887884"/>
                <a:ext cx="183329" cy="183329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>
                  <a:solidFill>
                    <a:srgbClr val="FFAD00"/>
                  </a:solidFill>
                </a:endParaRPr>
              </a:p>
            </p:txBody>
          </p:sp>
          <p:sp>
            <p:nvSpPr>
              <p:cNvPr id="205" name="Tekstiruutu 42"/>
              <p:cNvSpPr txBox="1">
                <a:spLocks noChangeArrowheads="1"/>
              </p:cNvSpPr>
              <p:nvPr/>
            </p:nvSpPr>
            <p:spPr bwMode="auto">
              <a:xfrm>
                <a:off x="4283978" y="1864135"/>
                <a:ext cx="249615" cy="232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21515" name="Ryhmitä 69"/>
            <p:cNvGrpSpPr>
              <a:grpSpLocks/>
            </p:cNvGrpSpPr>
            <p:nvPr/>
          </p:nvGrpSpPr>
          <p:grpSpPr bwMode="auto">
            <a:xfrm>
              <a:off x="6647605" y="2376279"/>
              <a:ext cx="249238" cy="231775"/>
              <a:chOff x="4283968" y="2262064"/>
              <a:chExt cx="249614" cy="230537"/>
            </a:xfrm>
          </p:grpSpPr>
          <p:sp>
            <p:nvSpPr>
              <p:cNvPr id="207" name="Ellipsi 43"/>
              <p:cNvSpPr>
                <a:spLocks noChangeArrowheads="1"/>
              </p:cNvSpPr>
              <p:nvPr/>
            </p:nvSpPr>
            <p:spPr bwMode="auto">
              <a:xfrm>
                <a:off x="4316731" y="2285816"/>
                <a:ext cx="183329" cy="183329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/>
              </a:p>
            </p:txBody>
          </p:sp>
          <p:sp>
            <p:nvSpPr>
              <p:cNvPr id="208" name="Tekstiruutu 44"/>
              <p:cNvSpPr txBox="1">
                <a:spLocks noChangeArrowheads="1"/>
              </p:cNvSpPr>
              <p:nvPr/>
            </p:nvSpPr>
            <p:spPr bwMode="auto">
              <a:xfrm>
                <a:off x="4283968" y="2262064"/>
                <a:ext cx="249614" cy="23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i-FI" sz="900" dirty="0">
                    <a:solidFill>
                      <a:srgbClr val="FFFFFF"/>
                    </a:solidFill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21516" name="Ryhmitä 68"/>
            <p:cNvGrpSpPr>
              <a:grpSpLocks/>
            </p:cNvGrpSpPr>
            <p:nvPr/>
          </p:nvGrpSpPr>
          <p:grpSpPr bwMode="auto">
            <a:xfrm>
              <a:off x="6647605" y="2627562"/>
              <a:ext cx="249238" cy="231775"/>
              <a:chOff x="4283968" y="1864132"/>
              <a:chExt cx="249544" cy="232126"/>
            </a:xfrm>
          </p:grpSpPr>
          <p:sp>
            <p:nvSpPr>
              <p:cNvPr id="210" name="Ellipsi 97"/>
              <p:cNvSpPr>
                <a:spLocks noChangeArrowheads="1"/>
              </p:cNvSpPr>
              <p:nvPr/>
            </p:nvSpPr>
            <p:spPr bwMode="auto">
              <a:xfrm>
                <a:off x="4316731" y="1887884"/>
                <a:ext cx="183329" cy="183329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fi-FI" dirty="0">
                  <a:solidFill>
                    <a:srgbClr val="FFAD00"/>
                  </a:solidFill>
                </a:endParaRPr>
              </a:p>
            </p:txBody>
          </p:sp>
          <p:sp>
            <p:nvSpPr>
              <p:cNvPr id="211" name="Tekstiruutu 42"/>
              <p:cNvSpPr txBox="1">
                <a:spLocks noChangeArrowheads="1"/>
              </p:cNvSpPr>
              <p:nvPr/>
            </p:nvSpPr>
            <p:spPr bwMode="auto">
              <a:xfrm>
                <a:off x="4283968" y="1864132"/>
                <a:ext cx="249544" cy="232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900" dirty="0">
                    <a:solidFill>
                      <a:srgbClr val="FFFFFF"/>
                    </a:solidFill>
                    <a:latin typeface="Arial" charset="0"/>
                  </a:rPr>
                  <a:t>3</a:t>
                </a:r>
                <a:endParaRPr lang="fi-FI" sz="9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36" name="Tekstiruutu 4"/>
            <p:cNvSpPr txBox="1">
              <a:spLocks noChangeArrowheads="1"/>
            </p:cNvSpPr>
            <p:nvPr/>
          </p:nvSpPr>
          <p:spPr bwMode="auto">
            <a:xfrm>
              <a:off x="6908921" y="2027596"/>
              <a:ext cx="1871662" cy="85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fi-FI" sz="1100" b="1" dirty="0" err="1">
                  <a:solidFill>
                    <a:schemeClr val="tx2"/>
                  </a:solidFill>
                  <a:latin typeface="Arial" charset="0"/>
                </a:rPr>
                <a:t>Senop</a:t>
              </a:r>
              <a:r>
                <a:rPr lang="fi-FI" sz="1100" b="1" dirty="0">
                  <a:solidFill>
                    <a:schemeClr val="tx2"/>
                  </a:solidFill>
                  <a:latin typeface="Arial" charset="0"/>
                </a:rPr>
                <a:t> Oy, Kangasala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fi-FI" sz="1100" b="1" dirty="0">
                  <a:solidFill>
                    <a:schemeClr val="tx2"/>
                  </a:solidFill>
                  <a:latin typeface="Arial" charset="0"/>
                </a:rPr>
                <a:t>Senop Oy, Lievestuore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fi-FI" sz="1100" b="1" dirty="0" err="1">
                  <a:solidFill>
                    <a:schemeClr val="tx2"/>
                  </a:solidFill>
                  <a:latin typeface="Arial" charset="0"/>
                </a:rPr>
                <a:t>Senop</a:t>
              </a:r>
              <a:r>
                <a:rPr lang="fi-FI" sz="1100" b="1" dirty="0">
                  <a:solidFill>
                    <a:schemeClr val="tx2"/>
                  </a:solidFill>
                  <a:latin typeface="Arial" charset="0"/>
                </a:rPr>
                <a:t> Oy, Oulu</a:t>
              </a:r>
            </a:p>
          </p:txBody>
        </p:sp>
        <p:sp>
          <p:nvSpPr>
            <p:cNvPr id="337" name="Tekstiruutu 371"/>
            <p:cNvSpPr txBox="1">
              <a:spLocks noChangeArrowheads="1"/>
            </p:cNvSpPr>
            <p:nvPr/>
          </p:nvSpPr>
          <p:spPr bwMode="auto">
            <a:xfrm>
              <a:off x="6932733" y="1031788"/>
              <a:ext cx="2235152" cy="83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fi-FI" sz="1100" b="1" dirty="0">
                  <a:solidFill>
                    <a:schemeClr val="tx2"/>
                  </a:solidFill>
                  <a:latin typeface="Arial" charset="0"/>
                </a:rPr>
                <a:t>Hämeenlinnan SA-kauppa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fi-FI" sz="1100" b="1" dirty="0">
                  <a:solidFill>
                    <a:schemeClr val="tx2"/>
                  </a:solidFill>
                  <a:latin typeface="Arial" charset="0"/>
                </a:rPr>
                <a:t>Oulun SA-kauppa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fi-FI" sz="1100" b="1" dirty="0">
                  <a:solidFill>
                    <a:schemeClr val="tx2"/>
                  </a:solidFill>
                  <a:latin typeface="Arial" charset="0"/>
                </a:rPr>
                <a:t>Jyväskylän SA-kauppa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71128"/>
            <a:ext cx="7561262" cy="609600"/>
          </a:xfrm>
        </p:spPr>
        <p:txBody>
          <a:bodyPr/>
          <a:lstStyle/>
          <a:p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Taustaa</a:t>
            </a: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68"/>
            <a:ext cx="8423845" cy="52565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sz="1600" dirty="0" smtClean="0"/>
              <a:t>Kumppanuussopimus:</a:t>
            </a:r>
          </a:p>
          <a:p>
            <a:pPr lvl="1">
              <a:spcBef>
                <a:spcPts val="0"/>
              </a:spcBef>
            </a:pPr>
            <a:r>
              <a:rPr lang="fi-FI" sz="1400" dirty="0" smtClean="0"/>
              <a:t>Toiminnan tulee täyttää julkaisun </a:t>
            </a:r>
            <a:r>
              <a:rPr lang="fi-FI" sz="1400" b="1" dirty="0" smtClean="0">
                <a:solidFill>
                  <a:srgbClr val="0070C0"/>
                </a:solidFill>
              </a:rPr>
              <a:t>AQAP 2110 </a:t>
            </a:r>
            <a:r>
              <a:rPr lang="fi-FI" sz="1400" dirty="0" smtClean="0"/>
              <a:t>vaatimukset   </a:t>
            </a:r>
          </a:p>
          <a:p>
            <a:pPr lvl="1">
              <a:spcBef>
                <a:spcPts val="0"/>
              </a:spcBef>
            </a:pPr>
            <a:r>
              <a:rPr lang="fi-FI" sz="1400" dirty="0" smtClean="0"/>
              <a:t>Toimittaja luo ja ylläpitää sertifioidun  ympäristöjärjestelmän, joka täyttää </a:t>
            </a:r>
            <a:r>
              <a:rPr lang="fi-FI" sz="1400" b="1" dirty="0" smtClean="0">
                <a:solidFill>
                  <a:srgbClr val="0070C0"/>
                </a:solidFill>
              </a:rPr>
              <a:t>ISO 14001 </a:t>
            </a:r>
            <a:r>
              <a:rPr lang="fi-FI" sz="1400" dirty="0" smtClean="0"/>
              <a:t>vaatimukset</a:t>
            </a:r>
          </a:p>
          <a:p>
            <a:pPr>
              <a:spcBef>
                <a:spcPts val="0"/>
              </a:spcBef>
              <a:buNone/>
            </a:pPr>
            <a:endParaRPr lang="fi-FI" sz="1600" dirty="0" smtClean="0"/>
          </a:p>
          <a:p>
            <a:pPr>
              <a:spcBef>
                <a:spcPts val="0"/>
              </a:spcBef>
            </a:pPr>
            <a:r>
              <a:rPr lang="fi-FI" sz="1600" dirty="0" err="1" smtClean="0"/>
              <a:t>Millogin</a:t>
            </a:r>
            <a:r>
              <a:rPr lang="fi-FI" sz="1600" dirty="0" smtClean="0"/>
              <a:t> toimintatavat </a:t>
            </a:r>
          </a:p>
          <a:p>
            <a:pPr>
              <a:spcBef>
                <a:spcPts val="0"/>
              </a:spcBef>
              <a:buNone/>
            </a:pPr>
            <a:r>
              <a:rPr lang="fi-FI" sz="1600" dirty="0" smtClean="0"/>
              <a:t>	luodaan, ylläpidetään ja </a:t>
            </a:r>
          </a:p>
          <a:p>
            <a:pPr>
              <a:spcBef>
                <a:spcPts val="0"/>
              </a:spcBef>
              <a:buNone/>
            </a:pPr>
            <a:r>
              <a:rPr lang="fi-FI" sz="1600" dirty="0" smtClean="0"/>
              <a:t>	niitä kehitetään yhtenä </a:t>
            </a:r>
          </a:p>
          <a:p>
            <a:pPr>
              <a:spcBef>
                <a:spcPts val="0"/>
              </a:spcBef>
              <a:buNone/>
            </a:pPr>
            <a:r>
              <a:rPr lang="fi-FI" sz="1600" dirty="0" smtClean="0"/>
              <a:t>	kokonaisuutena ja </a:t>
            </a:r>
          </a:p>
          <a:p>
            <a:pPr>
              <a:spcBef>
                <a:spcPts val="0"/>
              </a:spcBef>
              <a:buNone/>
            </a:pPr>
            <a:r>
              <a:rPr lang="fi-FI" sz="1600" dirty="0" smtClean="0"/>
              <a:t>	samoilla johtamis-</a:t>
            </a:r>
          </a:p>
          <a:p>
            <a:pPr>
              <a:spcBef>
                <a:spcPts val="0"/>
              </a:spcBef>
              <a:buNone/>
            </a:pPr>
            <a:r>
              <a:rPr lang="fi-FI" sz="1600" dirty="0" smtClean="0"/>
              <a:t>	periaatteilla.</a:t>
            </a:r>
            <a:endParaRPr lang="fi-FI" sz="1600" u="sng" dirty="0" smtClean="0"/>
          </a:p>
          <a:p>
            <a:endParaRPr lang="fi-FI" sz="1600" dirty="0" smtClean="0"/>
          </a:p>
          <a:p>
            <a:endParaRPr lang="fi-FI" sz="1600" dirty="0"/>
          </a:p>
          <a:p>
            <a:pPr>
              <a:buFont typeface="Times" pitchFamily="18" charset="0"/>
              <a:buNone/>
            </a:pPr>
            <a:r>
              <a:rPr lang="fi-FI" sz="1400" dirty="0"/>
              <a:t>	</a:t>
            </a:r>
          </a:p>
          <a:p>
            <a:endParaRPr lang="fi-FI" sz="1400" dirty="0"/>
          </a:p>
        </p:txBody>
      </p:sp>
      <p:pic>
        <p:nvPicPr>
          <p:cNvPr id="159748" name="Picture 4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79" y="2164540"/>
            <a:ext cx="5256585" cy="378474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63888" y="2204864"/>
            <a:ext cx="3384376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rgbClr val="FF0000"/>
                </a:solidFill>
                <a:latin typeface="+mn-lt"/>
              </a:rPr>
              <a:t>ISO 9001 / AQAP 2110 / ISO 14001</a:t>
            </a:r>
          </a:p>
          <a:p>
            <a:r>
              <a:rPr lang="fi-FI" sz="1400" dirty="0" smtClean="0">
                <a:solidFill>
                  <a:srgbClr val="FF0000"/>
                </a:solidFill>
                <a:latin typeface="+mn-lt"/>
              </a:rPr>
              <a:t>-sertifioitu toimintajärjestelmä</a:t>
            </a:r>
            <a:endParaRPr lang="fi-FI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33E8D3-90EB-4CC9-AE92-37869D2A51A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11480" cy="609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400" dirty="0" smtClean="0"/>
              <a:t>Taustaa:</a:t>
            </a:r>
            <a:br>
              <a:rPr lang="fi-FI" sz="2400" dirty="0" smtClean="0"/>
            </a:br>
            <a:r>
              <a:rPr lang="fi-FI" sz="2400" dirty="0" smtClean="0"/>
              <a:t>Kumppanuuden arviointi- ja kehittäminen</a:t>
            </a:r>
            <a:endParaRPr lang="fi-F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5488"/>
            <a:ext cx="8382000" cy="4495800"/>
          </a:xfrm>
        </p:spPr>
        <p:txBody>
          <a:bodyPr/>
          <a:lstStyle/>
          <a:p>
            <a:pPr>
              <a:buFont typeface="+mj-lt"/>
              <a:buAutoNum type="alphaUcPeriod"/>
            </a:pPr>
            <a:r>
              <a:rPr lang="fi-FI" sz="1600" dirty="0" smtClean="0"/>
              <a:t>Kumppanuuden ohjaus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200" dirty="0" smtClean="0"/>
              <a:t>Kumppanuusryhmä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200" dirty="0" smtClean="0"/>
              <a:t>Kumppanuuden kehittämisryhmä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200" dirty="0" smtClean="0"/>
              <a:t>Muut yhteistoimintaelimet/ryhmät/kokoukset </a:t>
            </a:r>
          </a:p>
          <a:p>
            <a:pPr marL="1200150" lvl="2" indent="-342900"/>
            <a:r>
              <a:rPr lang="fi-FI" sz="1200" dirty="0" smtClean="0"/>
              <a:t>Hankkeet, järjestelmät, tuotantotilanne, materiaalitilanne, tietojärjestelmät…</a:t>
            </a:r>
          </a:p>
          <a:p>
            <a:pPr marL="800100" lvl="1" indent="-342900">
              <a:buFont typeface="+mj-lt"/>
              <a:buAutoNum type="arabicPeriod"/>
            </a:pPr>
            <a:endParaRPr lang="fi-FI" sz="1200" dirty="0" smtClean="0"/>
          </a:p>
          <a:p>
            <a:pPr>
              <a:buFont typeface="+mj-lt"/>
              <a:buAutoNum type="alphaUcPeriod"/>
            </a:pPr>
            <a:r>
              <a:rPr lang="fi-FI" sz="1600" dirty="0" smtClean="0"/>
              <a:t>Toiminnan arviointi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200" dirty="0" smtClean="0"/>
              <a:t>Kumppanuuden </a:t>
            </a:r>
            <a:r>
              <a:rPr lang="fi-FI" sz="1200" dirty="0" err="1" smtClean="0"/>
              <a:t>itsearviointi</a:t>
            </a:r>
            <a:r>
              <a:rPr lang="fi-FI" sz="1200" dirty="0" smtClean="0"/>
              <a:t> (PVLOGL - MOY)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200" dirty="0" smtClean="0"/>
              <a:t>Vuosityöohjelman katselmukset (PVLOGL - MOY)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200" dirty="0" err="1" smtClean="0"/>
              <a:t>GQA-toiminta</a:t>
            </a:r>
            <a:endParaRPr lang="fi-FI" sz="12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fi-FI" sz="1200" dirty="0" err="1" smtClean="0"/>
              <a:t>Sertifiointiauditoinnit</a:t>
            </a:r>
            <a:endParaRPr lang="fi-FI" sz="12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fi-FI" sz="1200" dirty="0" smtClean="0"/>
              <a:t>Sisäiset auditoinnit (MOY, PVLOGL)</a:t>
            </a:r>
          </a:p>
          <a:p>
            <a:pPr marL="800100" lvl="1" indent="-342900">
              <a:buFont typeface="+mj-lt"/>
              <a:buAutoNum type="arabicPeriod"/>
            </a:pPr>
            <a:endParaRPr lang="fi-FI" sz="1200" dirty="0" smtClean="0"/>
          </a:p>
          <a:p>
            <a:pPr>
              <a:buFont typeface="+mj-lt"/>
              <a:buAutoNum type="alphaUcPeriod"/>
            </a:pPr>
            <a:r>
              <a:rPr lang="fi-FI" sz="1600" dirty="0" smtClean="0"/>
              <a:t>Palaute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200" dirty="0" smtClean="0"/>
              <a:t>Reklamaatiot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200" dirty="0" smtClean="0"/>
              <a:t>Asiakaspalautteet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200" dirty="0" smtClean="0"/>
              <a:t>Asiakastyytyväisyyskyselyt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33E8D3-90EB-4CC9-AE92-37869D2A51A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  <p:pic>
        <p:nvPicPr>
          <p:cNvPr id="1049" name="Picture 25" descr="C:\Users\809\AppData\Local\Microsoft\Windows\Temporary Internet Files\Content.IE5\BLT56BVP\check_lis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130045"/>
            <a:ext cx="1512168" cy="875019"/>
          </a:xfrm>
          <a:prstGeom prst="rect">
            <a:avLst/>
          </a:prstGeom>
          <a:noFill/>
        </p:spPr>
      </p:pic>
      <p:pic>
        <p:nvPicPr>
          <p:cNvPr id="1052" name="Picture 28" descr="C:\Users\809\AppData\Local\Microsoft\Windows\Temporary Internet Files\Content.IE5\BLT56BVP\SCRM[1]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581128"/>
            <a:ext cx="1440160" cy="1080120"/>
          </a:xfrm>
          <a:prstGeom prst="rect">
            <a:avLst/>
          </a:prstGeom>
          <a:noFill/>
        </p:spPr>
      </p:pic>
      <p:pic>
        <p:nvPicPr>
          <p:cNvPr id="1058" name="Picture 34" descr="C:\Users\809\AppData\Local\Microsoft\Windows\Temporary Internet Files\Content.IE5\7SWI48SC\meetin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619799"/>
            <a:ext cx="1512168" cy="94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Vaihe 1: ISO 9001:2015 -sertifiointi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80" y="1124744"/>
            <a:ext cx="8382000" cy="4896544"/>
          </a:xfrm>
        </p:spPr>
        <p:txBody>
          <a:bodyPr/>
          <a:lstStyle/>
          <a:p>
            <a:pPr>
              <a:buNone/>
            </a:pPr>
            <a:r>
              <a:rPr lang="fi-FI" sz="1200" dirty="0" smtClean="0"/>
              <a:t>2015-2016:  Kehitysohjelma uuden laajan </a:t>
            </a:r>
            <a:r>
              <a:rPr lang="fi-FI" sz="1200" dirty="0" err="1" smtClean="0"/>
              <a:t>Millogin</a:t>
            </a:r>
            <a:r>
              <a:rPr lang="fi-FI" sz="1200" dirty="0" smtClean="0"/>
              <a:t> sertifioimiseksi</a:t>
            </a:r>
          </a:p>
          <a:p>
            <a:pPr>
              <a:buNone/>
            </a:pPr>
            <a:endParaRPr lang="fi-FI" sz="1200" dirty="0" smtClean="0"/>
          </a:p>
          <a:p>
            <a:pPr>
              <a:buNone/>
            </a:pPr>
            <a:endParaRPr lang="fi-FI" sz="1200" dirty="0" smtClean="0"/>
          </a:p>
          <a:p>
            <a:pPr>
              <a:buNone/>
            </a:pPr>
            <a:endParaRPr lang="fi-FI" sz="1200" dirty="0" smtClean="0"/>
          </a:p>
          <a:p>
            <a:pPr>
              <a:buNone/>
            </a:pPr>
            <a:endParaRPr lang="fi-FI" sz="1200" dirty="0" smtClean="0"/>
          </a:p>
          <a:p>
            <a:pPr>
              <a:buNone/>
            </a:pPr>
            <a:endParaRPr lang="fi-FI" sz="1200" dirty="0" smtClean="0"/>
          </a:p>
          <a:p>
            <a:pPr>
              <a:buNone/>
            </a:pPr>
            <a:endParaRPr lang="fi-FI" sz="1200" dirty="0" smtClean="0"/>
          </a:p>
          <a:p>
            <a:pPr>
              <a:buNone/>
            </a:pPr>
            <a:endParaRPr lang="fi-FI" sz="1200" dirty="0" smtClean="0"/>
          </a:p>
          <a:p>
            <a:pPr>
              <a:buNone/>
            </a:pPr>
            <a:endParaRPr lang="fi-FI" sz="1200" dirty="0" smtClean="0"/>
          </a:p>
          <a:p>
            <a:pPr>
              <a:buNone/>
            </a:pPr>
            <a:endParaRPr lang="fi-FI" sz="1200" dirty="0" smtClean="0"/>
          </a:p>
          <a:p>
            <a:pPr>
              <a:buNone/>
            </a:pPr>
            <a:endParaRPr lang="fi-FI" sz="1200" dirty="0" smtClean="0"/>
          </a:p>
          <a:p>
            <a:pPr>
              <a:buNone/>
            </a:pPr>
            <a:endParaRPr lang="fi-FI" sz="1200" dirty="0" smtClean="0"/>
          </a:p>
          <a:p>
            <a:pPr>
              <a:buNone/>
            </a:pPr>
            <a:endParaRPr lang="fi-FI" sz="1200" dirty="0" smtClean="0"/>
          </a:p>
          <a:p>
            <a:pPr>
              <a:buNone/>
            </a:pPr>
            <a:endParaRPr lang="fi-FI" sz="1200" dirty="0" smtClean="0"/>
          </a:p>
          <a:p>
            <a:pPr>
              <a:buNone/>
            </a:pPr>
            <a:r>
              <a:rPr lang="fi-FI" sz="1200" dirty="0" smtClean="0"/>
              <a:t>Etenemistä tositettiin koko ajan sisäisillä </a:t>
            </a:r>
            <a:r>
              <a:rPr lang="fi-FI" sz="1200" dirty="0" err="1" smtClean="0"/>
              <a:t>auditoinneilla</a:t>
            </a:r>
            <a:endParaRPr lang="fi-FI" sz="1200" dirty="0" smtClean="0"/>
          </a:p>
          <a:p>
            <a:r>
              <a:rPr lang="fi-FI" sz="1200" dirty="0" smtClean="0"/>
              <a:t>2016: Sisäiset auditoinnit Q2 </a:t>
            </a:r>
          </a:p>
          <a:p>
            <a:pPr lvl="1"/>
            <a:r>
              <a:rPr lang="fi-FI" sz="1100" dirty="0" smtClean="0">
                <a:sym typeface="Wingdings" pitchFamily="2" charset="2"/>
              </a:rPr>
              <a:t>Yhteensä </a:t>
            </a:r>
            <a:r>
              <a:rPr lang="fi-FI" sz="1100" b="1" dirty="0" smtClean="0">
                <a:sym typeface="Wingdings" pitchFamily="2" charset="2"/>
              </a:rPr>
              <a:t>40 poikkeamaa </a:t>
            </a:r>
            <a:r>
              <a:rPr lang="fi-FI" sz="1100" dirty="0" smtClean="0">
                <a:sym typeface="Wingdings" pitchFamily="2" charset="2"/>
              </a:rPr>
              <a:t>(Q: 23 kpl, E: 14 kpl; HS: 3 kpl) ja </a:t>
            </a:r>
          </a:p>
          <a:p>
            <a:pPr lvl="1"/>
            <a:r>
              <a:rPr lang="fi-FI" sz="1100" b="1" dirty="0" smtClean="0">
                <a:sym typeface="Wingdings" pitchFamily="2" charset="2"/>
              </a:rPr>
              <a:t>73 kommenttia/kehitysehdotusta </a:t>
            </a:r>
          </a:p>
          <a:p>
            <a:pPr>
              <a:buNone/>
            </a:pPr>
            <a:endParaRPr lang="fi-FI" sz="1200" dirty="0" smtClean="0"/>
          </a:p>
          <a:p>
            <a:pPr>
              <a:buNone/>
            </a:pPr>
            <a:r>
              <a:rPr lang="fi-FI" sz="1200" dirty="0" smtClean="0"/>
              <a:t>Lopputulos </a:t>
            </a:r>
            <a:r>
              <a:rPr lang="fi-FI" sz="1200" dirty="0" err="1" smtClean="0"/>
              <a:t>syys/lokakuun</a:t>
            </a:r>
            <a:r>
              <a:rPr lang="fi-FI" sz="1200" dirty="0" smtClean="0"/>
              <a:t> taitteessa</a:t>
            </a:r>
          </a:p>
          <a:p>
            <a:r>
              <a:rPr lang="fi-FI" sz="1200" dirty="0" smtClean="0"/>
              <a:t>2016: </a:t>
            </a:r>
            <a:r>
              <a:rPr lang="fi-FI" sz="1200" dirty="0" err="1" smtClean="0"/>
              <a:t>Inspecta</a:t>
            </a:r>
            <a:r>
              <a:rPr lang="fi-FI" sz="1200" dirty="0" smtClean="0"/>
              <a:t> sertifiointi Oy - </a:t>
            </a:r>
            <a:r>
              <a:rPr lang="fi-FI" sz="1200" dirty="0" err="1" smtClean="0"/>
              <a:t>sertifiointiaudit</a:t>
            </a:r>
            <a:r>
              <a:rPr lang="fi-FI" sz="1200" dirty="0" smtClean="0"/>
              <a:t>  </a:t>
            </a:r>
          </a:p>
          <a:p>
            <a:pPr lvl="1"/>
            <a:r>
              <a:rPr lang="fi-FI" sz="1100" dirty="0" smtClean="0"/>
              <a:t>Yhteensä 10 lievää poikkeamaa (Q: 4 kpl, E: 6 kpl)</a:t>
            </a:r>
          </a:p>
          <a:p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33E8D3-90EB-4CC9-AE92-37869D2A51A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456384" cy="245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1766" y="1916832"/>
            <a:ext cx="2882682" cy="395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12160" y="1167135"/>
            <a:ext cx="2592288" cy="46166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+mn-lt"/>
              </a:rPr>
              <a:t>ISO 9001:2015 sertifikaatti myönnettiin 21.11.2016</a:t>
            </a:r>
            <a:endParaRPr lang="fi-FI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Vaihe 2: Lupaus 29.9.2016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33E8D3-90EB-4CC9-AE92-37869D2A51A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75152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233764"/>
            <a:ext cx="2895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" y="332655"/>
            <a:ext cx="8589963" cy="465857"/>
          </a:xfrm>
        </p:spPr>
        <p:txBody>
          <a:bodyPr/>
          <a:lstStyle/>
          <a:p>
            <a:r>
              <a:rPr lang="fi-FI" sz="2000" dirty="0" smtClean="0"/>
              <a:t>Laadunhallinnan tavoiteohjelmat 2017 </a:t>
            </a:r>
            <a:endParaRPr lang="fi-FI" sz="16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0825" y="908050"/>
            <a:ext cx="2089150" cy="4968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24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411413" y="908050"/>
            <a:ext cx="2089150" cy="4968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>
              <a:latin typeface="+mn-lt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572000" y="908050"/>
            <a:ext cx="2089150" cy="4968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>
              <a:latin typeface="+mn-lt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732588" y="908050"/>
            <a:ext cx="2087562" cy="4968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>
              <a:latin typeface="+mn-lt"/>
            </a:endParaRP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250825" y="908050"/>
            <a:ext cx="2160588" cy="144463"/>
          </a:xfrm>
          <a:prstGeom prst="homePlate">
            <a:avLst>
              <a:gd name="adj" fmla="val 10441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i-FI" sz="1200" b="1" dirty="0" smtClean="0">
                <a:solidFill>
                  <a:schemeClr val="bg1"/>
                </a:solidFill>
                <a:latin typeface="+mn-lt"/>
              </a:rPr>
              <a:t>Q1</a:t>
            </a:r>
            <a:endParaRPr lang="fi-FI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2411413" y="908050"/>
            <a:ext cx="2160587" cy="144463"/>
          </a:xfrm>
          <a:prstGeom prst="homePlate">
            <a:avLst>
              <a:gd name="adj" fmla="val 10441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i-FI" sz="1200" b="1" dirty="0" smtClean="0">
                <a:solidFill>
                  <a:schemeClr val="bg1"/>
                </a:solidFill>
                <a:latin typeface="+mn-lt"/>
              </a:rPr>
              <a:t>Q2</a:t>
            </a:r>
            <a:endParaRPr lang="fi-FI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4572000" y="908050"/>
            <a:ext cx="2160588" cy="144463"/>
          </a:xfrm>
          <a:prstGeom prst="homePlate">
            <a:avLst>
              <a:gd name="adj" fmla="val 10441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i-FI" sz="1200" b="1" dirty="0" smtClean="0">
                <a:solidFill>
                  <a:schemeClr val="bg1"/>
                </a:solidFill>
                <a:latin typeface="+mn-lt"/>
              </a:rPr>
              <a:t>Q3</a:t>
            </a:r>
            <a:endParaRPr lang="fi-FI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6732588" y="908050"/>
            <a:ext cx="2160587" cy="144463"/>
          </a:xfrm>
          <a:prstGeom prst="homePlate">
            <a:avLst>
              <a:gd name="adj" fmla="val 10441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i-FI" sz="1200" b="1" dirty="0" smtClean="0">
                <a:solidFill>
                  <a:schemeClr val="bg1"/>
                </a:solidFill>
                <a:latin typeface="+mn-lt"/>
              </a:rPr>
              <a:t>Q4</a:t>
            </a:r>
            <a:endParaRPr lang="fi-FI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250700" y="1268760"/>
            <a:ext cx="8785796" cy="4608512"/>
          </a:xfrm>
          <a:prstGeom prst="homePlate">
            <a:avLst>
              <a:gd name="adj" fmla="val 9689"/>
            </a:avLst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>
              <a:latin typeface="+mn-lt"/>
            </a:endParaRPr>
          </a:p>
        </p:txBody>
      </p:sp>
      <p:sp>
        <p:nvSpPr>
          <p:cNvPr id="8243" name="AutoShape 51"/>
          <p:cNvSpPr>
            <a:spLocks noChangeArrowheads="1"/>
          </p:cNvSpPr>
          <p:nvPr/>
        </p:nvSpPr>
        <p:spPr bwMode="auto">
          <a:xfrm>
            <a:off x="1187450" y="1558131"/>
            <a:ext cx="935038" cy="215900"/>
          </a:xfrm>
          <a:prstGeom prst="homePlate">
            <a:avLst>
              <a:gd name="adj" fmla="val 623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i-FI" sz="800" b="0">
                <a:latin typeface="+mn-lt"/>
              </a:rPr>
              <a:t>Vaatimusrekisteri</a:t>
            </a:r>
          </a:p>
        </p:txBody>
      </p:sp>
      <p:sp>
        <p:nvSpPr>
          <p:cNvPr id="8245" name="AutoShape 53"/>
          <p:cNvSpPr>
            <a:spLocks noChangeArrowheads="1"/>
          </p:cNvSpPr>
          <p:nvPr/>
        </p:nvSpPr>
        <p:spPr bwMode="auto">
          <a:xfrm>
            <a:off x="3707904" y="1485131"/>
            <a:ext cx="1872208" cy="215900"/>
          </a:xfrm>
          <a:prstGeom prst="homePlate">
            <a:avLst>
              <a:gd name="adj" fmla="val 89190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fi-FI" sz="800" b="0">
                <a:latin typeface="+mn-lt"/>
              </a:rPr>
              <a:t>KOTO</a:t>
            </a:r>
          </a:p>
        </p:txBody>
      </p:sp>
      <p:sp>
        <p:nvSpPr>
          <p:cNvPr id="8247" name="AutoShape 55"/>
          <p:cNvSpPr>
            <a:spLocks noChangeArrowheads="1"/>
          </p:cNvSpPr>
          <p:nvPr/>
        </p:nvSpPr>
        <p:spPr bwMode="auto">
          <a:xfrm>
            <a:off x="7884368" y="1485007"/>
            <a:ext cx="504056" cy="216024"/>
          </a:xfrm>
          <a:prstGeom prst="homePlate">
            <a:avLst>
              <a:gd name="adj" fmla="val 15650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fi-FI" sz="800" b="0">
                <a:latin typeface="+mn-lt"/>
              </a:rPr>
              <a:t>KOTO</a:t>
            </a:r>
          </a:p>
        </p:txBody>
      </p:sp>
      <p:sp>
        <p:nvSpPr>
          <p:cNvPr id="8252" name="AutoShape 60"/>
          <p:cNvSpPr>
            <a:spLocks noChangeArrowheads="1"/>
          </p:cNvSpPr>
          <p:nvPr/>
        </p:nvSpPr>
        <p:spPr bwMode="auto">
          <a:xfrm>
            <a:off x="6012085" y="1485131"/>
            <a:ext cx="792163" cy="215900"/>
          </a:xfrm>
          <a:prstGeom prst="homePlate">
            <a:avLst>
              <a:gd name="adj" fmla="val 91915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fi-FI" sz="800" b="0" dirty="0">
                <a:latin typeface="+mn-lt"/>
              </a:rPr>
              <a:t>Sis. </a:t>
            </a:r>
            <a:r>
              <a:rPr lang="fi-FI" sz="800" b="0" dirty="0" err="1" smtClean="0">
                <a:latin typeface="+mn-lt"/>
              </a:rPr>
              <a:t>Q-audit</a:t>
            </a:r>
            <a:endParaRPr lang="fi-FI" sz="800" b="0" dirty="0">
              <a:latin typeface="+mn-lt"/>
            </a:endParaRPr>
          </a:p>
        </p:txBody>
      </p:sp>
      <p:sp>
        <p:nvSpPr>
          <p:cNvPr id="8256" name="AutoShape 64"/>
          <p:cNvSpPr>
            <a:spLocks noChangeArrowheads="1"/>
          </p:cNvSpPr>
          <p:nvPr/>
        </p:nvSpPr>
        <p:spPr bwMode="auto">
          <a:xfrm>
            <a:off x="251520" y="1412776"/>
            <a:ext cx="8496300" cy="792088"/>
          </a:xfrm>
          <a:prstGeom prst="homePlate">
            <a:avLst>
              <a:gd name="adj" fmla="val 42177"/>
            </a:avLst>
          </a:prstGeom>
          <a:solidFill>
            <a:srgbClr val="E7F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i-FI" sz="800" b="1" dirty="0" smtClean="0">
                <a:solidFill>
                  <a:srgbClr val="0070C0"/>
                </a:solidFill>
                <a:latin typeface="+mn-lt"/>
              </a:rPr>
              <a:t>KEHO 1: </a:t>
            </a:r>
          </a:p>
          <a:p>
            <a:r>
              <a:rPr lang="fi-FI" sz="800" b="1" dirty="0" smtClean="0">
                <a:solidFill>
                  <a:srgbClr val="0070C0"/>
                </a:solidFill>
                <a:latin typeface="+mn-lt"/>
              </a:rPr>
              <a:t>AQAP 2110-sertifiointi</a:t>
            </a:r>
            <a:endParaRPr lang="fi-FI" sz="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7" name="5-Point Star 46"/>
          <p:cNvSpPr/>
          <p:nvPr/>
        </p:nvSpPr>
        <p:spPr bwMode="auto">
          <a:xfrm>
            <a:off x="8244408" y="1412999"/>
            <a:ext cx="360040" cy="36004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3" name="AutoShape 55"/>
          <p:cNvSpPr>
            <a:spLocks noChangeArrowheads="1"/>
          </p:cNvSpPr>
          <p:nvPr/>
        </p:nvSpPr>
        <p:spPr bwMode="auto">
          <a:xfrm>
            <a:off x="4211960" y="1557263"/>
            <a:ext cx="1008112" cy="216024"/>
          </a:xfrm>
          <a:prstGeom prst="homePlate">
            <a:avLst>
              <a:gd name="adj" fmla="val 156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fi-FI" sz="800" b="0" dirty="0" err="1" smtClean="0">
                <a:latin typeface="+mn-lt"/>
              </a:rPr>
              <a:t>KOTO:t</a:t>
            </a:r>
            <a:endParaRPr lang="fi-FI" sz="800" b="0" dirty="0">
              <a:latin typeface="+mn-lt"/>
            </a:endParaRPr>
          </a:p>
        </p:txBody>
      </p:sp>
      <p:sp>
        <p:nvSpPr>
          <p:cNvPr id="60" name="AutoShape 50"/>
          <p:cNvSpPr>
            <a:spLocks noChangeArrowheads="1"/>
          </p:cNvSpPr>
          <p:nvPr/>
        </p:nvSpPr>
        <p:spPr bwMode="auto">
          <a:xfrm>
            <a:off x="6444010" y="1485255"/>
            <a:ext cx="576262" cy="431800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700" dirty="0" smtClean="0">
                <a:latin typeface="+mn-lt"/>
              </a:rPr>
              <a:t>Seuranta- ja</a:t>
            </a:r>
          </a:p>
          <a:p>
            <a:pPr algn="ctr"/>
            <a:r>
              <a:rPr lang="fi-FI" sz="700" dirty="0" smtClean="0">
                <a:latin typeface="+mn-lt"/>
              </a:rPr>
              <a:t>sertifiointi-</a:t>
            </a:r>
            <a:endParaRPr lang="fi-FI" sz="700" dirty="0">
              <a:latin typeface="+mn-lt"/>
            </a:endParaRPr>
          </a:p>
          <a:p>
            <a:pPr algn="ctr"/>
            <a:r>
              <a:rPr lang="fi-FI" sz="700" dirty="0" err="1" smtClean="0">
                <a:latin typeface="+mn-lt"/>
              </a:rPr>
              <a:t>auditit</a:t>
            </a:r>
            <a:endParaRPr lang="fi-FI" sz="700" dirty="0">
              <a:latin typeface="+mn-lt"/>
            </a:endParaRPr>
          </a:p>
        </p:txBody>
      </p:sp>
      <p:sp>
        <p:nvSpPr>
          <p:cNvPr id="61" name="AutoShape 55"/>
          <p:cNvSpPr>
            <a:spLocks noChangeArrowheads="1"/>
          </p:cNvSpPr>
          <p:nvPr/>
        </p:nvSpPr>
        <p:spPr bwMode="auto">
          <a:xfrm>
            <a:off x="7020272" y="1557015"/>
            <a:ext cx="1224136" cy="216024"/>
          </a:xfrm>
          <a:prstGeom prst="homePlate">
            <a:avLst>
              <a:gd name="adj" fmla="val 156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fi-FI" sz="800" b="0" dirty="0" err="1" smtClean="0">
                <a:latin typeface="+mn-lt"/>
              </a:rPr>
              <a:t>KOTO:t</a:t>
            </a:r>
            <a:endParaRPr lang="fi-FI" sz="800" b="0" dirty="0">
              <a:latin typeface="+mn-lt"/>
            </a:endParaRPr>
          </a:p>
        </p:txBody>
      </p:sp>
      <p:sp>
        <p:nvSpPr>
          <p:cNvPr id="66" name="AutoShape 64"/>
          <p:cNvSpPr>
            <a:spLocks noChangeArrowheads="1"/>
          </p:cNvSpPr>
          <p:nvPr/>
        </p:nvSpPr>
        <p:spPr bwMode="auto">
          <a:xfrm>
            <a:off x="323528" y="2853159"/>
            <a:ext cx="4320480" cy="504056"/>
          </a:xfrm>
          <a:prstGeom prst="homePlate">
            <a:avLst>
              <a:gd name="adj" fmla="val 42177"/>
            </a:avLst>
          </a:prstGeom>
          <a:solidFill>
            <a:srgbClr val="E7F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fi-FI" sz="800" b="1" dirty="0" smtClean="0">
                <a:solidFill>
                  <a:srgbClr val="0070C0"/>
                </a:solidFill>
                <a:latin typeface="+mn-lt"/>
              </a:rPr>
              <a:t>KEHO 2: </a:t>
            </a:r>
          </a:p>
          <a:p>
            <a:pPr algn="l"/>
            <a:r>
              <a:rPr lang="fi-FI" sz="800" b="1" dirty="0" smtClean="0">
                <a:solidFill>
                  <a:srgbClr val="0070C0"/>
                </a:solidFill>
                <a:latin typeface="+mn-lt"/>
              </a:rPr>
              <a:t>Mittaustenhallinta (ISO 10012)</a:t>
            </a:r>
            <a:endParaRPr lang="fi-FI" sz="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7" name="AutoShape 64"/>
          <p:cNvSpPr>
            <a:spLocks noChangeArrowheads="1"/>
          </p:cNvSpPr>
          <p:nvPr/>
        </p:nvSpPr>
        <p:spPr bwMode="auto">
          <a:xfrm>
            <a:off x="323528" y="3429222"/>
            <a:ext cx="4320480" cy="503833"/>
          </a:xfrm>
          <a:prstGeom prst="homePlate">
            <a:avLst>
              <a:gd name="adj" fmla="val 4217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i-FI" sz="800" dirty="0" smtClean="0">
                <a:latin typeface="+mn-lt"/>
              </a:rPr>
              <a:t>KEHO 3</a:t>
            </a:r>
            <a:r>
              <a:rPr lang="fi-FI" sz="800" dirty="0">
                <a:latin typeface="+mn-lt"/>
              </a:rPr>
              <a:t>: </a:t>
            </a:r>
            <a:endParaRPr lang="fi-FI" sz="800" dirty="0" smtClean="0">
              <a:latin typeface="+mn-lt"/>
            </a:endParaRPr>
          </a:p>
          <a:p>
            <a:r>
              <a:rPr lang="fi-FI" sz="800" dirty="0" smtClean="0">
                <a:latin typeface="+mn-lt"/>
              </a:rPr>
              <a:t>Poikkeamien hallinta</a:t>
            </a:r>
            <a:endParaRPr lang="fi-FI" sz="800" dirty="0">
              <a:latin typeface="+mn-lt"/>
            </a:endParaRPr>
          </a:p>
        </p:txBody>
      </p:sp>
      <p:sp>
        <p:nvSpPr>
          <p:cNvPr id="73" name="AutoShape 55"/>
          <p:cNvSpPr>
            <a:spLocks noChangeArrowheads="1"/>
          </p:cNvSpPr>
          <p:nvPr/>
        </p:nvSpPr>
        <p:spPr bwMode="auto">
          <a:xfrm>
            <a:off x="5940152" y="1557015"/>
            <a:ext cx="576064" cy="215801"/>
          </a:xfrm>
          <a:prstGeom prst="homePlate">
            <a:avLst>
              <a:gd name="adj" fmla="val 156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fi-FI" sz="800" b="0" dirty="0" err="1" smtClean="0">
                <a:latin typeface="+mn-lt"/>
              </a:rPr>
              <a:t>KOTO:t</a:t>
            </a:r>
            <a:endParaRPr lang="fi-FI" sz="800" b="0" dirty="0">
              <a:latin typeface="+mn-lt"/>
            </a:endParaRPr>
          </a:p>
        </p:txBody>
      </p:sp>
      <p:sp>
        <p:nvSpPr>
          <p:cNvPr id="54" name="AutoShape 50"/>
          <p:cNvSpPr>
            <a:spLocks noChangeArrowheads="1"/>
          </p:cNvSpPr>
          <p:nvPr/>
        </p:nvSpPr>
        <p:spPr bwMode="auto">
          <a:xfrm>
            <a:off x="5363890" y="1485007"/>
            <a:ext cx="576262" cy="431800"/>
          </a:xfrm>
          <a:prstGeom prst="flowChartDecision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700" dirty="0" smtClean="0">
                <a:latin typeface="+mn-lt"/>
              </a:rPr>
              <a:t>Sisäiset</a:t>
            </a:r>
            <a:endParaRPr lang="fi-FI" sz="700" dirty="0">
              <a:latin typeface="+mn-lt"/>
            </a:endParaRPr>
          </a:p>
          <a:p>
            <a:pPr algn="ctr"/>
            <a:r>
              <a:rPr lang="fi-FI" sz="700" dirty="0" smtClean="0">
                <a:latin typeface="+mn-lt"/>
              </a:rPr>
              <a:t>Auditoinnit</a:t>
            </a:r>
          </a:p>
          <a:p>
            <a:pPr algn="ctr"/>
            <a:r>
              <a:rPr lang="fi-FI" sz="700" dirty="0" smtClean="0">
                <a:latin typeface="+mn-lt"/>
              </a:rPr>
              <a:t>2</a:t>
            </a:r>
          </a:p>
        </p:txBody>
      </p:sp>
      <p:sp>
        <p:nvSpPr>
          <p:cNvPr id="71" name="Date Placeholder 7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14.9.2017</a:t>
            </a:r>
            <a:endParaRPr lang="en-US"/>
          </a:p>
        </p:txBody>
      </p:sp>
      <p:sp>
        <p:nvSpPr>
          <p:cNvPr id="102" name="AutoShape 64"/>
          <p:cNvSpPr>
            <a:spLocks noChangeArrowheads="1"/>
          </p:cNvSpPr>
          <p:nvPr/>
        </p:nvSpPr>
        <p:spPr bwMode="auto">
          <a:xfrm>
            <a:off x="323528" y="5229200"/>
            <a:ext cx="4320480" cy="432048"/>
          </a:xfrm>
          <a:prstGeom prst="homePlate">
            <a:avLst>
              <a:gd name="adj" fmla="val 42177"/>
            </a:avLst>
          </a:prstGeom>
          <a:solidFill>
            <a:srgbClr val="E7F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i-FI" sz="800" b="1" dirty="0" smtClean="0">
                <a:solidFill>
                  <a:srgbClr val="0070C0"/>
                </a:solidFill>
                <a:latin typeface="+mn-lt"/>
              </a:rPr>
              <a:t>KEHO 7:</a:t>
            </a:r>
          </a:p>
          <a:p>
            <a:r>
              <a:rPr lang="fi-FI" sz="800" dirty="0" smtClean="0">
                <a:latin typeface="+mn-lt"/>
              </a:rPr>
              <a:t>7.1 Tavoiteasetanta   </a:t>
            </a:r>
            <a:r>
              <a:rPr lang="fi-FI" sz="800" b="1" dirty="0" smtClean="0">
                <a:solidFill>
                  <a:srgbClr val="0070C0"/>
                </a:solidFill>
                <a:latin typeface="+mn-lt"/>
              </a:rPr>
              <a:t>7.2 Riskienhallinta (ISO 31000)  </a:t>
            </a:r>
            <a:r>
              <a:rPr lang="fi-FI" sz="800" dirty="0" smtClean="0">
                <a:latin typeface="+mn-lt"/>
              </a:rPr>
              <a:t>7.3 </a:t>
            </a:r>
            <a:r>
              <a:rPr lang="fi-FI" sz="800" dirty="0" err="1" smtClean="0">
                <a:latin typeface="+mn-lt"/>
              </a:rPr>
              <a:t>M-Files</a:t>
            </a:r>
            <a:r>
              <a:rPr lang="fi-FI" sz="800" dirty="0" smtClean="0">
                <a:latin typeface="+mn-lt"/>
              </a:rPr>
              <a:t> v 2.0</a:t>
            </a:r>
          </a:p>
        </p:txBody>
      </p:sp>
      <p:sp>
        <p:nvSpPr>
          <p:cNvPr id="49" name="AutoShape 64"/>
          <p:cNvSpPr>
            <a:spLocks noChangeArrowheads="1"/>
          </p:cNvSpPr>
          <p:nvPr/>
        </p:nvSpPr>
        <p:spPr bwMode="auto">
          <a:xfrm>
            <a:off x="611560" y="4797152"/>
            <a:ext cx="4032448" cy="360040"/>
          </a:xfrm>
          <a:prstGeom prst="homePlate">
            <a:avLst>
              <a:gd name="adj" fmla="val 4217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i-FI" sz="800" dirty="0" smtClean="0">
                <a:latin typeface="+mn-lt"/>
              </a:rPr>
              <a:t>KEHO 6:</a:t>
            </a:r>
          </a:p>
          <a:p>
            <a:r>
              <a:rPr lang="fi-FI" sz="800" dirty="0" smtClean="0">
                <a:latin typeface="+mn-lt"/>
              </a:rPr>
              <a:t>Ajoneuvojen </a:t>
            </a:r>
            <a:r>
              <a:rPr lang="fi-FI" sz="800" dirty="0" err="1" smtClean="0">
                <a:latin typeface="+mn-lt"/>
              </a:rPr>
              <a:t>KUPI-palvelujen</a:t>
            </a:r>
            <a:r>
              <a:rPr lang="fi-FI" sz="800" dirty="0" smtClean="0">
                <a:latin typeface="+mn-lt"/>
              </a:rPr>
              <a:t> alihankinnan </a:t>
            </a:r>
            <a:r>
              <a:rPr lang="fi-FI" sz="800" dirty="0" err="1" smtClean="0">
                <a:latin typeface="+mn-lt"/>
              </a:rPr>
              <a:t>QA-menettelyt</a:t>
            </a:r>
            <a:endParaRPr lang="fi-FI" sz="800" dirty="0" smtClean="0">
              <a:latin typeface="+mn-lt"/>
            </a:endParaRPr>
          </a:p>
        </p:txBody>
      </p:sp>
      <p:sp>
        <p:nvSpPr>
          <p:cNvPr id="93" name="AutoShape 50"/>
          <p:cNvSpPr>
            <a:spLocks noChangeArrowheads="1"/>
          </p:cNvSpPr>
          <p:nvPr/>
        </p:nvSpPr>
        <p:spPr bwMode="auto">
          <a:xfrm>
            <a:off x="3563690" y="1485007"/>
            <a:ext cx="576262" cy="431800"/>
          </a:xfrm>
          <a:prstGeom prst="flowChartDecision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i-FI" sz="700" dirty="0" smtClean="0">
              <a:latin typeface="+mn-lt"/>
            </a:endParaRPr>
          </a:p>
          <a:p>
            <a:pPr algn="ctr"/>
            <a:r>
              <a:rPr lang="fi-FI" sz="700" dirty="0" smtClean="0">
                <a:latin typeface="+mn-lt"/>
              </a:rPr>
              <a:t>  Sisäiset </a:t>
            </a:r>
          </a:p>
          <a:p>
            <a:pPr algn="ctr"/>
            <a:r>
              <a:rPr lang="fi-FI" sz="700" dirty="0" smtClean="0">
                <a:latin typeface="+mn-lt"/>
              </a:rPr>
              <a:t> auditoinnit</a:t>
            </a:r>
          </a:p>
          <a:p>
            <a:pPr algn="ctr"/>
            <a:r>
              <a:rPr lang="fi-FI" sz="700" dirty="0" smtClean="0">
                <a:latin typeface="+mn-lt"/>
              </a:rPr>
              <a:t>1</a:t>
            </a:r>
          </a:p>
          <a:p>
            <a:pPr algn="ctr"/>
            <a:endParaRPr lang="fi-FI" sz="700" dirty="0">
              <a:latin typeface="+mn-lt"/>
            </a:endParaRPr>
          </a:p>
        </p:txBody>
      </p:sp>
      <p:sp>
        <p:nvSpPr>
          <p:cNvPr id="103" name="AutoShape 64"/>
          <p:cNvSpPr>
            <a:spLocks noChangeArrowheads="1"/>
          </p:cNvSpPr>
          <p:nvPr/>
        </p:nvSpPr>
        <p:spPr bwMode="auto">
          <a:xfrm>
            <a:off x="323528" y="4005064"/>
            <a:ext cx="4320480" cy="432048"/>
          </a:xfrm>
          <a:prstGeom prst="homePlate">
            <a:avLst>
              <a:gd name="adj" fmla="val 4217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i-FI" sz="800" dirty="0" smtClean="0">
                <a:latin typeface="+mn-lt"/>
              </a:rPr>
              <a:t>KEHO 4:</a:t>
            </a:r>
          </a:p>
          <a:p>
            <a:r>
              <a:rPr lang="fi-FI" sz="800" dirty="0" smtClean="0">
                <a:latin typeface="+mn-lt"/>
              </a:rPr>
              <a:t>Kelpuutusten ja pätevyyksien hallinta (mm. </a:t>
            </a:r>
            <a:r>
              <a:rPr lang="fi-FI" sz="800" dirty="0" err="1" smtClean="0">
                <a:latin typeface="+mn-lt"/>
              </a:rPr>
              <a:t>PV-normien</a:t>
            </a:r>
            <a:r>
              <a:rPr lang="fi-FI" sz="800" dirty="0" smtClean="0">
                <a:latin typeface="+mn-lt"/>
              </a:rPr>
              <a:t> päivittyminen)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020272" y="2419871"/>
            <a:ext cx="1728192" cy="738664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050" dirty="0" smtClean="0">
                <a:solidFill>
                  <a:srgbClr val="FF0000"/>
                </a:solidFill>
                <a:latin typeface="+mn-lt"/>
              </a:rPr>
              <a:t>Loppuvuoden </a:t>
            </a:r>
            <a:r>
              <a:rPr lang="fi-FI" sz="1050" dirty="0" err="1" smtClean="0">
                <a:solidFill>
                  <a:srgbClr val="FF0000"/>
                </a:solidFill>
                <a:latin typeface="+mn-lt"/>
              </a:rPr>
              <a:t>KEHO-ohjelmat</a:t>
            </a:r>
            <a:r>
              <a:rPr lang="fi-FI" sz="1050" dirty="0" smtClean="0">
                <a:solidFill>
                  <a:srgbClr val="FF0000"/>
                </a:solidFill>
                <a:latin typeface="+mn-lt"/>
              </a:rPr>
              <a:t> tarkennetaan Johdon katselmuksessa nro 2.</a:t>
            </a:r>
            <a:endParaRPr lang="fi-FI" sz="105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0" name="Shape 109"/>
          <p:cNvCxnSpPr>
            <a:stCxn id="78" idx="3"/>
            <a:endCxn id="93" idx="2"/>
          </p:cNvCxnSpPr>
          <p:nvPr/>
        </p:nvCxnSpPr>
        <p:spPr bwMode="auto">
          <a:xfrm flipV="1">
            <a:off x="3779912" y="1916807"/>
            <a:ext cx="71909" cy="54008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1" name="AutoShape 50"/>
          <p:cNvSpPr>
            <a:spLocks noChangeArrowheads="1"/>
          </p:cNvSpPr>
          <p:nvPr/>
        </p:nvSpPr>
        <p:spPr bwMode="auto">
          <a:xfrm>
            <a:off x="5867946" y="1773039"/>
            <a:ext cx="576262" cy="431800"/>
          </a:xfrm>
          <a:prstGeom prst="flowChartDecision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700" dirty="0" smtClean="0">
                <a:latin typeface="+mn-lt"/>
              </a:rPr>
              <a:t>JOKA 2</a:t>
            </a:r>
            <a:endParaRPr lang="fi-FI" sz="700" dirty="0">
              <a:latin typeface="+mn-lt"/>
            </a:endParaRPr>
          </a:p>
        </p:txBody>
      </p:sp>
      <p:sp>
        <p:nvSpPr>
          <p:cNvPr id="104" name="AutoShape 50"/>
          <p:cNvSpPr>
            <a:spLocks noChangeArrowheads="1"/>
          </p:cNvSpPr>
          <p:nvPr/>
        </p:nvSpPr>
        <p:spPr bwMode="auto">
          <a:xfrm>
            <a:off x="899394" y="1773039"/>
            <a:ext cx="576262" cy="431800"/>
          </a:xfrm>
          <a:prstGeom prst="flowChartDecision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700" dirty="0" smtClean="0">
                <a:latin typeface="+mn-lt"/>
              </a:rPr>
              <a:t>JOKA 1</a:t>
            </a:r>
            <a:endParaRPr lang="fi-FI" sz="700" dirty="0">
              <a:latin typeface="+mn-lt"/>
            </a:endParaRPr>
          </a:p>
        </p:txBody>
      </p:sp>
      <p:sp>
        <p:nvSpPr>
          <p:cNvPr id="84" name="AutoShape 64"/>
          <p:cNvSpPr>
            <a:spLocks noChangeArrowheads="1"/>
          </p:cNvSpPr>
          <p:nvPr/>
        </p:nvSpPr>
        <p:spPr bwMode="auto">
          <a:xfrm>
            <a:off x="323528" y="4509368"/>
            <a:ext cx="4320480" cy="360040"/>
          </a:xfrm>
          <a:prstGeom prst="homePlate">
            <a:avLst>
              <a:gd name="adj" fmla="val 42177"/>
            </a:avLst>
          </a:prstGeom>
          <a:solidFill>
            <a:srgbClr val="E7F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i-FI" sz="800" b="1" dirty="0" smtClean="0">
                <a:solidFill>
                  <a:srgbClr val="0070C0"/>
                </a:solidFill>
                <a:latin typeface="+mn-lt"/>
              </a:rPr>
              <a:t>KEHO 5:</a:t>
            </a:r>
          </a:p>
          <a:p>
            <a:r>
              <a:rPr lang="fi-FI" sz="800" b="1" dirty="0" smtClean="0">
                <a:solidFill>
                  <a:srgbClr val="0070C0"/>
                </a:solidFill>
                <a:latin typeface="+mn-lt"/>
              </a:rPr>
              <a:t>Toimittajien hallinta</a:t>
            </a:r>
          </a:p>
        </p:txBody>
      </p:sp>
      <p:cxnSp>
        <p:nvCxnSpPr>
          <p:cNvPr id="94" name="Shape 93"/>
          <p:cNvCxnSpPr>
            <a:stCxn id="66" idx="3"/>
            <a:endCxn id="101" idx="2"/>
          </p:cNvCxnSpPr>
          <p:nvPr/>
        </p:nvCxnSpPr>
        <p:spPr bwMode="auto">
          <a:xfrm flipV="1">
            <a:off x="4644008" y="2204839"/>
            <a:ext cx="1512069" cy="90034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hape 95"/>
          <p:cNvCxnSpPr>
            <a:stCxn id="67" idx="3"/>
            <a:endCxn id="101" idx="2"/>
          </p:cNvCxnSpPr>
          <p:nvPr/>
        </p:nvCxnSpPr>
        <p:spPr bwMode="auto">
          <a:xfrm flipV="1">
            <a:off x="4644008" y="2204839"/>
            <a:ext cx="1512069" cy="14763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hape 97"/>
          <p:cNvCxnSpPr>
            <a:stCxn id="103" idx="3"/>
          </p:cNvCxnSpPr>
          <p:nvPr/>
        </p:nvCxnSpPr>
        <p:spPr bwMode="auto">
          <a:xfrm flipV="1">
            <a:off x="4644008" y="2276872"/>
            <a:ext cx="1512168" cy="194421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hape 106"/>
          <p:cNvCxnSpPr>
            <a:stCxn id="84" idx="3"/>
          </p:cNvCxnSpPr>
          <p:nvPr/>
        </p:nvCxnSpPr>
        <p:spPr bwMode="auto">
          <a:xfrm flipV="1">
            <a:off x="4644008" y="2276872"/>
            <a:ext cx="1512168" cy="241251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hape 112"/>
          <p:cNvCxnSpPr>
            <a:stCxn id="49" idx="3"/>
          </p:cNvCxnSpPr>
          <p:nvPr/>
        </p:nvCxnSpPr>
        <p:spPr bwMode="auto">
          <a:xfrm flipV="1">
            <a:off x="4644008" y="2276872"/>
            <a:ext cx="1512168" cy="27003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hape 114"/>
          <p:cNvCxnSpPr>
            <a:stCxn id="102" idx="3"/>
          </p:cNvCxnSpPr>
          <p:nvPr/>
        </p:nvCxnSpPr>
        <p:spPr bwMode="auto">
          <a:xfrm flipV="1">
            <a:off x="4644008" y="2276872"/>
            <a:ext cx="1512168" cy="316835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AutoShape 64"/>
          <p:cNvSpPr>
            <a:spLocks noChangeArrowheads="1"/>
          </p:cNvSpPr>
          <p:nvPr/>
        </p:nvSpPr>
        <p:spPr bwMode="auto">
          <a:xfrm>
            <a:off x="3995936" y="2204864"/>
            <a:ext cx="1584176" cy="504056"/>
          </a:xfrm>
          <a:prstGeom prst="homePlate">
            <a:avLst>
              <a:gd name="adj" fmla="val 42177"/>
            </a:avLst>
          </a:prstGeom>
          <a:solidFill>
            <a:srgbClr val="E7F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-"/>
            </a:pPr>
            <a:endParaRPr lang="fi-FI" sz="800" dirty="0">
              <a:latin typeface="+mn-lt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788024" y="2276872"/>
            <a:ext cx="57606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700" dirty="0" smtClean="0">
                <a:latin typeface="+mn-lt"/>
              </a:rPr>
              <a:t>Prosessi- arvioinnit (</a:t>
            </a:r>
            <a:r>
              <a:rPr lang="fi-FI" sz="700" dirty="0" err="1" smtClean="0">
                <a:latin typeface="+mn-lt"/>
              </a:rPr>
              <a:t>M-Files</a:t>
            </a:r>
            <a:r>
              <a:rPr lang="fi-FI" sz="700" dirty="0" smtClean="0">
                <a:latin typeface="+mn-lt"/>
              </a:rPr>
              <a:t>)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4067944" y="2276872"/>
            <a:ext cx="64807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700" dirty="0" smtClean="0">
                <a:latin typeface="+mn-lt"/>
              </a:rPr>
              <a:t>AQAP 2110 –auditoinnit</a:t>
            </a:r>
          </a:p>
        </p:txBody>
      </p:sp>
      <p:sp>
        <p:nvSpPr>
          <p:cNvPr id="78" name="AutoShape 64"/>
          <p:cNvSpPr>
            <a:spLocks noChangeArrowheads="1"/>
          </p:cNvSpPr>
          <p:nvPr/>
        </p:nvSpPr>
        <p:spPr bwMode="auto">
          <a:xfrm>
            <a:off x="251520" y="2204864"/>
            <a:ext cx="3528392" cy="504056"/>
          </a:xfrm>
          <a:prstGeom prst="homePlate">
            <a:avLst>
              <a:gd name="adj" fmla="val 42177"/>
            </a:avLst>
          </a:prstGeom>
          <a:solidFill>
            <a:srgbClr val="E7F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-"/>
            </a:pPr>
            <a:endParaRPr lang="fi-FI" sz="800" dirty="0">
              <a:latin typeface="+mn-lt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843808" y="2276872"/>
            <a:ext cx="72008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700" dirty="0" smtClean="0">
                <a:latin typeface="+mn-lt"/>
              </a:rPr>
              <a:t>Yksikkötason </a:t>
            </a:r>
            <a:r>
              <a:rPr lang="fi-FI" sz="700" dirty="0" err="1" smtClean="0">
                <a:latin typeface="+mn-lt"/>
              </a:rPr>
              <a:t>itsearvioinnit</a:t>
            </a:r>
            <a:endParaRPr lang="fi-FI" sz="700" dirty="0" smtClean="0">
              <a:latin typeface="+mn-lt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251520" y="2276872"/>
            <a:ext cx="64807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700" dirty="0" smtClean="0">
                <a:latin typeface="+mn-lt"/>
              </a:rPr>
              <a:t>AQAP </a:t>
            </a:r>
          </a:p>
          <a:p>
            <a:r>
              <a:rPr lang="fi-FI" sz="700" dirty="0" smtClean="0">
                <a:latin typeface="+mn-lt"/>
              </a:rPr>
              <a:t>2110 –auditoinnit</a:t>
            </a:r>
          </a:p>
        </p:txBody>
      </p:sp>
      <p:cxnSp>
        <p:nvCxnSpPr>
          <p:cNvPr id="121" name="Shape 120"/>
          <p:cNvCxnSpPr>
            <a:stCxn id="116" idx="3"/>
          </p:cNvCxnSpPr>
          <p:nvPr/>
        </p:nvCxnSpPr>
        <p:spPr bwMode="auto">
          <a:xfrm flipV="1">
            <a:off x="5580112" y="1916832"/>
            <a:ext cx="72008" cy="54006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5" name="AutoShape 50"/>
          <p:cNvSpPr>
            <a:spLocks noChangeArrowheads="1"/>
          </p:cNvSpPr>
          <p:nvPr/>
        </p:nvSpPr>
        <p:spPr bwMode="auto">
          <a:xfrm>
            <a:off x="2483768" y="1484784"/>
            <a:ext cx="576064" cy="503808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700" dirty="0" smtClean="0">
                <a:latin typeface="+mn-lt"/>
              </a:rPr>
              <a:t>Suunnittelukokous</a:t>
            </a:r>
          </a:p>
          <a:p>
            <a:pPr algn="ctr"/>
            <a:r>
              <a:rPr lang="fi-FI" sz="700" dirty="0" smtClean="0">
                <a:latin typeface="+mn-lt"/>
              </a:rPr>
              <a:t>(</a:t>
            </a:r>
            <a:r>
              <a:rPr lang="fi-FI" sz="700" dirty="0" err="1" smtClean="0">
                <a:latin typeface="+mn-lt"/>
              </a:rPr>
              <a:t>inspecta-MOY</a:t>
            </a:r>
            <a:r>
              <a:rPr lang="fi-FI" sz="700" dirty="0" smtClean="0">
                <a:latin typeface="+mn-lt"/>
              </a:rPr>
              <a:t>)</a:t>
            </a:r>
          </a:p>
          <a:p>
            <a:pPr algn="ctr"/>
            <a:r>
              <a:rPr lang="fi-FI" sz="700" dirty="0" smtClean="0">
                <a:latin typeface="+mn-lt"/>
              </a:rPr>
              <a:t>04/2017</a:t>
            </a:r>
            <a:endParaRPr lang="fi-FI" sz="700" dirty="0">
              <a:latin typeface="+mn-lt"/>
            </a:endParaRPr>
          </a:p>
        </p:txBody>
      </p:sp>
      <p:cxnSp>
        <p:nvCxnSpPr>
          <p:cNvPr id="127" name="Elbow Connector 126"/>
          <p:cNvCxnSpPr>
            <a:stCxn id="88" idx="3"/>
            <a:endCxn id="125" idx="2"/>
          </p:cNvCxnSpPr>
          <p:nvPr/>
        </p:nvCxnSpPr>
        <p:spPr bwMode="auto">
          <a:xfrm flipV="1">
            <a:off x="899592" y="1988592"/>
            <a:ext cx="1872208" cy="4683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hape 131"/>
          <p:cNvCxnSpPr>
            <a:stCxn id="88" idx="3"/>
            <a:endCxn id="104" idx="2"/>
          </p:cNvCxnSpPr>
          <p:nvPr/>
        </p:nvCxnSpPr>
        <p:spPr bwMode="auto">
          <a:xfrm flipV="1">
            <a:off x="899592" y="2204839"/>
            <a:ext cx="287933" cy="25205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Slide Number Placeholder 5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33E8D3-90EB-4CC9-AE92-37869D2A51A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Jukka Oikari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4263</TotalTime>
  <Words>1082</Words>
  <Application>Microsoft Office PowerPoint</Application>
  <PresentationFormat>On-screen Show (4:3)</PresentationFormat>
  <Paragraphs>461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</vt:lpstr>
      <vt:lpstr>AQAP 2110 ed D implementointi - Millogin tapa -  Puolustusvoimien laatuseminaari 14.9.2017</vt:lpstr>
      <vt:lpstr>Aihepiirejä</vt:lpstr>
      <vt:lpstr>Millog Oy</vt:lpstr>
      <vt:lpstr>Toimipaikat</vt:lpstr>
      <vt:lpstr>Taustaa</vt:lpstr>
      <vt:lpstr>Taustaa: Kumppanuuden arviointi- ja kehittäminen</vt:lpstr>
      <vt:lpstr>Vaihe 1: ISO 9001:2015 -sertifiointi</vt:lpstr>
      <vt:lpstr>Vaihe 2: Lupaus 29.9.2016</vt:lpstr>
      <vt:lpstr>Laadunhallinnan tavoiteohjelmat 2017 </vt:lpstr>
      <vt:lpstr>KEHO 1: AQAP 2110 ed D -sertifiointi </vt:lpstr>
      <vt:lpstr>AQAP 2110  -auditoinnit</vt:lpstr>
      <vt:lpstr>Itsearvioinnit täydensivät tilannekuvan</vt:lpstr>
      <vt:lpstr>KEHO 2: Mittaustenhallinta</vt:lpstr>
      <vt:lpstr>KEHO 5: Toimittajien hallinta </vt:lpstr>
      <vt:lpstr>Tärkeät toimittajat ja laatuvaatimukset</vt:lpstr>
      <vt:lpstr>KEHO 7: Muut kehitysohjelmat/hankkeet </vt:lpstr>
      <vt:lpstr>M-Files –toteutus (esimerkki)</vt:lpstr>
      <vt:lpstr>Hallintahaasteita riittää…</vt:lpstr>
      <vt:lpstr>Kiitos!</vt:lpstr>
    </vt:vector>
  </TitlesOfParts>
  <Company>Patria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Auditoinnit sidosryhmän kannalta PV-Toiminnankehittämisseminaari 2015</dc:title>
  <dc:creator>jukka oikari</dc:creator>
  <cp:lastModifiedBy>jukka oikari</cp:lastModifiedBy>
  <cp:revision>456</cp:revision>
  <dcterms:created xsi:type="dcterms:W3CDTF">2015-09-04T07:40:50Z</dcterms:created>
  <dcterms:modified xsi:type="dcterms:W3CDTF">2017-09-13T09:33:19Z</dcterms:modified>
</cp:coreProperties>
</file>