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0" r:id="rId5"/>
  </p:sldMasterIdLst>
  <p:notesMasterIdLst>
    <p:notesMasterId r:id="rId10"/>
  </p:notesMasterIdLst>
  <p:handoutMasterIdLst>
    <p:handoutMasterId r:id="rId11"/>
  </p:handoutMasterIdLst>
  <p:sldIdLst>
    <p:sldId id="257" r:id="rId6"/>
    <p:sldId id="256" r:id="rId7"/>
    <p:sldId id="648" r:id="rId8"/>
    <p:sldId id="651" r:id="rId9"/>
  </p:sldIdLst>
  <p:sldSz cx="12192000" cy="6858000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222222"/>
    <a:srgbClr val="FF3737"/>
    <a:srgbClr val="11295D"/>
    <a:srgbClr val="F2F2F2"/>
    <a:srgbClr val="D2DEEF"/>
    <a:srgbClr val="EAEFF7"/>
    <a:srgbClr val="FFCC00"/>
    <a:srgbClr val="C6C6C6"/>
    <a:srgbClr val="EB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62" autoAdjust="0"/>
    <p:restoredTop sz="93621" autoAdjust="0"/>
  </p:normalViewPr>
  <p:slideViewPr>
    <p:cSldViewPr snapToGrid="0">
      <p:cViewPr varScale="1">
        <p:scale>
          <a:sx n="93" d="100"/>
          <a:sy n="93" d="100"/>
        </p:scale>
        <p:origin x="13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39" cy="497286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3966" y="0"/>
            <a:ext cx="2972439" cy="497286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>
              <a:defRPr sz="1200"/>
            </a:lvl1pPr>
          </a:lstStyle>
          <a:p>
            <a:fld id="{E9D857D9-C535-4935-AEA9-6DAA4A396AD6}" type="datetimeFigureOut">
              <a:rPr lang="fi-FI" smtClean="0"/>
              <a:t>29.09.2025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9354"/>
            <a:ext cx="2972439" cy="497285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3966" y="9429354"/>
            <a:ext cx="2972439" cy="497285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r">
              <a:defRPr sz="1200"/>
            </a:lvl1pPr>
          </a:lstStyle>
          <a:p>
            <a:fld id="{4AC8DE7B-D896-436D-BA86-F9B426B836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5219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056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8056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CD86687B-535F-4E67-B8B4-9A1E52C75D76}" type="datetimeFigureOut">
              <a:rPr lang="fi-FI" smtClean="0"/>
              <a:t>29.09.2025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71800" cy="498055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428586"/>
            <a:ext cx="2971800" cy="498055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02646974-3AA8-4954-9301-585002BA46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050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6D421-AB56-47F1-807A-568917C850FF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2428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6D421-AB56-47F1-807A-568917C850FF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21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366F-78D2-4040-AB56-484B53031A6E}" type="datetimeFigureOut">
              <a:rPr lang="fi-FI" smtClean="0"/>
              <a:t>29.09.2025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5590-50E2-4CDE-99AE-65D558975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654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366F-78D2-4040-AB56-484B53031A6E}" type="datetimeFigureOut">
              <a:rPr lang="fi-FI" smtClean="0"/>
              <a:t>29.09.2025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5590-50E2-4CDE-99AE-65D558975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542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366F-78D2-4040-AB56-484B53031A6E}" type="datetimeFigureOut">
              <a:rPr lang="fi-FI" smtClean="0"/>
              <a:t>29.09.2025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5590-50E2-4CDE-99AE-65D558975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2328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3200" y="6396039"/>
            <a:ext cx="1043517" cy="365125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fld id="{69D0C283-A08D-4F34-B894-71F8617D3B60}" type="datetime1">
              <a:rPr lang="fi-FI" sz="750" smtClean="0">
                <a:solidFill>
                  <a:srgbClr val="262626"/>
                </a:solidFill>
                <a:latin typeface="Arial"/>
              </a:rPr>
              <a:pPr eaLnBrk="1" hangingPunct="1">
                <a:defRPr/>
              </a:pPr>
              <a:t>29.09.2025</a:t>
            </a:fld>
            <a:endParaRPr lang="fi-FI" sz="750" dirty="0">
              <a:solidFill>
                <a:srgbClr val="262626"/>
              </a:solidFill>
              <a:latin typeface="Arial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866718" y="6396039"/>
            <a:ext cx="49318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88B8E0FA-E83B-43C6-9E24-5F6BFBF474B6}" type="slidenum">
              <a:rPr lang="fi-FI" altLang="fi-FI" sz="700" b="1">
                <a:solidFill>
                  <a:srgbClr val="262626"/>
                </a:solidFill>
              </a:rPr>
              <a:pPr algn="r" eaLnBrk="1" hangingPunct="1"/>
              <a:t>‹#›</a:t>
            </a:fld>
            <a:endParaRPr lang="fi-FI" altLang="fi-FI" sz="700" b="1">
              <a:solidFill>
                <a:srgbClr val="2626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813" y="836713"/>
            <a:ext cx="9313035" cy="1470025"/>
          </a:xfrm>
        </p:spPr>
        <p:txBody>
          <a:bodyPr anchor="b"/>
          <a:lstStyle>
            <a:lvl1pPr algn="ctr">
              <a:defRPr sz="34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2492896"/>
            <a:ext cx="12192000" cy="332271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13212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11"/>
          <p:cNvSpPr txBox="1">
            <a:spLocks noChangeArrowheads="1"/>
          </p:cNvSpPr>
          <p:nvPr userDrawn="1"/>
        </p:nvSpPr>
        <p:spPr bwMode="auto">
          <a:xfrm>
            <a:off x="814917" y="6237289"/>
            <a:ext cx="355388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altLang="fi-FI" sz="800" b="1" dirty="0">
                <a:solidFill>
                  <a:prstClr val="black"/>
                </a:solidFill>
              </a:rPr>
              <a:t>Kommodori Jukka Anteroinen</a:t>
            </a:r>
          </a:p>
          <a:p>
            <a:pPr eaLnBrk="1" hangingPunct="1">
              <a:defRPr/>
            </a:pPr>
            <a:r>
              <a:rPr lang="fi-FI" altLang="fi-FI" sz="800" b="1" dirty="0">
                <a:solidFill>
                  <a:prstClr val="black"/>
                </a:solidFill>
              </a:rPr>
              <a:t>Rannikkolaivaston komentaja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91477" y="188640"/>
            <a:ext cx="10972800" cy="940966"/>
          </a:xfrm>
        </p:spPr>
        <p:txBody>
          <a:bodyPr/>
          <a:lstStyle>
            <a:lvl1pPr algn="l">
              <a:defRPr sz="32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idx="1"/>
          </p:nvPr>
        </p:nvSpPr>
        <p:spPr>
          <a:xfrm>
            <a:off x="1459904" y="1124745"/>
            <a:ext cx="9436629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52072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24E7A9-7562-4672-AA7A-DCA2771415A4}" type="datetimeFigureOut">
              <a:rPr lang="fi-FI"/>
              <a:pPr>
                <a:defRPr/>
              </a:pPr>
              <a:t>29.09.2025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6F87557-C083-4A8C-91B4-BEC7D79F2C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2173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366F-78D2-4040-AB56-484B53031A6E}" type="datetimeFigureOut">
              <a:rPr lang="fi-FI" smtClean="0"/>
              <a:t>29.09.2025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5590-50E2-4CDE-99AE-65D558975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877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366F-78D2-4040-AB56-484B53031A6E}" type="datetimeFigureOut">
              <a:rPr lang="fi-FI" smtClean="0"/>
              <a:t>29.09.2025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5590-50E2-4CDE-99AE-65D558975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35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366F-78D2-4040-AB56-484B53031A6E}" type="datetimeFigureOut">
              <a:rPr lang="fi-FI" smtClean="0"/>
              <a:t>29.09.2025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5590-50E2-4CDE-99AE-65D558975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31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366F-78D2-4040-AB56-484B53031A6E}" type="datetimeFigureOut">
              <a:rPr lang="fi-FI" smtClean="0"/>
              <a:t>29.09.2025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5590-50E2-4CDE-99AE-65D558975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26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366F-78D2-4040-AB56-484B53031A6E}" type="datetimeFigureOut">
              <a:rPr lang="fi-FI" smtClean="0"/>
              <a:t>29.09.2025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5590-50E2-4CDE-99AE-65D558975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982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366F-78D2-4040-AB56-484B53031A6E}" type="datetimeFigureOut">
              <a:rPr lang="fi-FI" smtClean="0"/>
              <a:t>29.09.2025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5590-50E2-4CDE-99AE-65D558975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708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366F-78D2-4040-AB56-484B53031A6E}" type="datetimeFigureOut">
              <a:rPr lang="fi-FI" smtClean="0"/>
              <a:t>29.09.2025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5590-50E2-4CDE-99AE-65D558975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78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366F-78D2-4040-AB56-484B53031A6E}" type="datetimeFigureOut">
              <a:rPr lang="fi-FI" smtClean="0"/>
              <a:t>29.09.2025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5590-50E2-4CDE-99AE-65D558975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544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B366F-78D2-4040-AB56-484B53031A6E}" type="datetimeFigureOut">
              <a:rPr lang="fi-FI" smtClean="0"/>
              <a:t>29.09.2025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15590-50E2-4CDE-99AE-65D558975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750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uva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0" y="15573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7823200" y="6396039"/>
            <a:ext cx="1043517" cy="365125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b="1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fld id="{245904EF-7578-45AB-A4C5-65C1CC5F1875}" type="datetime1">
              <a:rPr lang="fi-FI" altLang="fi-FI" sz="700" smtClean="0">
                <a:solidFill>
                  <a:srgbClr val="262626"/>
                </a:solidFill>
              </a:rPr>
              <a:pPr eaLnBrk="1" hangingPunct="1">
                <a:defRPr/>
              </a:pPr>
              <a:t>29.09.2025</a:t>
            </a:fld>
            <a:endParaRPr lang="fi-FI" altLang="fi-FI" sz="700" dirty="0">
              <a:solidFill>
                <a:srgbClr val="262626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866718" y="6396039"/>
            <a:ext cx="49318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1CD4C1-D565-40D1-9BF2-8DC9464251A0}" type="slidenum">
              <a:rPr lang="fi-FI" altLang="fi-FI" sz="700" b="1">
                <a:solidFill>
                  <a:srgbClr val="262626"/>
                </a:solidFill>
              </a:rPr>
              <a:pPr algn="r" eaLnBrk="1" hangingPunct="1"/>
              <a:t>‹#›</a:t>
            </a:fld>
            <a:endParaRPr lang="fi-FI" altLang="fi-FI" sz="700" b="1">
              <a:solidFill>
                <a:srgbClr val="262626"/>
              </a:solidFill>
            </a:endParaRPr>
          </a:p>
        </p:txBody>
      </p:sp>
      <p:sp>
        <p:nvSpPr>
          <p:cNvPr id="71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3103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BC4F255-EB4B-41AF-BBED-F96746EE6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911"/>
            <a:ext cx="12192000" cy="5080578"/>
          </a:xfrm>
          <a:prstGeom prst="rect">
            <a:avLst/>
          </a:prstGeom>
        </p:spPr>
      </p:pic>
      <p:sp>
        <p:nvSpPr>
          <p:cNvPr id="2" name="Vapaamuotoinen: Muoto 1">
            <a:extLst>
              <a:ext uri="{FF2B5EF4-FFF2-40B4-BE49-F238E27FC236}">
                <a16:creationId xmlns:a16="http://schemas.microsoft.com/office/drawing/2014/main" id="{AA78B5BE-B105-4882-AD87-3C0B6D576EAE}"/>
              </a:ext>
            </a:extLst>
          </p:cNvPr>
          <p:cNvSpPr/>
          <p:nvPr/>
        </p:nvSpPr>
        <p:spPr>
          <a:xfrm>
            <a:off x="2875175" y="2677212"/>
            <a:ext cx="6108569" cy="3129699"/>
          </a:xfrm>
          <a:custGeom>
            <a:avLst/>
            <a:gdLst>
              <a:gd name="connsiteX0" fmla="*/ 5948314 w 6108569"/>
              <a:gd name="connsiteY0" fmla="*/ 0 h 3129699"/>
              <a:gd name="connsiteX1" fmla="*/ 6108569 w 6108569"/>
              <a:gd name="connsiteY1" fmla="*/ 471341 h 3129699"/>
              <a:gd name="connsiteX2" fmla="*/ 5524107 w 6108569"/>
              <a:gd name="connsiteY2" fmla="*/ 1517716 h 3129699"/>
              <a:gd name="connsiteX3" fmla="*/ 5062194 w 6108569"/>
              <a:gd name="connsiteY3" fmla="*/ 2545237 h 3129699"/>
              <a:gd name="connsiteX4" fmla="*/ 3601039 w 6108569"/>
              <a:gd name="connsiteY4" fmla="*/ 3120273 h 3129699"/>
              <a:gd name="connsiteX5" fmla="*/ 3374796 w 6108569"/>
              <a:gd name="connsiteY5" fmla="*/ 3129699 h 3129699"/>
              <a:gd name="connsiteX6" fmla="*/ 320512 w 6108569"/>
              <a:gd name="connsiteY6" fmla="*/ 3082565 h 3129699"/>
              <a:gd name="connsiteX7" fmla="*/ 0 w 6108569"/>
              <a:gd name="connsiteY7" fmla="*/ 1913642 h 3129699"/>
              <a:gd name="connsiteX8" fmla="*/ 697584 w 6108569"/>
              <a:gd name="connsiteY8" fmla="*/ 1395167 h 3129699"/>
              <a:gd name="connsiteX9" fmla="*/ 1300899 w 6108569"/>
              <a:gd name="connsiteY9" fmla="*/ 914400 h 3129699"/>
              <a:gd name="connsiteX10" fmla="*/ 2554664 w 6108569"/>
              <a:gd name="connsiteY10" fmla="*/ 1018095 h 3129699"/>
              <a:gd name="connsiteX11" fmla="*/ 3544479 w 6108569"/>
              <a:gd name="connsiteY11" fmla="*/ 1291473 h 3129699"/>
              <a:gd name="connsiteX12" fmla="*/ 4025246 w 6108569"/>
              <a:gd name="connsiteY12" fmla="*/ 603316 h 3129699"/>
              <a:gd name="connsiteX13" fmla="*/ 4817097 w 6108569"/>
              <a:gd name="connsiteY13" fmla="*/ 131976 h 3129699"/>
              <a:gd name="connsiteX14" fmla="*/ 5948314 w 6108569"/>
              <a:gd name="connsiteY14" fmla="*/ 0 h 312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08569" h="3129699">
                <a:moveTo>
                  <a:pt x="5948314" y="0"/>
                </a:moveTo>
                <a:lnTo>
                  <a:pt x="6108569" y="471341"/>
                </a:lnTo>
                <a:lnTo>
                  <a:pt x="5524107" y="1517716"/>
                </a:lnTo>
                <a:lnTo>
                  <a:pt x="5062194" y="2545237"/>
                </a:lnTo>
                <a:lnTo>
                  <a:pt x="3601039" y="3120273"/>
                </a:lnTo>
                <a:lnTo>
                  <a:pt x="3374796" y="3129699"/>
                </a:lnTo>
                <a:lnTo>
                  <a:pt x="320512" y="3082565"/>
                </a:lnTo>
                <a:lnTo>
                  <a:pt x="0" y="1913642"/>
                </a:lnTo>
                <a:lnTo>
                  <a:pt x="697584" y="1395167"/>
                </a:lnTo>
                <a:lnTo>
                  <a:pt x="1300899" y="914400"/>
                </a:lnTo>
                <a:lnTo>
                  <a:pt x="2554664" y="1018095"/>
                </a:lnTo>
                <a:lnTo>
                  <a:pt x="3544479" y="1291473"/>
                </a:lnTo>
                <a:lnTo>
                  <a:pt x="4025246" y="603316"/>
                </a:lnTo>
                <a:lnTo>
                  <a:pt x="4817097" y="131976"/>
                </a:lnTo>
                <a:lnTo>
                  <a:pt x="5948314" y="0"/>
                </a:lnTo>
                <a:close/>
              </a:path>
            </a:pathLst>
          </a:custGeom>
          <a:noFill/>
          <a:ln w="5715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098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959545-C722-4C32-877D-90B6AE4AA2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8AAF87-BC6B-481B-96F0-0D3F6EB77C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573D8EF-A257-4E31-BE6D-B4056BDE4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926"/>
            <a:ext cx="12192000" cy="5276148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409F2E3B-8BEA-418A-B3E9-53F758C6D4B4}"/>
              </a:ext>
            </a:extLst>
          </p:cNvPr>
          <p:cNvSpPr/>
          <p:nvPr/>
        </p:nvSpPr>
        <p:spPr>
          <a:xfrm>
            <a:off x="838986" y="952107"/>
            <a:ext cx="9078012" cy="4986780"/>
          </a:xfrm>
          <a:custGeom>
            <a:avLst/>
            <a:gdLst>
              <a:gd name="connsiteX0" fmla="*/ 7692272 w 9078012"/>
              <a:gd name="connsiteY0" fmla="*/ 2988297 h 4986780"/>
              <a:gd name="connsiteX1" fmla="*/ 9078012 w 9078012"/>
              <a:gd name="connsiteY1" fmla="*/ 3035431 h 4986780"/>
              <a:gd name="connsiteX2" fmla="*/ 8927183 w 9078012"/>
              <a:gd name="connsiteY2" fmla="*/ 4986780 h 4986780"/>
              <a:gd name="connsiteX3" fmla="*/ 575035 w 9078012"/>
              <a:gd name="connsiteY3" fmla="*/ 4967926 h 4986780"/>
              <a:gd name="connsiteX4" fmla="*/ 1168923 w 9078012"/>
              <a:gd name="connsiteY4" fmla="*/ 2856322 h 4986780"/>
              <a:gd name="connsiteX5" fmla="*/ 0 w 9078012"/>
              <a:gd name="connsiteY5" fmla="*/ 1621411 h 4986780"/>
              <a:gd name="connsiteX6" fmla="*/ 197962 w 9078012"/>
              <a:gd name="connsiteY6" fmla="*/ 1036949 h 4986780"/>
              <a:gd name="connsiteX7" fmla="*/ 2121030 w 9078012"/>
              <a:gd name="connsiteY7" fmla="*/ 216817 h 4986780"/>
              <a:gd name="connsiteX8" fmla="*/ 5646655 w 9078012"/>
              <a:gd name="connsiteY8" fmla="*/ 0 h 4986780"/>
              <a:gd name="connsiteX9" fmla="*/ 6532775 w 9078012"/>
              <a:gd name="connsiteY9" fmla="*/ 1018095 h 4986780"/>
              <a:gd name="connsiteX10" fmla="*/ 6938127 w 9078012"/>
              <a:gd name="connsiteY10" fmla="*/ 2743200 h 4986780"/>
              <a:gd name="connsiteX11" fmla="*/ 7748833 w 9078012"/>
              <a:gd name="connsiteY11" fmla="*/ 2997724 h 498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78012" h="4986780">
                <a:moveTo>
                  <a:pt x="7692272" y="2988297"/>
                </a:moveTo>
                <a:lnTo>
                  <a:pt x="9078012" y="3035431"/>
                </a:lnTo>
                <a:lnTo>
                  <a:pt x="8927183" y="4986780"/>
                </a:lnTo>
                <a:lnTo>
                  <a:pt x="575035" y="4967926"/>
                </a:lnTo>
                <a:lnTo>
                  <a:pt x="1168923" y="2856322"/>
                </a:lnTo>
                <a:lnTo>
                  <a:pt x="0" y="1621411"/>
                </a:lnTo>
                <a:lnTo>
                  <a:pt x="197962" y="1036949"/>
                </a:lnTo>
                <a:lnTo>
                  <a:pt x="2121030" y="216817"/>
                </a:lnTo>
                <a:lnTo>
                  <a:pt x="5646655" y="0"/>
                </a:lnTo>
                <a:lnTo>
                  <a:pt x="6532775" y="1018095"/>
                </a:lnTo>
                <a:lnTo>
                  <a:pt x="6938127" y="2743200"/>
                </a:lnTo>
                <a:lnTo>
                  <a:pt x="7748833" y="2997724"/>
                </a:lnTo>
              </a:path>
            </a:pathLst>
          </a:custGeom>
          <a:noFill/>
          <a:ln w="5715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319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CC34B77-D1A3-4B8A-B328-D631A9A5D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04" y="6508"/>
            <a:ext cx="10863712" cy="6851492"/>
          </a:xfrm>
          <a:prstGeom prst="rect">
            <a:avLst/>
          </a:prstGeom>
        </p:spPr>
      </p:pic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9507B488-66DB-40E7-B397-53BB19499C34}"/>
              </a:ext>
            </a:extLst>
          </p:cNvPr>
          <p:cNvSpPr/>
          <p:nvPr/>
        </p:nvSpPr>
        <p:spPr>
          <a:xfrm>
            <a:off x="669303" y="669303"/>
            <a:ext cx="10614582" cy="5627802"/>
          </a:xfrm>
          <a:custGeom>
            <a:avLst/>
            <a:gdLst>
              <a:gd name="connsiteX0" fmla="*/ 707010 w 10614582"/>
              <a:gd name="connsiteY0" fmla="*/ 5316718 h 5627802"/>
              <a:gd name="connsiteX1" fmla="*/ 1970202 w 10614582"/>
              <a:gd name="connsiteY1" fmla="*/ 4835951 h 5627802"/>
              <a:gd name="connsiteX2" fmla="*/ 3525625 w 10614582"/>
              <a:gd name="connsiteY2" fmla="*/ 4967926 h 5627802"/>
              <a:gd name="connsiteX3" fmla="*/ 5175316 w 10614582"/>
              <a:gd name="connsiteY3" fmla="*/ 5533534 h 5627802"/>
              <a:gd name="connsiteX4" fmla="*/ 8823489 w 10614582"/>
              <a:gd name="connsiteY4" fmla="*/ 5627802 h 5627802"/>
              <a:gd name="connsiteX5" fmla="*/ 10614582 w 10614582"/>
              <a:gd name="connsiteY5" fmla="*/ 4185501 h 5627802"/>
              <a:gd name="connsiteX6" fmla="*/ 10605155 w 10614582"/>
              <a:gd name="connsiteY6" fmla="*/ 2224726 h 5627802"/>
              <a:gd name="connsiteX7" fmla="*/ 10548594 w 10614582"/>
              <a:gd name="connsiteY7" fmla="*/ 1470582 h 5627802"/>
              <a:gd name="connsiteX8" fmla="*/ 8125905 w 10614582"/>
              <a:gd name="connsiteY8" fmla="*/ 0 h 5627802"/>
              <a:gd name="connsiteX9" fmla="*/ 1781666 w 10614582"/>
              <a:gd name="connsiteY9" fmla="*/ 122549 h 5627802"/>
              <a:gd name="connsiteX10" fmla="*/ 480767 w 10614582"/>
              <a:gd name="connsiteY10" fmla="*/ 329938 h 5627802"/>
              <a:gd name="connsiteX11" fmla="*/ 499621 w 10614582"/>
              <a:gd name="connsiteY11" fmla="*/ 1442301 h 5627802"/>
              <a:gd name="connsiteX12" fmla="*/ 0 w 10614582"/>
              <a:gd name="connsiteY12" fmla="*/ 2460396 h 5627802"/>
              <a:gd name="connsiteX13" fmla="*/ 65988 w 10614582"/>
              <a:gd name="connsiteY13" fmla="*/ 5269584 h 5627802"/>
              <a:gd name="connsiteX14" fmla="*/ 810705 w 10614582"/>
              <a:gd name="connsiteY14" fmla="*/ 5316718 h 5627802"/>
              <a:gd name="connsiteX15" fmla="*/ 810705 w 10614582"/>
              <a:gd name="connsiteY15" fmla="*/ 5316718 h 5627802"/>
              <a:gd name="connsiteX16" fmla="*/ 999241 w 10614582"/>
              <a:gd name="connsiteY16" fmla="*/ 5203596 h 56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14582" h="5627802">
                <a:moveTo>
                  <a:pt x="707010" y="5316718"/>
                </a:moveTo>
                <a:lnTo>
                  <a:pt x="1970202" y="4835951"/>
                </a:lnTo>
                <a:lnTo>
                  <a:pt x="3525625" y="4967926"/>
                </a:lnTo>
                <a:lnTo>
                  <a:pt x="5175316" y="5533534"/>
                </a:lnTo>
                <a:lnTo>
                  <a:pt x="8823489" y="5627802"/>
                </a:lnTo>
                <a:lnTo>
                  <a:pt x="10614582" y="4185501"/>
                </a:lnTo>
                <a:cubicBezTo>
                  <a:pt x="10611440" y="3531909"/>
                  <a:pt x="10608297" y="2878318"/>
                  <a:pt x="10605155" y="2224726"/>
                </a:cubicBezTo>
                <a:lnTo>
                  <a:pt x="10548594" y="1470582"/>
                </a:lnTo>
                <a:lnTo>
                  <a:pt x="8125905" y="0"/>
                </a:lnTo>
                <a:lnTo>
                  <a:pt x="1781666" y="122549"/>
                </a:lnTo>
                <a:lnTo>
                  <a:pt x="480767" y="329938"/>
                </a:lnTo>
                <a:lnTo>
                  <a:pt x="499621" y="1442301"/>
                </a:lnTo>
                <a:lnTo>
                  <a:pt x="0" y="2460396"/>
                </a:lnTo>
                <a:lnTo>
                  <a:pt x="65988" y="5269584"/>
                </a:lnTo>
                <a:lnTo>
                  <a:pt x="810705" y="5316718"/>
                </a:lnTo>
                <a:lnTo>
                  <a:pt x="810705" y="5316718"/>
                </a:lnTo>
                <a:lnTo>
                  <a:pt x="999241" y="5203596"/>
                </a:lnTo>
              </a:path>
            </a:pathLst>
          </a:custGeom>
          <a:noFill/>
          <a:ln w="5715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1043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25E8BAE-7C33-4F8E-934F-C8D7E0A51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78" y="-396"/>
            <a:ext cx="10586301" cy="6856755"/>
          </a:xfrm>
          <a:prstGeom prst="rect">
            <a:avLst/>
          </a:prstGeom>
        </p:spPr>
      </p:pic>
      <p:sp>
        <p:nvSpPr>
          <p:cNvPr id="5" name="Vapaamuotoinen: Muoto 4">
            <a:extLst>
              <a:ext uri="{FF2B5EF4-FFF2-40B4-BE49-F238E27FC236}">
                <a16:creationId xmlns:a16="http://schemas.microsoft.com/office/drawing/2014/main" id="{8D317551-ADD4-45B4-8645-DBD7FEBABC28}"/>
              </a:ext>
            </a:extLst>
          </p:cNvPr>
          <p:cNvSpPr/>
          <p:nvPr/>
        </p:nvSpPr>
        <p:spPr>
          <a:xfrm>
            <a:off x="857839" y="47134"/>
            <a:ext cx="10228083" cy="6721311"/>
          </a:xfrm>
          <a:custGeom>
            <a:avLst/>
            <a:gdLst>
              <a:gd name="connsiteX0" fmla="*/ 28281 w 10228083"/>
              <a:gd name="connsiteY0" fmla="*/ 6721311 h 6721311"/>
              <a:gd name="connsiteX1" fmla="*/ 28281 w 10228083"/>
              <a:gd name="connsiteY1" fmla="*/ 6721311 h 6721311"/>
              <a:gd name="connsiteX2" fmla="*/ 0 w 10228083"/>
              <a:gd name="connsiteY2" fmla="*/ 6627043 h 6721311"/>
              <a:gd name="connsiteX3" fmla="*/ 188536 w 10228083"/>
              <a:gd name="connsiteY3" fmla="*/ 4468305 h 6721311"/>
              <a:gd name="connsiteX4" fmla="*/ 414780 w 10228083"/>
              <a:gd name="connsiteY4" fmla="*/ 4336330 h 6721311"/>
              <a:gd name="connsiteX5" fmla="*/ 3082565 w 10228083"/>
              <a:gd name="connsiteY5" fmla="*/ 3667027 h 6721311"/>
              <a:gd name="connsiteX6" fmla="*/ 3091992 w 10228083"/>
              <a:gd name="connsiteY6" fmla="*/ 3563332 h 6721311"/>
              <a:gd name="connsiteX7" fmla="*/ 3610466 w 10228083"/>
              <a:gd name="connsiteY7" fmla="*/ 2432115 h 6721311"/>
              <a:gd name="connsiteX8" fmla="*/ 5467547 w 10228083"/>
              <a:gd name="connsiteY8" fmla="*/ 2271860 h 6721311"/>
              <a:gd name="connsiteX9" fmla="*/ 6297105 w 10228083"/>
              <a:gd name="connsiteY9" fmla="*/ 1517715 h 6721311"/>
              <a:gd name="connsiteX10" fmla="*/ 6900421 w 10228083"/>
              <a:gd name="connsiteY10" fmla="*/ 1536569 h 6721311"/>
              <a:gd name="connsiteX11" fmla="*/ 7305773 w 10228083"/>
              <a:gd name="connsiteY11" fmla="*/ 980388 h 6721311"/>
              <a:gd name="connsiteX12" fmla="*/ 7503736 w 10228083"/>
              <a:gd name="connsiteY12" fmla="*/ 810705 h 6721311"/>
              <a:gd name="connsiteX13" fmla="*/ 7937369 w 10228083"/>
              <a:gd name="connsiteY13" fmla="*/ 0 h 6721311"/>
              <a:gd name="connsiteX14" fmla="*/ 9068586 w 10228083"/>
              <a:gd name="connsiteY14" fmla="*/ 65988 h 6721311"/>
              <a:gd name="connsiteX15" fmla="*/ 9935852 w 10228083"/>
              <a:gd name="connsiteY15" fmla="*/ 707010 h 6721311"/>
              <a:gd name="connsiteX16" fmla="*/ 9389097 w 10228083"/>
              <a:gd name="connsiteY16" fmla="*/ 1753386 h 6721311"/>
              <a:gd name="connsiteX17" fmla="*/ 9181707 w 10228083"/>
              <a:gd name="connsiteY17" fmla="*/ 1932495 h 6721311"/>
              <a:gd name="connsiteX18" fmla="*/ 8710367 w 10228083"/>
              <a:gd name="connsiteY18" fmla="*/ 2121031 h 6721311"/>
              <a:gd name="connsiteX19" fmla="*/ 8333295 w 10228083"/>
              <a:gd name="connsiteY19" fmla="*/ 2488676 h 6721311"/>
              <a:gd name="connsiteX20" fmla="*/ 8399283 w 10228083"/>
              <a:gd name="connsiteY20" fmla="*/ 2733773 h 6721311"/>
              <a:gd name="connsiteX21" fmla="*/ 8474697 w 10228083"/>
              <a:gd name="connsiteY21" fmla="*/ 2931736 h 6721311"/>
              <a:gd name="connsiteX22" fmla="*/ 8474697 w 10228083"/>
              <a:gd name="connsiteY22" fmla="*/ 2960017 h 6721311"/>
              <a:gd name="connsiteX23" fmla="*/ 8634953 w 10228083"/>
              <a:gd name="connsiteY23" fmla="*/ 3431357 h 6721311"/>
              <a:gd name="connsiteX24" fmla="*/ 9162854 w 10228083"/>
              <a:gd name="connsiteY24" fmla="*/ 3638746 h 6721311"/>
              <a:gd name="connsiteX25" fmla="*/ 9539926 w 10228083"/>
              <a:gd name="connsiteY25" fmla="*/ 4034672 h 6721311"/>
              <a:gd name="connsiteX26" fmla="*/ 10228083 w 10228083"/>
              <a:gd name="connsiteY26" fmla="*/ 5967167 h 6721311"/>
              <a:gd name="connsiteX27" fmla="*/ 10030120 w 10228083"/>
              <a:gd name="connsiteY27" fmla="*/ 6702458 h 6721311"/>
              <a:gd name="connsiteX28" fmla="*/ 9916998 w 10228083"/>
              <a:gd name="connsiteY28" fmla="*/ 6693031 h 6721311"/>
              <a:gd name="connsiteX29" fmla="*/ 28281 w 10228083"/>
              <a:gd name="connsiteY29" fmla="*/ 6721311 h 672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228083" h="6721311">
                <a:moveTo>
                  <a:pt x="28281" y="6721311"/>
                </a:moveTo>
                <a:lnTo>
                  <a:pt x="28281" y="6721311"/>
                </a:lnTo>
                <a:lnTo>
                  <a:pt x="0" y="6627043"/>
                </a:lnTo>
                <a:lnTo>
                  <a:pt x="188536" y="4468305"/>
                </a:lnTo>
                <a:lnTo>
                  <a:pt x="414780" y="4336330"/>
                </a:lnTo>
                <a:lnTo>
                  <a:pt x="3082565" y="3667027"/>
                </a:lnTo>
                <a:lnTo>
                  <a:pt x="3091992" y="3563332"/>
                </a:lnTo>
                <a:lnTo>
                  <a:pt x="3610466" y="2432115"/>
                </a:lnTo>
                <a:lnTo>
                  <a:pt x="5467547" y="2271860"/>
                </a:lnTo>
                <a:lnTo>
                  <a:pt x="6297105" y="1517715"/>
                </a:lnTo>
                <a:lnTo>
                  <a:pt x="6900421" y="1536569"/>
                </a:lnTo>
                <a:lnTo>
                  <a:pt x="7305773" y="980388"/>
                </a:lnTo>
                <a:lnTo>
                  <a:pt x="7503736" y="810705"/>
                </a:lnTo>
                <a:lnTo>
                  <a:pt x="7937369" y="0"/>
                </a:lnTo>
                <a:lnTo>
                  <a:pt x="9068586" y="65988"/>
                </a:lnTo>
                <a:lnTo>
                  <a:pt x="9935852" y="707010"/>
                </a:lnTo>
                <a:lnTo>
                  <a:pt x="9389097" y="1753386"/>
                </a:lnTo>
                <a:lnTo>
                  <a:pt x="9181707" y="1932495"/>
                </a:lnTo>
                <a:lnTo>
                  <a:pt x="8710367" y="2121031"/>
                </a:lnTo>
                <a:lnTo>
                  <a:pt x="8333295" y="2488676"/>
                </a:lnTo>
                <a:lnTo>
                  <a:pt x="8399283" y="2733773"/>
                </a:lnTo>
                <a:cubicBezTo>
                  <a:pt x="8401615" y="2739436"/>
                  <a:pt x="8466640" y="2875341"/>
                  <a:pt x="8474697" y="2931736"/>
                </a:cubicBezTo>
                <a:cubicBezTo>
                  <a:pt x="8476030" y="2941068"/>
                  <a:pt x="8474697" y="2950590"/>
                  <a:pt x="8474697" y="2960017"/>
                </a:cubicBezTo>
                <a:lnTo>
                  <a:pt x="8634953" y="3431357"/>
                </a:lnTo>
                <a:lnTo>
                  <a:pt x="9162854" y="3638746"/>
                </a:lnTo>
                <a:lnTo>
                  <a:pt x="9539926" y="4034672"/>
                </a:lnTo>
                <a:lnTo>
                  <a:pt x="10228083" y="5967167"/>
                </a:lnTo>
                <a:lnTo>
                  <a:pt x="10030120" y="6702458"/>
                </a:lnTo>
                <a:lnTo>
                  <a:pt x="9916998" y="6693031"/>
                </a:lnTo>
                <a:lnTo>
                  <a:pt x="28281" y="6721311"/>
                </a:lnTo>
                <a:close/>
              </a:path>
            </a:pathLst>
          </a:custGeom>
          <a:noFill/>
          <a:ln w="5715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9830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2E75B6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Mukautettu suunnittelumalli">
  <a:themeElements>
    <a:clrScheme name="MERIVKOM jory">
      <a:dk1>
        <a:sysClr val="windowText" lastClr="000000"/>
      </a:dk1>
      <a:lt1>
        <a:sysClr val="window" lastClr="FFFFFF"/>
      </a:lt1>
      <a:dk2>
        <a:srgbClr val="548DD4"/>
      </a:dk2>
      <a:lt2>
        <a:srgbClr val="EEECE1"/>
      </a:lt2>
      <a:accent1>
        <a:srgbClr val="B8CCE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malli(allekirjoitettavissa AHssa) EN" ma:contentTypeID="0x01010053CB0AA78108D941A056686BA9835200001980E5EC0504B2449F15C4E6DE286789" ma:contentTypeVersion="2" ma:contentTypeDescription="Luo uusi asiakirja." ma:contentTypeScope="" ma:versionID="aa8452702e6e73e99700ccf1b46c9d2c">
  <xsd:schema xmlns:xsd="http://www.w3.org/2001/XMLSchema" xmlns:xs="http://www.w3.org/2001/XMLSchema" xmlns:p="http://schemas.microsoft.com/office/2006/metadata/properties" xmlns:ns2="186ed416-b70b-4dab-be79-ac41714e0a8e" targetNamespace="http://schemas.microsoft.com/office/2006/metadata/properties" ma:root="true" ma:fieldsID="0288c6fccb34eea7603701506ee7d226" ns2:_="">
    <xsd:import namespace="186ed416-b70b-4dab-be79-ac41714e0a8e"/>
    <xsd:element name="properties">
      <xsd:complexType>
        <xsd:sequence>
          <xsd:element name="documentManagement">
            <xsd:complexType>
              <xsd:all>
                <xsd:element ref="ns2:Dokumentin_x0020_päiväys" minOccurs="0"/>
                <xsd:element ref="ns2:Lyhyt_x0020_kuvaus" minOccurs="0"/>
                <xsd:element ref="ns2:TaxKeywordTaxHTField" minOccurs="0"/>
                <xsd:element ref="ns2:TaxCatchAll" minOccurs="0"/>
                <xsd:element ref="ns2:TaxCatchAllLabel" minOccurs="0"/>
                <xsd:element ref="ns2:gc6f754213f742d5995def99d0f6c0cc" minOccurs="0"/>
                <xsd:element ref="ns2:Dokumentin_x0020_tila" minOccurs="0"/>
                <xsd:element ref="ns2:Tehtäväluokka" minOccurs="0"/>
                <xsd:element ref="ns2:Asiakirjatyyppi" minOccurs="0"/>
                <xsd:element ref="ns2:Asiakirjatyypintarkenne" minOccurs="0"/>
                <xsd:element ref="ns2:Säilytysaika" minOccurs="0"/>
                <xsd:element ref="ns2:Asianumero" minOccurs="0"/>
                <xsd:element ref="ns2:Julkisuusluokka" minOccurs="0"/>
                <xsd:element ref="ns2:Turvallisuusluokka" minOccurs="0"/>
                <xsd:element ref="ns2:Suojaustaso" minOccurs="0"/>
                <xsd:element ref="ns2:Salassapitoperus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6ed416-b70b-4dab-be79-ac41714e0a8e" elementFormDefault="qualified">
    <xsd:import namespace="http://schemas.microsoft.com/office/2006/documentManagement/types"/>
    <xsd:import namespace="http://schemas.microsoft.com/office/infopath/2007/PartnerControls"/>
    <xsd:element name="Dokumentin_x0020_päiväys" ma:index="8" nillable="true" ma:displayName="Dokumentin päiväys" ma:default="[Today]" ma:format="DateOnly" ma:internalName="Dokumentin_x0020_p_x00e4_iv_x00e4_ys">
      <xsd:simpleType>
        <xsd:restriction base="dms:DateTime"/>
      </xsd:simpleType>
    </xsd:element>
    <xsd:element name="Lyhyt_x0020_kuvaus" ma:index="9" nillable="true" ma:displayName="Lyhyt kuvaus" ma:internalName="Lyhyt_x0020_kuvaus">
      <xsd:simpleType>
        <xsd:restriction base="dms:Note">
          <xsd:maxLength value="255"/>
        </xsd:restriction>
      </xsd:simpleType>
    </xsd:element>
    <xsd:element name="TaxKeywordTaxHTField" ma:index="10" nillable="true" ma:taxonomy="true" ma:internalName="TaxKeywordTaxHTField" ma:taxonomyFieldName="TaxKeyword" ma:displayName="Yrityksen avainsanat" ma:fieldId="{23f27201-bee3-471e-b2e7-b64fd8b7ca38}" ma:taxonomyMulti="true" ma:sspId="50fbe2bf-a707-4daa-8370-ca94c55c0b2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d49585c1-cdca-459f-b60f-62c3839763d9}" ma:internalName="TaxCatchAll" ma:showField="CatchAllData" ma:web="186ed416-b70b-4dab-be79-ac41714e0a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d49585c1-cdca-459f-b60f-62c3839763d9}" ma:internalName="TaxCatchAllLabel" ma:readOnly="true" ma:showField="CatchAllDataLabel" ma:web="186ed416-b70b-4dab-be79-ac41714e0a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c6f754213f742d5995def99d0f6c0cc" ma:index="14" nillable="true" ma:taxonomy="true" ma:internalName="gc6f754213f742d5995def99d0f6c0cc" ma:taxonomyFieldName="Vastuuorganisaatio" ma:displayName="Vastuuorganisaatio" ma:default="4;#Henkilöstöosasto|757203fb-1c44-4006-83dd-9564da4d0cfb" ma:fieldId="{0c6f7542-13f7-42d5-995d-ef99d0f6c0cc}" ma:sspId="50fbe2bf-a707-4daa-8370-ca94c55c0b2e" ma:termSetId="cc4e64b9-86d7-4d71-9ab6-9df6e446b12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kumentin_x0020_tila" ma:index="16" nillable="true" ma:displayName="Dokumentin tila" ma:default="Luonnos" ma:indexed="true" ma:internalName="Dokumentin_x0020_tila">
      <xsd:simpleType>
        <xsd:restriction base="dms:Choice">
          <xsd:enumeration value="Luonnos"/>
          <xsd:enumeration value="Valmis"/>
          <xsd:enumeration value="Siirrä asianhallintaan"/>
          <xsd:enumeration value="Siirto epäonnistui"/>
        </xsd:restriction>
      </xsd:simpleType>
    </xsd:element>
    <xsd:element name="Tehtäväluokka" ma:index="17" nillable="true" ma:displayName="Tehtäväluokka" ma:list="{7A91238F-E336-4CB3-ACBC-4A0D171CE45D}" ma:internalName="Teht_x00e4_v_x00e4_luokka" ma:showField="Title" ma:web="186ed416-b70b-4dab-be79-ac41714e0a8e">
      <xsd:simpleType>
        <xsd:restriction base="dms:Lookup"/>
      </xsd:simpleType>
    </xsd:element>
    <xsd:element name="Asiakirjatyyppi" ma:index="18" nillable="true" ma:displayName="Asiakirjatyyppi" ma:list="{121A1F5C-387A-4A6A-8BA5-137903CC2516}" ma:internalName="Asiakirjatyyppi" ma:showField="Title" ma:web="186ed416-b70b-4dab-be79-ac41714e0a8e">
      <xsd:simpleType>
        <xsd:restriction base="dms:Lookup"/>
      </xsd:simpleType>
    </xsd:element>
    <xsd:element name="Asiakirjatyypintarkenne" ma:index="19" nillable="true" ma:displayName="Asiakirjatyypintarkenne" ma:list="{E09A17CC-DFF1-429C-AA3B-FAED15B4EAD5}" ma:internalName="Asiakirjatyypintarkenne" ma:showField="Title" ma:web="186ed416-b70b-4dab-be79-ac41714e0a8e">
      <xsd:simpleType>
        <xsd:restriction base="dms:Lookup"/>
      </xsd:simpleType>
    </xsd:element>
    <xsd:element name="Säilytysaika" ma:index="20" nillable="true" ma:displayName="Säilytysaika" ma:format="Dropdown" ma:internalName="S_x00e4_ilytysaika">
      <xsd:simpleType>
        <xsd:restriction base="dms:Choice">
          <xsd:enumeration value="2"/>
          <xsd:enumeration value="6"/>
          <xsd:enumeration value="10"/>
          <xsd:enumeration value="50"/>
          <xsd:enumeration value="säilytetään pysyvästi"/>
          <xsd:enumeration value="1"/>
          <xsd:enumeration value="3"/>
          <xsd:enumeration value="15"/>
          <xsd:enumeration value="20"/>
          <xsd:enumeration value="25"/>
          <xsd:enumeration value="30"/>
          <xsd:enumeration value="40"/>
          <xsd:enumeration value="60"/>
          <xsd:enumeration value="75"/>
          <xsd:enumeration value="100"/>
          <xsd:enumeration value="120"/>
          <xsd:enumeration value="ajantasainen tieto"/>
          <xsd:enumeration value="hävitetään kun tiedot on siirretty järjestelmään"/>
          <xsd:enumeration value="kunnes henkilö täyttää 60 vuotta"/>
          <xsd:enumeration value="materiaalin elinjakso"/>
          <xsd:enumeration value="palveluksessaoloaika"/>
          <xsd:enumeration value="palveluksessaoloaika + 2 vuotta"/>
          <xsd:enumeration value="voimassaoloaika"/>
          <xsd:enumeration value="voimassaoloaika + 2 vuotta"/>
          <xsd:enumeration value="voimassaoloaika + 6 vuotta"/>
          <xsd:enumeration value="12"/>
          <xsd:enumeration value="voimassaoloaika + 10 vuotta"/>
          <xsd:enumeration value="35"/>
          <xsd:enumeration value="45"/>
        </xsd:restriction>
      </xsd:simpleType>
    </xsd:element>
    <xsd:element name="Asianumero" ma:index="21" nillable="true" ma:displayName="Asianumero" ma:default="2143/15.04.03.01/2023" ma:internalName="Asianumero">
      <xsd:simpleType>
        <xsd:restriction base="dms:Text"/>
      </xsd:simpleType>
    </xsd:element>
    <xsd:element name="Julkisuusluokka" ma:index="22" nillable="true" ma:displayName="Julkisuusluokka" ma:default="Julkinen" ma:format="Dropdown" ma:internalName="Julkisuusluokka">
      <xsd:simpleType>
        <xsd:restriction base="dms:Choice">
          <xsd:enumeration value="Julkinen"/>
          <xsd:enumeration value="Ei-julkinen"/>
          <xsd:enumeration value="Osittain salassa pidettävä"/>
          <xsd:enumeration value="Salassa pidettävä"/>
        </xsd:restriction>
      </xsd:simpleType>
    </xsd:element>
    <xsd:element name="Turvallisuusluokka" ma:index="23" nillable="true" ma:displayName="Turvallisuusluokka" ma:format="Dropdown" ma:internalName="Turvallisuusluokka">
      <xsd:simpleType>
        <xsd:restriction base="dms:Choice">
          <xsd:enumeration value="ERITTÄIN SALAINEN: ST I"/>
          <xsd:enumeration value="SALAINEN: ST II"/>
          <xsd:enumeration value="LUOTTAMUKSELLINEN: ST III"/>
          <xsd:enumeration value="KÄYTTÖ RAJOITETTU: ST IV"/>
          <xsd:enumeration value="Ei turvallisuusluokiteltu"/>
        </xsd:restriction>
      </xsd:simpleType>
    </xsd:element>
    <xsd:element name="Suojaustaso" ma:index="24" nillable="true" ma:displayName="Suojaustaso" ma:format="Dropdown" ma:internalName="Suojaustaso">
      <xsd:simpleType>
        <xsd:restriction base="dms:Choice">
          <xsd:enumeration value="SALASSA PIDETTÄVÄ: ST I"/>
          <xsd:enumeration value="SALASSA PIDETTÄVÄ: ST II"/>
          <xsd:enumeration value="SALASSA PIDETTÄVÄ: ST III"/>
          <xsd:enumeration value="SALASSA PIDETTÄVÄ: ST IV"/>
          <xsd:enumeration value="Julkisuuslaki 6 §"/>
          <xsd:enumeration value="Julkisuuslaki 7 §"/>
        </xsd:restriction>
      </xsd:simpleType>
    </xsd:element>
    <xsd:element name="Salassapitoperuste" ma:index="25" nillable="true" ma:displayName="Salassapitoperuste" ma:format="Dropdown" ma:internalName="Salassapitoperuste">
      <xsd:simpleType>
        <xsd:restriction base="dms:Choice">
          <xsd:enumeration value="Julkisuuslaki 24.1 § 02 k"/>
          <xsd:enumeration value="Julkisuuslaki 24.1 § 3 kohta"/>
          <xsd:enumeration value="Julkisuuslaki 24.1 § 07 k"/>
          <xsd:enumeration value="Julkisuuslaki 24.1 § 8 kohta"/>
          <xsd:enumeration value="Julkisuuslaki 24.1 § 10 k"/>
          <xsd:enumeration value="Julkisuuslaki 24.1 § 20 kohta"/>
          <xsd:enumeration value="Julkisuuslaki 24.1 § 21 kohta"/>
          <xsd:enumeration value="Julkisuuslaki 24.1 § 22 k"/>
          <xsd:enumeration value="Julkisuuslaki 24.1 § 23 kohta"/>
          <xsd:enumeration value="Julkisuuslaki 24.1 § 25 k"/>
          <xsd:enumeration value="Julkisuuslaki 24.1 § 28 kohta"/>
          <xsd:enumeration value="Julkisuuslaki 24.1 § 29 k"/>
          <xsd:enumeration value="Julkisuuslaki 24.1 § 30 k"/>
          <xsd:enumeration value="Julkisuuslaki 24.1 § 32 k"/>
          <xsd:enumeration value="Laki kuolemansyyn selvittämisestä 15.1 §"/>
          <xsd:enumeration value="Laki potilaan asemasta ja oikeuksista 13.1 §"/>
          <xsd:enumeration value="Julkisuuslaki 6 § 2 k"/>
          <xsd:enumeration value="Julkisuuslaki 6 § 3 k"/>
          <xsd:enumeration value="Julkisuuslaki 6 § 7 k"/>
          <xsd:enumeration value="Julkisuuslaki 6 § 8 k"/>
          <xsd:enumeration value="Julkisuuslaki 6 § 9 k"/>
          <xsd:enumeration value="Julkisuuslaki 7 § 02 k"/>
          <xsd:enumeration value="Julkisuuslaki 6 § 04 k"/>
          <xsd:enumeration value="Julkisuuslaki 6 § 06 k"/>
          <xsd:enumeration value="Julkisuuslaki 6 § 01 k"/>
          <xsd:enumeration value="Julkisuuslaki 6 § 02 k"/>
          <xsd:enumeration value="Julkisuuslaki 6 § 03 k"/>
          <xsd:enumeration value="Julkisuuslaki 6 § 05 k"/>
          <xsd:enumeration value="Julkisuuslaki 6 § 07 k"/>
          <xsd:enumeration value="Julkisuuslaki 6 § 08 k"/>
          <xsd:enumeration value="Julkisuuslaki 6 § 09 k"/>
          <xsd:enumeration value="Julkisuuslaki 7 § 01 - 02 k"/>
          <xsd:enumeration value="Julkisuuslaki 7 § 03 k"/>
          <xsd:enumeration value="Julkisuuslaki 16.3 §"/>
          <xsd:enumeration value="Laki terveydenhuollon valtakunnallisista henkilörekistereistä 4.1 §"/>
          <xsd:enumeration value="Julkisuuslaki 24.1 § 01 k"/>
          <xsd:enumeration value="Julkisuuslaki 24.1 § 05 k"/>
          <xsd:enumeration value="Julkisuuslaki 24.1 § 04 k"/>
          <xsd:enumeration value="Julkisuuslaki 24.1 § 06 k"/>
          <xsd:enumeration value="Julkisuuslaki 24.1 § 08 k"/>
          <xsd:enumeration value="Julkisuuslaki 24.1 § 09 k"/>
          <xsd:enumeration value="Julkisuuslaki 24.1 § 11 k"/>
          <xsd:enumeration value="Julkisuuslaki 24.1 § 12 k"/>
          <xsd:enumeration value="Julkisuuslaki 24.1 § 13 k"/>
          <xsd:enumeration value="Julkisuuslaki 24.1 § 14 k"/>
          <xsd:enumeration value="Julkisuuslaki 24.1 § 15 k"/>
          <xsd:enumeration value="Julkisuuslaki 24.1 § 16 k"/>
          <xsd:enumeration value="Julkisuuslaki 24.1 § 17 k"/>
          <xsd:enumeration value="Julkisuuslaki 24.1 § 18 k"/>
          <xsd:enumeration value="Julkisuuslaki 24.1 § 19 k"/>
          <xsd:enumeration value="Julkisuuslaki 24.1 § 20 k"/>
          <xsd:enumeration value="Julkisuuslaki 24.1 § 24 k"/>
          <xsd:enumeration value="Julkisuuslaki 24.1 § 26 k"/>
          <xsd:enumeration value="Julkisuuslaki 24.1 § 27 k"/>
          <xsd:enumeration value="Julkisuuslaki 24.1 § 31 k"/>
          <xsd:enumeration value="Julkisuuslaki 24.1 § 21 k"/>
          <xsd:enumeration value="Julkisuuslaki 24.1 § 23 k"/>
          <xsd:enumeration value="Julkisuuslaki 24.1 § 28 k"/>
          <xsd:enumeration value="Julkisuuslaki 24.1 § 03 k"/>
          <xsd:enumeration value="Laki kansainvälisistä tietoturvallisuusvelvoitteista 6 §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yhyt_x0020_kuvaus xmlns="186ed416-b70b-4dab-be79-ac41714e0a8e" xsi:nil="true"/>
    <Julkisuusluokka xmlns="186ed416-b70b-4dab-be79-ac41714e0a8e">Julkinen</Julkisuusluokka>
    <Turvallisuusluokka xmlns="186ed416-b70b-4dab-be79-ac41714e0a8e" xsi:nil="true"/>
    <Dokumentin_x0020_tila xmlns="186ed416-b70b-4dab-be79-ac41714e0a8e">Luonnos</Dokumentin_x0020_tila>
    <Asiakirjatyypintarkenne xmlns="186ed416-b70b-4dab-be79-ac41714e0a8e" xsi:nil="true"/>
    <TaxCatchAll xmlns="186ed416-b70b-4dab-be79-ac41714e0a8e">
      <Value>81</Value>
    </TaxCatchAll>
    <Salassapitoperuste xmlns="186ed416-b70b-4dab-be79-ac41714e0a8e" xsi:nil="true"/>
    <Asiakirjatyyppi xmlns="186ed416-b70b-4dab-be79-ac41714e0a8e" xsi:nil="true"/>
    <Suojaustaso xmlns="186ed416-b70b-4dab-be79-ac41714e0a8e" xsi:nil="true"/>
    <TaxKeywordTaxHTField xmlns="186ed416-b70b-4dab-be79-ac41714e0a8e">
      <Terms xmlns="http://schemas.microsoft.com/office/infopath/2007/PartnerControls"/>
    </TaxKeywordTaxHTField>
    <Asianumero xmlns="186ed416-b70b-4dab-be79-ac41714e0a8e">1309/2022</Asianumero>
    <Säilytysaika xmlns="186ed416-b70b-4dab-be79-ac41714e0a8e" xsi:nil="true"/>
    <Dokumentin_x0020_päiväys xmlns="186ed416-b70b-4dab-be79-ac41714e0a8e">2025-09-02T08:38:17+00:00</Dokumentin_x0020_päiväys>
    <Tehtäväluokka xmlns="186ed416-b70b-4dab-be79-ac41714e0a8e" xsi:nil="true"/>
    <gc6f754213f742d5995def99d0f6c0cc xmlns="186ed416-b70b-4dab-be79-ac41714e0a8e">
      <Terms xmlns="http://schemas.microsoft.com/office/infopath/2007/PartnerControls">
        <TermInfo xmlns="http://schemas.microsoft.com/office/infopath/2007/PartnerControls">
          <TermName xmlns="http://schemas.microsoft.com/office/infopath/2007/PartnerControls">Johto</TermName>
          <TermId xmlns="http://schemas.microsoft.com/office/infopath/2007/PartnerControls">57d55bc1-e7db-49e1-acc6-28d04a967f02</TermId>
        </TermInfo>
      </Terms>
    </gc6f754213f742d5995def99d0f6c0cc>
  </documentManagement>
</p:properties>
</file>

<file path=customXml/itemProps1.xml><?xml version="1.0" encoding="utf-8"?>
<ds:datastoreItem xmlns:ds="http://schemas.openxmlformats.org/officeDocument/2006/customXml" ds:itemID="{A79BB8E7-AD1D-4886-BC30-8DF2979388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82FB8B-7EFC-4D36-99E3-5C0FFED60F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6ed416-b70b-4dab-be79-ac41714e0a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652207-6823-4CAF-9EB9-2956DDC1D85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86ed416-b70b-4dab-be79-ac41714e0a8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Laajakuva</PresentationFormat>
  <Paragraphs>2</Paragraphs>
  <Slides>4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Office-teema</vt:lpstr>
      <vt:lpstr>6_Mukautettu suunnittelumalli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4</cp:revision>
  <dcterms:created xsi:type="dcterms:W3CDTF">2020-06-11T12:01:06Z</dcterms:created>
  <dcterms:modified xsi:type="dcterms:W3CDTF">2025-09-29T12:26:48Z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0x01010053CB0AA78108D941A056686BA9835200001980E5EC0504B2449F15C4E6DE286789</vt:lpwstr>
  </property>
  <property fmtid="{D5CDD505-2E9C-101B-9397-08002B2CF9AE}" pid="3" name="TaxKeyword">
    <vt:lpwstr/>
  </property>
  <property fmtid="{D5CDD505-2E9C-101B-9397-08002B2CF9AE}" pid="4" name="Vastuuorganisaatio">
    <vt:lpwstr>81;#Johto|57d55bc1-e7db-49e1-acc6-28d04a967f02</vt:lpwstr>
  </property>
</Properties>
</file>