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2" r:id="rId6"/>
    <p:sldId id="263" r:id="rId7"/>
    <p:sldId id="261" r:id="rId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Normaali tyyli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Vaalea tyyli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17" autoAdjust="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50823-1E9E-472E-8AC0-E543F4A2B7BA}" type="datetimeFigureOut">
              <a:rPr lang="fi-FI" smtClean="0"/>
              <a:t>21.9.2023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33B3B-B5C2-4720-ACC6-D523DCD2AF0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46751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333B3B-B5C2-4720-ACC6-D523DCD2AF0B}" type="slidenum">
              <a:rPr lang="fi-FI" smtClean="0"/>
              <a:t>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34963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333B3B-B5C2-4720-ACC6-D523DCD2AF0B}" type="slidenum">
              <a:rPr lang="fi-FI" smtClean="0"/>
              <a:t>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61635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9/21/2023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050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0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9/21/2023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498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512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9/21/2023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72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9/21/2023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387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9/21/2023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79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9/21/2023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72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9/21/2023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584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711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23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8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D0DD89-9914-10BD-9BD1-978A4793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PELIEN TULOKSET 1. PELIPÄIVÄ</a:t>
            </a:r>
          </a:p>
        </p:txBody>
      </p:sp>
      <p:graphicFrame>
        <p:nvGraphicFramePr>
          <p:cNvPr id="4" name="Taulukko 4">
            <a:extLst>
              <a:ext uri="{FF2B5EF4-FFF2-40B4-BE49-F238E27FC236}">
                <a16:creationId xmlns:a16="http://schemas.microsoft.com/office/drawing/2014/main" id="{E722EF13-DD60-3644-062B-D6232D18FF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8273096"/>
              </p:ext>
            </p:extLst>
          </p:nvPr>
        </p:nvGraphicFramePr>
        <p:xfrm>
          <a:off x="662473" y="2014194"/>
          <a:ext cx="10916817" cy="3644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562">
                  <a:extLst>
                    <a:ext uri="{9D8B030D-6E8A-4147-A177-3AD203B41FA5}">
                      <a16:colId xmlns:a16="http://schemas.microsoft.com/office/drawing/2014/main" val="2511923192"/>
                    </a:ext>
                  </a:extLst>
                </a:gridCol>
                <a:gridCol w="962723">
                  <a:extLst>
                    <a:ext uri="{9D8B030D-6E8A-4147-A177-3AD203B41FA5}">
                      <a16:colId xmlns:a16="http://schemas.microsoft.com/office/drawing/2014/main" val="261622789"/>
                    </a:ext>
                  </a:extLst>
                </a:gridCol>
                <a:gridCol w="5122102">
                  <a:extLst>
                    <a:ext uri="{9D8B030D-6E8A-4147-A177-3AD203B41FA5}">
                      <a16:colId xmlns:a16="http://schemas.microsoft.com/office/drawing/2014/main" val="34928837"/>
                    </a:ext>
                  </a:extLst>
                </a:gridCol>
                <a:gridCol w="695764">
                  <a:extLst>
                    <a:ext uri="{9D8B030D-6E8A-4147-A177-3AD203B41FA5}">
                      <a16:colId xmlns:a16="http://schemas.microsoft.com/office/drawing/2014/main" val="1954030652"/>
                    </a:ext>
                  </a:extLst>
                </a:gridCol>
                <a:gridCol w="500461">
                  <a:extLst>
                    <a:ext uri="{9D8B030D-6E8A-4147-A177-3AD203B41FA5}">
                      <a16:colId xmlns:a16="http://schemas.microsoft.com/office/drawing/2014/main" val="4030608791"/>
                    </a:ext>
                  </a:extLst>
                </a:gridCol>
                <a:gridCol w="647205">
                  <a:extLst>
                    <a:ext uri="{9D8B030D-6E8A-4147-A177-3AD203B41FA5}">
                      <a16:colId xmlns:a16="http://schemas.microsoft.com/office/drawing/2014/main" val="2271616845"/>
                    </a:ext>
                  </a:extLst>
                </a:gridCol>
              </a:tblGrid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Porin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Karjalan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4471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508070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Kainuun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Jääkäriprikaati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63404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Rannikkoprikaati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Karjalan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336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51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41"/>
    </mc:Choice>
    <mc:Fallback>
      <p:transition spd="slow" advTm="834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D0DD89-9914-10BD-9BD1-978A47939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4129"/>
            <a:ext cx="10058400" cy="865239"/>
          </a:xfrm>
        </p:spPr>
        <p:txBody>
          <a:bodyPr/>
          <a:lstStyle/>
          <a:p>
            <a:r>
              <a:rPr lang="fi-FI" dirty="0"/>
              <a:t>PELIEN TULOKSET 2. PELIPÄIVÄ</a:t>
            </a:r>
          </a:p>
        </p:txBody>
      </p:sp>
      <p:graphicFrame>
        <p:nvGraphicFramePr>
          <p:cNvPr id="4" name="Taulukko 4">
            <a:extLst>
              <a:ext uri="{FF2B5EF4-FFF2-40B4-BE49-F238E27FC236}">
                <a16:creationId xmlns:a16="http://schemas.microsoft.com/office/drawing/2014/main" id="{E722EF13-DD60-3644-062B-D6232D18FF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8948383"/>
              </p:ext>
            </p:extLst>
          </p:nvPr>
        </p:nvGraphicFramePr>
        <p:xfrm>
          <a:off x="639097" y="1209367"/>
          <a:ext cx="10915312" cy="4827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150">
                  <a:extLst>
                    <a:ext uri="{9D8B030D-6E8A-4147-A177-3AD203B41FA5}">
                      <a16:colId xmlns:a16="http://schemas.microsoft.com/office/drawing/2014/main" val="2511923192"/>
                    </a:ext>
                  </a:extLst>
                </a:gridCol>
                <a:gridCol w="962590">
                  <a:extLst>
                    <a:ext uri="{9D8B030D-6E8A-4147-A177-3AD203B41FA5}">
                      <a16:colId xmlns:a16="http://schemas.microsoft.com/office/drawing/2014/main" val="261622789"/>
                    </a:ext>
                  </a:extLst>
                </a:gridCol>
                <a:gridCol w="5121396">
                  <a:extLst>
                    <a:ext uri="{9D8B030D-6E8A-4147-A177-3AD203B41FA5}">
                      <a16:colId xmlns:a16="http://schemas.microsoft.com/office/drawing/2014/main" val="34928837"/>
                    </a:ext>
                  </a:extLst>
                </a:gridCol>
                <a:gridCol w="695668">
                  <a:extLst>
                    <a:ext uri="{9D8B030D-6E8A-4147-A177-3AD203B41FA5}">
                      <a16:colId xmlns:a16="http://schemas.microsoft.com/office/drawing/2014/main" val="1954030652"/>
                    </a:ext>
                  </a:extLst>
                </a:gridCol>
                <a:gridCol w="500392">
                  <a:extLst>
                    <a:ext uri="{9D8B030D-6E8A-4147-A177-3AD203B41FA5}">
                      <a16:colId xmlns:a16="http://schemas.microsoft.com/office/drawing/2014/main" val="4030608791"/>
                    </a:ext>
                  </a:extLst>
                </a:gridCol>
                <a:gridCol w="647116">
                  <a:extLst>
                    <a:ext uri="{9D8B030D-6E8A-4147-A177-3AD203B41FA5}">
                      <a16:colId xmlns:a16="http://schemas.microsoft.com/office/drawing/2014/main" val="2271616845"/>
                    </a:ext>
                  </a:extLst>
                </a:gridCol>
              </a:tblGrid>
              <a:tr h="60514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Kainuun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44716"/>
                  </a:ext>
                </a:extLst>
              </a:tr>
              <a:tr h="60514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 err="1"/>
                        <a:t>vs</a:t>
                      </a: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Jääkäriprikaati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508070"/>
                  </a:ext>
                </a:extLst>
              </a:tr>
              <a:tr h="605143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Porin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 err="1"/>
                        <a:t>vs</a:t>
                      </a: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Rannikkoprikaati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634046"/>
                  </a:ext>
                </a:extLst>
              </a:tr>
              <a:tr h="8081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200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 err="1"/>
                        <a:t>vs</a:t>
                      </a: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200" dirty="0"/>
                        <a:t>Jääkäriprikaati</a:t>
                      </a:r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336857"/>
                  </a:ext>
                </a:extLst>
              </a:tr>
              <a:tr h="7347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200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 err="1"/>
                        <a:t>vs</a:t>
                      </a: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Kainuun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0576664"/>
                  </a:ext>
                </a:extLst>
              </a:tr>
              <a:tr h="7347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200" dirty="0"/>
                        <a:t>Rannikkoprikaati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 err="1"/>
                        <a:t>vs</a:t>
                      </a: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787033"/>
                  </a:ext>
                </a:extLst>
              </a:tr>
              <a:tr h="7347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200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 err="1"/>
                        <a:t>vs</a:t>
                      </a:r>
                      <a:endParaRPr lang="fi-FI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Karjalan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2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8921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405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D0DD89-9914-10BD-9BD1-978A4793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OTTELUIDEN TULOKSET 3. PELIPÄIVÄ</a:t>
            </a:r>
          </a:p>
        </p:txBody>
      </p:sp>
      <p:graphicFrame>
        <p:nvGraphicFramePr>
          <p:cNvPr id="4" name="Taulukko 4">
            <a:extLst>
              <a:ext uri="{FF2B5EF4-FFF2-40B4-BE49-F238E27FC236}">
                <a16:creationId xmlns:a16="http://schemas.microsoft.com/office/drawing/2014/main" id="{E722EF13-DD60-3644-062B-D6232D18FF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4888119"/>
              </p:ext>
            </p:extLst>
          </p:nvPr>
        </p:nvGraphicFramePr>
        <p:xfrm>
          <a:off x="662473" y="2014194"/>
          <a:ext cx="10916817" cy="3839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562">
                  <a:extLst>
                    <a:ext uri="{9D8B030D-6E8A-4147-A177-3AD203B41FA5}">
                      <a16:colId xmlns:a16="http://schemas.microsoft.com/office/drawing/2014/main" val="2511923192"/>
                    </a:ext>
                  </a:extLst>
                </a:gridCol>
                <a:gridCol w="962723">
                  <a:extLst>
                    <a:ext uri="{9D8B030D-6E8A-4147-A177-3AD203B41FA5}">
                      <a16:colId xmlns:a16="http://schemas.microsoft.com/office/drawing/2014/main" val="261622789"/>
                    </a:ext>
                  </a:extLst>
                </a:gridCol>
                <a:gridCol w="5122102">
                  <a:extLst>
                    <a:ext uri="{9D8B030D-6E8A-4147-A177-3AD203B41FA5}">
                      <a16:colId xmlns:a16="http://schemas.microsoft.com/office/drawing/2014/main" val="34928837"/>
                    </a:ext>
                  </a:extLst>
                </a:gridCol>
                <a:gridCol w="695764">
                  <a:extLst>
                    <a:ext uri="{9D8B030D-6E8A-4147-A177-3AD203B41FA5}">
                      <a16:colId xmlns:a16="http://schemas.microsoft.com/office/drawing/2014/main" val="1954030652"/>
                    </a:ext>
                  </a:extLst>
                </a:gridCol>
                <a:gridCol w="500461">
                  <a:extLst>
                    <a:ext uri="{9D8B030D-6E8A-4147-A177-3AD203B41FA5}">
                      <a16:colId xmlns:a16="http://schemas.microsoft.com/office/drawing/2014/main" val="4030608791"/>
                    </a:ext>
                  </a:extLst>
                </a:gridCol>
                <a:gridCol w="647205">
                  <a:extLst>
                    <a:ext uri="{9D8B030D-6E8A-4147-A177-3AD203B41FA5}">
                      <a16:colId xmlns:a16="http://schemas.microsoft.com/office/drawing/2014/main" val="2271616845"/>
                    </a:ext>
                  </a:extLst>
                </a:gridCol>
              </a:tblGrid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Jääkäriprikaati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sz="1800" u="none" strike="noStrike" dirty="0">
                          <a:effectLst/>
                        </a:rPr>
                        <a:t>Panssariprikaati</a:t>
                      </a:r>
                      <a:endParaRPr lang="fi-FI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4471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b="1" u="none" strike="noStrike" dirty="0">
                          <a:effectLst/>
                        </a:rPr>
                        <a:t>Porin prikaati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fi-FI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Uudenmaan prikaati</a:t>
                      </a:r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fi-FI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508070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b="1" u="none" strike="noStrike" dirty="0">
                          <a:effectLst/>
                        </a:rPr>
                        <a:t>Porin prikaati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63404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Jääkäriprikaati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336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269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9D6CD28-D147-4DC0-A5FF-335351C7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7CDDF69-9963-4CB8-8441-2D6CA2C66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199"/>
            <a:ext cx="11281609" cy="214616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fi-FI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8B53A5F-63B3-4E86-93F7-275390D7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0453"/>
            <a:ext cx="10954512" cy="1819656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DBAA57B5-7C44-0345-1E5C-E8353D7DA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94" y="844481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fi-FI" dirty="0">
                <a:solidFill>
                  <a:schemeClr val="bg1"/>
                </a:solidFill>
              </a:rPr>
              <a:t>Sarjataulukko</a:t>
            </a:r>
          </a:p>
        </p:txBody>
      </p:sp>
      <p:graphicFrame>
        <p:nvGraphicFramePr>
          <p:cNvPr id="21" name="Sisällön paikkamerkki 20">
            <a:extLst>
              <a:ext uri="{FF2B5EF4-FFF2-40B4-BE49-F238E27FC236}">
                <a16:creationId xmlns:a16="http://schemas.microsoft.com/office/drawing/2014/main" id="{462191E9-3945-78CE-D3E3-46C4D6E7B0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07566"/>
              </p:ext>
            </p:extLst>
          </p:nvPr>
        </p:nvGraphicFramePr>
        <p:xfrm>
          <a:off x="616737" y="2827390"/>
          <a:ext cx="10954511" cy="36191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72607">
                  <a:extLst>
                    <a:ext uri="{9D8B030D-6E8A-4147-A177-3AD203B41FA5}">
                      <a16:colId xmlns:a16="http://schemas.microsoft.com/office/drawing/2014/main" val="3547796811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360009345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4127193318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2643738387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1705436362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95405508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3707495319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2858274154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411211196"/>
                    </a:ext>
                  </a:extLst>
                </a:gridCol>
              </a:tblGrid>
              <a:tr h="510487">
                <a:tc>
                  <a:txBody>
                    <a:bodyPr/>
                    <a:lstStyle/>
                    <a:p>
                      <a:pPr algn="l" fontAlgn="b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Lohko A: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290371715"/>
                  </a:ext>
                </a:extLst>
              </a:tr>
              <a:tr h="510487"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81308005"/>
                  </a:ext>
                </a:extLst>
              </a:tr>
              <a:tr h="510487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Joukkue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Ottelut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Voitot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Tasapelit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Tappiot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Tehdyt maalit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Päästetyt maalit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Maaliero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Pisteet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098599491"/>
                  </a:ext>
                </a:extLst>
              </a:tr>
              <a:tr h="510487">
                <a:tc>
                  <a:txBody>
                    <a:bodyPr/>
                    <a:lstStyle/>
                    <a:p>
                      <a:pPr algn="l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Jääkäriprikaati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3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2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1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8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6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7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285224711"/>
                  </a:ext>
                </a:extLst>
              </a:tr>
              <a:tr h="510487">
                <a:tc>
                  <a:txBody>
                    <a:bodyPr/>
                    <a:lstStyle/>
                    <a:p>
                      <a:pPr algn="l" fontAlgn="b"/>
                      <a:r>
                        <a:rPr lang="fi-FI" sz="1800" u="none" strike="noStrike">
                          <a:effectLst/>
                          <a:latin typeface="+mn-lt"/>
                        </a:rPr>
                        <a:t>Uudenmaan 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31064543"/>
                  </a:ext>
                </a:extLst>
              </a:tr>
              <a:tr h="510487">
                <a:tc>
                  <a:txBody>
                    <a:bodyPr/>
                    <a:lstStyle/>
                    <a:p>
                      <a:pPr algn="l" fontAlgn="b"/>
                      <a:r>
                        <a:rPr lang="fi-FI" sz="1800" u="none" strike="noStrike">
                          <a:effectLst/>
                          <a:latin typeface="+mn-lt"/>
                        </a:rPr>
                        <a:t>Panssariprikaati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935960466"/>
                  </a:ext>
                </a:extLst>
              </a:tr>
              <a:tr h="510487">
                <a:tc>
                  <a:txBody>
                    <a:bodyPr/>
                    <a:lstStyle/>
                    <a:p>
                      <a:pPr algn="l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Kainuun 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-13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29532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625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59"/>
    </mc:Choice>
    <mc:Fallback>
      <p:transition spd="slow" advTm="1105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09D6CD28-D147-4DC0-A5FF-335351C7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7CDDF69-9963-4CB8-8441-2D6CA2C66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199"/>
            <a:ext cx="11281609" cy="214616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fi-FI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8B53A5F-63B3-4E86-93F7-275390D7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0453"/>
            <a:ext cx="10954512" cy="1819656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DBAA57B5-7C44-0345-1E5C-E8353D7DA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94" y="844481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fi-FI">
                <a:solidFill>
                  <a:schemeClr val="bg1"/>
                </a:solidFill>
              </a:rPr>
              <a:t>Sarjataulukko</a:t>
            </a:r>
            <a:endParaRPr lang="fi-FI" dirty="0">
              <a:solidFill>
                <a:schemeClr val="bg1"/>
              </a:solidFill>
            </a:endParaRPr>
          </a:p>
        </p:txBody>
      </p:sp>
      <p:graphicFrame>
        <p:nvGraphicFramePr>
          <p:cNvPr id="8" name="Sisällön paikkamerkki 7">
            <a:extLst>
              <a:ext uri="{FF2B5EF4-FFF2-40B4-BE49-F238E27FC236}">
                <a16:creationId xmlns:a16="http://schemas.microsoft.com/office/drawing/2014/main" id="{09F42011-CC56-D840-98FF-028051F683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4133697"/>
              </p:ext>
            </p:extLst>
          </p:nvPr>
        </p:nvGraphicFramePr>
        <p:xfrm>
          <a:off x="616738" y="2900515"/>
          <a:ext cx="10954511" cy="35002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72607">
                  <a:extLst>
                    <a:ext uri="{9D8B030D-6E8A-4147-A177-3AD203B41FA5}">
                      <a16:colId xmlns:a16="http://schemas.microsoft.com/office/drawing/2014/main" val="1479732568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2791481445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666704938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1428820739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1645445221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1136590934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324240108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1035430389"/>
                    </a:ext>
                  </a:extLst>
                </a:gridCol>
                <a:gridCol w="1097738">
                  <a:extLst>
                    <a:ext uri="{9D8B030D-6E8A-4147-A177-3AD203B41FA5}">
                      <a16:colId xmlns:a16="http://schemas.microsoft.com/office/drawing/2014/main" val="1059578284"/>
                    </a:ext>
                  </a:extLst>
                </a:gridCol>
              </a:tblGrid>
              <a:tr h="583381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Lohko B: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32399419"/>
                  </a:ext>
                </a:extLst>
              </a:tr>
              <a:tr h="583381"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21673128"/>
                  </a:ext>
                </a:extLst>
              </a:tr>
              <a:tr h="583381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Joukkue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Ottelut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Voitot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Tasapelit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Tappiot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Tehdyt maalit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Päästetyt maalit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Maaliero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Pisteet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874298281"/>
                  </a:ext>
                </a:extLst>
              </a:tr>
              <a:tr h="583381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Porin 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7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7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6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378855472"/>
                  </a:ext>
                </a:extLst>
              </a:tr>
              <a:tr h="583381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Rannikkoprikaati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4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3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1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3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194844360"/>
                  </a:ext>
                </a:extLst>
              </a:tr>
              <a:tr h="583381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Karjalan prikaati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-10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  <a:latin typeface="+mn-lt"/>
                        </a:rPr>
                        <a:t>0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6909385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91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97"/>
    </mc:Choice>
    <mc:Fallback>
      <p:transition spd="slow" advTm="1139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77000">
              <a:schemeClr val="accent5">
                <a:lumMod val="0"/>
                <a:lumOff val="100000"/>
              </a:schemeClr>
            </a:gs>
            <a:gs pos="93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5CBED65-48A7-F234-9688-7231E5C4225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pPr algn="ctr"/>
            <a:r>
              <a:rPr lang="fi-FI" dirty="0">
                <a:solidFill>
                  <a:schemeClr val="bg1">
                    <a:lumMod val="95000"/>
                  </a:schemeClr>
                </a:solidFill>
              </a:rPr>
              <a:t>PUDOTUSPELIT</a:t>
            </a:r>
          </a:p>
        </p:txBody>
      </p:sp>
      <p:graphicFrame>
        <p:nvGraphicFramePr>
          <p:cNvPr id="9" name="Sisällön paikkamerkki 8">
            <a:extLst>
              <a:ext uri="{FF2B5EF4-FFF2-40B4-BE49-F238E27FC236}">
                <a16:creationId xmlns:a16="http://schemas.microsoft.com/office/drawing/2014/main" id="{EF2121AF-8024-D629-4768-9070CF8444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5655550"/>
              </p:ext>
            </p:extLst>
          </p:nvPr>
        </p:nvGraphicFramePr>
        <p:xfrm>
          <a:off x="1066799" y="2202425"/>
          <a:ext cx="10058400" cy="35543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18834">
                  <a:extLst>
                    <a:ext uri="{9D8B030D-6E8A-4147-A177-3AD203B41FA5}">
                      <a16:colId xmlns:a16="http://schemas.microsoft.com/office/drawing/2014/main" val="584906649"/>
                    </a:ext>
                  </a:extLst>
                </a:gridCol>
                <a:gridCol w="2537812">
                  <a:extLst>
                    <a:ext uri="{9D8B030D-6E8A-4147-A177-3AD203B41FA5}">
                      <a16:colId xmlns:a16="http://schemas.microsoft.com/office/drawing/2014/main" val="459006538"/>
                    </a:ext>
                  </a:extLst>
                </a:gridCol>
                <a:gridCol w="1485548">
                  <a:extLst>
                    <a:ext uri="{9D8B030D-6E8A-4147-A177-3AD203B41FA5}">
                      <a16:colId xmlns:a16="http://schemas.microsoft.com/office/drawing/2014/main" val="33142543"/>
                    </a:ext>
                  </a:extLst>
                </a:gridCol>
                <a:gridCol w="2630658">
                  <a:extLst>
                    <a:ext uri="{9D8B030D-6E8A-4147-A177-3AD203B41FA5}">
                      <a16:colId xmlns:a16="http://schemas.microsoft.com/office/drawing/2014/main" val="2805610050"/>
                    </a:ext>
                  </a:extLst>
                </a:gridCol>
                <a:gridCol w="1485548">
                  <a:extLst>
                    <a:ext uri="{9D8B030D-6E8A-4147-A177-3AD203B41FA5}">
                      <a16:colId xmlns:a16="http://schemas.microsoft.com/office/drawing/2014/main" val="510621847"/>
                    </a:ext>
                  </a:extLst>
                </a:gridCol>
              </a:tblGrid>
              <a:tr h="887361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1. välierä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Jääkäriprikaati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vs</a:t>
                      </a:r>
                      <a:endParaRPr lang="fi-FI" sz="1800" b="1" i="0" u="none" strike="noStrike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Panssariprikaati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8:00</a:t>
                      </a:r>
                      <a:endParaRPr lang="fi-FI" sz="1800" b="1" i="0" u="none" strike="noStrike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91288408"/>
                  </a:ext>
                </a:extLst>
              </a:tr>
              <a:tr h="892279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2. välierä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Porin prikaati 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 err="1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vs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Uudenmaan prikaati 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9:45</a:t>
                      </a:r>
                      <a:endParaRPr lang="fi-FI" sz="1800" b="1" i="0" u="none" strike="noStrike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915522274"/>
                  </a:ext>
                </a:extLst>
              </a:tr>
              <a:tr h="887361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Pronssiottelu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b="1" strike="noStrike" dirty="0">
                          <a:solidFill>
                            <a:srgbClr val="00B050"/>
                          </a:solidFill>
                          <a:latin typeface="+mn-lt"/>
                        </a:rPr>
                        <a:t>Panssariprikaati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 err="1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vs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Porin prikaati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  <a:p>
                      <a:pPr algn="ctr" fontAlgn="b"/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13:30</a:t>
                      </a:r>
                      <a:endParaRPr lang="fi-FI" sz="1800" b="1" i="0" u="none" strike="noStrike" dirty="0">
                        <a:solidFill>
                          <a:srgbClr val="00B05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998262702"/>
                  </a:ext>
                </a:extLst>
              </a:tr>
              <a:tr h="887361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>
                          <a:effectLst/>
                          <a:latin typeface="+mn-lt"/>
                        </a:rPr>
                        <a:t>Finaali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b="1" strike="noStrike" dirty="0">
                          <a:latin typeface="+mn-lt"/>
                        </a:rPr>
                        <a:t>Jääkäriprikaati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 err="1">
                          <a:effectLst/>
                          <a:latin typeface="+mn-lt"/>
                        </a:rPr>
                        <a:t>vs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Uudenmaan prikaati</a:t>
                      </a:r>
                    </a:p>
                    <a:p>
                      <a:pPr algn="ctr" fontAlgn="b"/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b="1" u="none" strike="noStrike" dirty="0">
                          <a:effectLst/>
                          <a:latin typeface="+mn-lt"/>
                        </a:rPr>
                        <a:t>15:15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65746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262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9D6CD28-D147-4DC0-A5FF-335351C7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7CDDF69-9963-4CB8-8441-2D6CA2C66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199"/>
            <a:ext cx="11281609" cy="214616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fi-FI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8B53A5F-63B3-4E86-93F7-275390D7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0453"/>
            <a:ext cx="10954512" cy="1819656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14418A13-7052-DD49-3342-8AEDD1301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94" y="844481"/>
            <a:ext cx="10058400" cy="1371600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cap="all" spc="-100" dirty="0" err="1">
                <a:solidFill>
                  <a:schemeClr val="bg1"/>
                </a:solidFill>
              </a:rPr>
              <a:t>Maalipörssi</a:t>
            </a:r>
            <a:endParaRPr lang="en-US" cap="all" spc="-100" dirty="0">
              <a:solidFill>
                <a:schemeClr val="bg1"/>
              </a:solidFill>
            </a:endParaRPr>
          </a:p>
        </p:txBody>
      </p:sp>
      <p:graphicFrame>
        <p:nvGraphicFramePr>
          <p:cNvPr id="21" name="Sisällön paikkamerkki 20">
            <a:extLst>
              <a:ext uri="{FF2B5EF4-FFF2-40B4-BE49-F238E27FC236}">
                <a16:creationId xmlns:a16="http://schemas.microsoft.com/office/drawing/2014/main" id="{AC5D01E5-E66F-4261-49E1-5A60F20D20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4470228"/>
              </p:ext>
            </p:extLst>
          </p:nvPr>
        </p:nvGraphicFramePr>
        <p:xfrm>
          <a:off x="616738" y="2766617"/>
          <a:ext cx="10954508" cy="36341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84847">
                  <a:extLst>
                    <a:ext uri="{9D8B030D-6E8A-4147-A177-3AD203B41FA5}">
                      <a16:colId xmlns:a16="http://schemas.microsoft.com/office/drawing/2014/main" val="3722144808"/>
                    </a:ext>
                  </a:extLst>
                </a:gridCol>
                <a:gridCol w="1026402">
                  <a:extLst>
                    <a:ext uri="{9D8B030D-6E8A-4147-A177-3AD203B41FA5}">
                      <a16:colId xmlns:a16="http://schemas.microsoft.com/office/drawing/2014/main" val="124335318"/>
                    </a:ext>
                  </a:extLst>
                </a:gridCol>
                <a:gridCol w="1772876">
                  <a:extLst>
                    <a:ext uri="{9D8B030D-6E8A-4147-A177-3AD203B41FA5}">
                      <a16:colId xmlns:a16="http://schemas.microsoft.com/office/drawing/2014/main" val="616287300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2271769825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3226905905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3685574508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3192709754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1953956156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565395300"/>
                    </a:ext>
                  </a:extLst>
                </a:gridCol>
                <a:gridCol w="895769">
                  <a:extLst>
                    <a:ext uri="{9D8B030D-6E8A-4147-A177-3AD203B41FA5}">
                      <a16:colId xmlns:a16="http://schemas.microsoft.com/office/drawing/2014/main" val="894075227"/>
                    </a:ext>
                  </a:extLst>
                </a:gridCol>
              </a:tblGrid>
              <a:tr h="726837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</a:rPr>
                        <a:t>Porin </a:t>
                      </a:r>
                      <a:r>
                        <a:rPr lang="fi-FI" sz="1800" u="none" strike="noStrike" dirty="0" err="1">
                          <a:effectLst/>
                        </a:rPr>
                        <a:t>prikaatti</a:t>
                      </a:r>
                      <a:endParaRPr lang="fi-FI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NRO 5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Sead Bajrami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3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4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9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817060939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Panssariprikaati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NRO 16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Eerola Jami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3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6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65684898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Uudenmaan prikaati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NRO 16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Castor Westerholm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4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550106602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Jääkäriprikaati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NRO 9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Saukko Juho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1800" u="none" strike="noStrike">
                          <a:effectLst/>
                        </a:rPr>
                        <a:t>4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610573901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Uudenmaan prikaati</a:t>
                      </a:r>
                      <a:endParaRPr lang="fi-FI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NRO 6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Hiekkanen Filip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1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2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>
                          <a:effectLst/>
                        </a:rPr>
                        <a:t> </a:t>
                      </a:r>
                      <a:endParaRPr lang="fi-FI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1800" u="none" strike="noStrike" dirty="0">
                          <a:effectLst/>
                        </a:rPr>
                        <a:t>3</a:t>
                      </a:r>
                      <a:endParaRPr lang="fi-FI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223189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300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11"/>
    </mc:Choice>
    <mc:Fallback xmlns="">
      <p:transition spd="slow" advTm="8511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LightSeed_2SEEDS">
      <a:dk1>
        <a:srgbClr val="000000"/>
      </a:dk1>
      <a:lt1>
        <a:srgbClr val="FFFFFF"/>
      </a:lt1>
      <a:dk2>
        <a:srgbClr val="2B223E"/>
      </a:dk2>
      <a:lt2>
        <a:srgbClr val="E2E2E8"/>
      </a:lt2>
      <a:accent1>
        <a:srgbClr val="A0A571"/>
      </a:accent1>
      <a:accent2>
        <a:srgbClr val="AF9F7E"/>
      </a:accent2>
      <a:accent3>
        <a:srgbClr val="93A77F"/>
      </a:accent3>
      <a:accent4>
        <a:srgbClr val="7F8CBA"/>
      </a:accent4>
      <a:accent5>
        <a:srgbClr val="9F96C6"/>
      </a:accent5>
      <a:accent6>
        <a:srgbClr val="A37FBA"/>
      </a:accent6>
      <a:hlink>
        <a:srgbClr val="6F69AE"/>
      </a:hlink>
      <a:folHlink>
        <a:srgbClr val="7F7F7F"/>
      </a:folHlink>
    </a:clrScheme>
    <a:fontScheme name="Savon">
      <a:majorFont>
        <a:latin typeface="Century Gothic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3721</TotalTime>
  <Words>315</Words>
  <Application>Microsoft Office PowerPoint</Application>
  <PresentationFormat>Laajakuva</PresentationFormat>
  <Paragraphs>252</Paragraphs>
  <Slides>7</Slides>
  <Notes>2</Notes>
  <HiddenSlides>4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7</vt:i4>
      </vt:variant>
    </vt:vector>
  </HeadingPairs>
  <TitlesOfParts>
    <vt:vector size="12" baseType="lpstr">
      <vt:lpstr>Calibri</vt:lpstr>
      <vt:lpstr>Century Gothic</vt:lpstr>
      <vt:lpstr>Garamond</vt:lpstr>
      <vt:lpstr>Gill Sans MT</vt:lpstr>
      <vt:lpstr>SavonVTI</vt:lpstr>
      <vt:lpstr>PELIEN TULOKSET 1. PELIPÄIVÄ</vt:lpstr>
      <vt:lpstr>PELIEN TULOKSET 2. PELIPÄIVÄ</vt:lpstr>
      <vt:lpstr>OTTELUIDEN TULOKSET 3. PELIPÄIVÄ</vt:lpstr>
      <vt:lpstr>Sarjataulukko</vt:lpstr>
      <vt:lpstr>Sarjataulukko</vt:lpstr>
      <vt:lpstr>PUDOTUSPELIT</vt:lpstr>
      <vt:lpstr>Maalipörssi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PELIEN TULOKSET 1. PELIPÄIVÄ</dc:title>
  <dc:creator>eemil salovaara</dc:creator>
  <cp:lastModifiedBy>eemil salovaara</cp:lastModifiedBy>
  <cp:revision>63</cp:revision>
  <dcterms:created xsi:type="dcterms:W3CDTF">2023-09-18T10:36:21Z</dcterms:created>
  <dcterms:modified xsi:type="dcterms:W3CDTF">2023-09-21T13:47:14Z</dcterms:modified>
</cp:coreProperties>
</file>