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2" r:id="rId6"/>
    <p:sldId id="261" r:id="rId7"/>
  </p:sldIdLst>
  <p:sldSz cx="12192000" cy="6858000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Normaali tyyli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Vaalea tyyli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48" autoAdjust="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9/19/2023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050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101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9/19/2023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5498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9/19/2023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512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9/19/2023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372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9/19/2023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387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9/19/2023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797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9/19/2023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721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9/19/2023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4584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711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239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38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E2D0DD89-9914-10BD-9BD1-978A47939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PELIEN TULOKSET 1. PELIPÄIVÄ</a:t>
            </a:r>
          </a:p>
        </p:txBody>
      </p:sp>
      <p:graphicFrame>
        <p:nvGraphicFramePr>
          <p:cNvPr id="4" name="Taulukko 4">
            <a:extLst>
              <a:ext uri="{FF2B5EF4-FFF2-40B4-BE49-F238E27FC236}">
                <a16:creationId xmlns:a16="http://schemas.microsoft.com/office/drawing/2014/main" id="{E722EF13-DD60-3644-062B-D6232D18FF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8273096"/>
              </p:ext>
            </p:extLst>
          </p:nvPr>
        </p:nvGraphicFramePr>
        <p:xfrm>
          <a:off x="662473" y="2014194"/>
          <a:ext cx="10916817" cy="3644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8562">
                  <a:extLst>
                    <a:ext uri="{9D8B030D-6E8A-4147-A177-3AD203B41FA5}">
                      <a16:colId xmlns:a16="http://schemas.microsoft.com/office/drawing/2014/main" val="2511923192"/>
                    </a:ext>
                  </a:extLst>
                </a:gridCol>
                <a:gridCol w="962723">
                  <a:extLst>
                    <a:ext uri="{9D8B030D-6E8A-4147-A177-3AD203B41FA5}">
                      <a16:colId xmlns:a16="http://schemas.microsoft.com/office/drawing/2014/main" val="261622789"/>
                    </a:ext>
                  </a:extLst>
                </a:gridCol>
                <a:gridCol w="5122102">
                  <a:extLst>
                    <a:ext uri="{9D8B030D-6E8A-4147-A177-3AD203B41FA5}">
                      <a16:colId xmlns:a16="http://schemas.microsoft.com/office/drawing/2014/main" val="34928837"/>
                    </a:ext>
                  </a:extLst>
                </a:gridCol>
                <a:gridCol w="695764">
                  <a:extLst>
                    <a:ext uri="{9D8B030D-6E8A-4147-A177-3AD203B41FA5}">
                      <a16:colId xmlns:a16="http://schemas.microsoft.com/office/drawing/2014/main" val="1954030652"/>
                    </a:ext>
                  </a:extLst>
                </a:gridCol>
                <a:gridCol w="500461">
                  <a:extLst>
                    <a:ext uri="{9D8B030D-6E8A-4147-A177-3AD203B41FA5}">
                      <a16:colId xmlns:a16="http://schemas.microsoft.com/office/drawing/2014/main" val="4030608791"/>
                    </a:ext>
                  </a:extLst>
                </a:gridCol>
                <a:gridCol w="647205">
                  <a:extLst>
                    <a:ext uri="{9D8B030D-6E8A-4147-A177-3AD203B41FA5}">
                      <a16:colId xmlns:a16="http://schemas.microsoft.com/office/drawing/2014/main" val="2271616845"/>
                    </a:ext>
                  </a:extLst>
                </a:gridCol>
              </a:tblGrid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Porin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Karjalan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8044716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Uudenmaan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Panssariprikaati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3508070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Kainuun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Jääkäriprikaati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1634046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Rannikkoprikaati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Karjalan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b="1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3368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5651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1"/>
    </mc:Choice>
    <mc:Fallback xmlns="">
      <p:transition spd="slow" advTm="834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E2D0DD89-9914-10BD-9BD1-978A47939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PELIEN TULOKSET 2. PELIPÄIVÄ</a:t>
            </a:r>
          </a:p>
        </p:txBody>
      </p:sp>
      <p:graphicFrame>
        <p:nvGraphicFramePr>
          <p:cNvPr id="4" name="Taulukko 4">
            <a:extLst>
              <a:ext uri="{FF2B5EF4-FFF2-40B4-BE49-F238E27FC236}">
                <a16:creationId xmlns:a16="http://schemas.microsoft.com/office/drawing/2014/main" id="{E722EF13-DD60-3644-062B-D6232D18FF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5151417"/>
              </p:ext>
            </p:extLst>
          </p:nvPr>
        </p:nvGraphicFramePr>
        <p:xfrm>
          <a:off x="662473" y="2014194"/>
          <a:ext cx="10916817" cy="3839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8562">
                  <a:extLst>
                    <a:ext uri="{9D8B030D-6E8A-4147-A177-3AD203B41FA5}">
                      <a16:colId xmlns:a16="http://schemas.microsoft.com/office/drawing/2014/main" val="2511923192"/>
                    </a:ext>
                  </a:extLst>
                </a:gridCol>
                <a:gridCol w="962723">
                  <a:extLst>
                    <a:ext uri="{9D8B030D-6E8A-4147-A177-3AD203B41FA5}">
                      <a16:colId xmlns:a16="http://schemas.microsoft.com/office/drawing/2014/main" val="261622789"/>
                    </a:ext>
                  </a:extLst>
                </a:gridCol>
                <a:gridCol w="5122102">
                  <a:extLst>
                    <a:ext uri="{9D8B030D-6E8A-4147-A177-3AD203B41FA5}">
                      <a16:colId xmlns:a16="http://schemas.microsoft.com/office/drawing/2014/main" val="34928837"/>
                    </a:ext>
                  </a:extLst>
                </a:gridCol>
                <a:gridCol w="695764">
                  <a:extLst>
                    <a:ext uri="{9D8B030D-6E8A-4147-A177-3AD203B41FA5}">
                      <a16:colId xmlns:a16="http://schemas.microsoft.com/office/drawing/2014/main" val="1954030652"/>
                    </a:ext>
                  </a:extLst>
                </a:gridCol>
                <a:gridCol w="500461">
                  <a:extLst>
                    <a:ext uri="{9D8B030D-6E8A-4147-A177-3AD203B41FA5}">
                      <a16:colId xmlns:a16="http://schemas.microsoft.com/office/drawing/2014/main" val="4030608791"/>
                    </a:ext>
                  </a:extLst>
                </a:gridCol>
                <a:gridCol w="647205">
                  <a:extLst>
                    <a:ext uri="{9D8B030D-6E8A-4147-A177-3AD203B41FA5}">
                      <a16:colId xmlns:a16="http://schemas.microsoft.com/office/drawing/2014/main" val="2271616845"/>
                    </a:ext>
                  </a:extLst>
                </a:gridCol>
              </a:tblGrid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Uudenmaan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Kainuun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8044716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Panssariprikaati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 err="1"/>
                        <a:t>vs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Jääkäriprikaati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3508070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Porin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 err="1"/>
                        <a:t>vs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Rannikkoprikaati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1634046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dirty="0"/>
                        <a:t>Uudenmaan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 err="1"/>
                        <a:t>vs</a:t>
                      </a: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i-FI" dirty="0"/>
                        <a:t>Jääkäriprikaati</a:t>
                      </a:r>
                    </a:p>
                    <a:p>
                      <a:pPr algn="ctr">
                        <a:lnSpc>
                          <a:spcPct val="200000"/>
                        </a:lnSpc>
                      </a:pP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3368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40501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E2D0DD89-9914-10BD-9BD1-978A47939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PELIEN TULOKSET 3. PELIPÄIVÄ</a:t>
            </a:r>
          </a:p>
        </p:txBody>
      </p:sp>
      <p:graphicFrame>
        <p:nvGraphicFramePr>
          <p:cNvPr id="4" name="Taulukko 4">
            <a:extLst>
              <a:ext uri="{FF2B5EF4-FFF2-40B4-BE49-F238E27FC236}">
                <a16:creationId xmlns:a16="http://schemas.microsoft.com/office/drawing/2014/main" id="{E722EF13-DD60-3644-062B-D6232D18FF1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62473" y="2014194"/>
          <a:ext cx="10916817" cy="3644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8562">
                  <a:extLst>
                    <a:ext uri="{9D8B030D-6E8A-4147-A177-3AD203B41FA5}">
                      <a16:colId xmlns:a16="http://schemas.microsoft.com/office/drawing/2014/main" val="2511923192"/>
                    </a:ext>
                  </a:extLst>
                </a:gridCol>
                <a:gridCol w="962723">
                  <a:extLst>
                    <a:ext uri="{9D8B030D-6E8A-4147-A177-3AD203B41FA5}">
                      <a16:colId xmlns:a16="http://schemas.microsoft.com/office/drawing/2014/main" val="261622789"/>
                    </a:ext>
                  </a:extLst>
                </a:gridCol>
                <a:gridCol w="5122102">
                  <a:extLst>
                    <a:ext uri="{9D8B030D-6E8A-4147-A177-3AD203B41FA5}">
                      <a16:colId xmlns:a16="http://schemas.microsoft.com/office/drawing/2014/main" val="34928837"/>
                    </a:ext>
                  </a:extLst>
                </a:gridCol>
                <a:gridCol w="695764">
                  <a:extLst>
                    <a:ext uri="{9D8B030D-6E8A-4147-A177-3AD203B41FA5}">
                      <a16:colId xmlns:a16="http://schemas.microsoft.com/office/drawing/2014/main" val="1954030652"/>
                    </a:ext>
                  </a:extLst>
                </a:gridCol>
                <a:gridCol w="500461">
                  <a:extLst>
                    <a:ext uri="{9D8B030D-6E8A-4147-A177-3AD203B41FA5}">
                      <a16:colId xmlns:a16="http://schemas.microsoft.com/office/drawing/2014/main" val="4030608791"/>
                    </a:ext>
                  </a:extLst>
                </a:gridCol>
                <a:gridCol w="647205">
                  <a:extLst>
                    <a:ext uri="{9D8B030D-6E8A-4147-A177-3AD203B41FA5}">
                      <a16:colId xmlns:a16="http://schemas.microsoft.com/office/drawing/2014/main" val="2271616845"/>
                    </a:ext>
                  </a:extLst>
                </a:gridCol>
              </a:tblGrid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Porin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VS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Karjalan Prikaati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fi-FI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8044716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3508070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1634046"/>
                  </a:ext>
                </a:extLst>
              </a:tr>
              <a:tr h="911055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endParaRPr lang="fi-F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23368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269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09D6CD28-D147-4DC0-A5FF-335351C7D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7CDDF69-9963-4CB8-8441-2D6CA2C66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199"/>
            <a:ext cx="11281609" cy="214616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fi-FI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8B53A5F-63B3-4E86-93F7-275390D70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0453"/>
            <a:ext cx="10954512" cy="1819656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  <p:txBody>
          <a:bodyPr/>
          <a:lstStyle/>
          <a:p>
            <a:endParaRPr lang="fi-FI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DBAA57B5-7C44-0345-1E5C-E8353D7DA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4794" y="844481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fi-FI" dirty="0">
                <a:solidFill>
                  <a:schemeClr val="bg1"/>
                </a:solidFill>
              </a:rPr>
              <a:t>Sarjataulukko</a:t>
            </a:r>
          </a:p>
        </p:txBody>
      </p:sp>
      <p:graphicFrame>
        <p:nvGraphicFramePr>
          <p:cNvPr id="6" name="Sisällön paikkamerkki 5">
            <a:extLst>
              <a:ext uri="{FF2B5EF4-FFF2-40B4-BE49-F238E27FC236}">
                <a16:creationId xmlns:a16="http://schemas.microsoft.com/office/drawing/2014/main" id="{05B17DB5-C605-F9A1-3BC3-A35B725FA1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627088"/>
              </p:ext>
            </p:extLst>
          </p:nvPr>
        </p:nvGraphicFramePr>
        <p:xfrm>
          <a:off x="106145" y="2664137"/>
          <a:ext cx="11975697" cy="40476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75137">
                  <a:extLst>
                    <a:ext uri="{9D8B030D-6E8A-4147-A177-3AD203B41FA5}">
                      <a16:colId xmlns:a16="http://schemas.microsoft.com/office/drawing/2014/main" val="798054553"/>
                    </a:ext>
                  </a:extLst>
                </a:gridCol>
                <a:gridCol w="1200070">
                  <a:extLst>
                    <a:ext uri="{9D8B030D-6E8A-4147-A177-3AD203B41FA5}">
                      <a16:colId xmlns:a16="http://schemas.microsoft.com/office/drawing/2014/main" val="3125894227"/>
                    </a:ext>
                  </a:extLst>
                </a:gridCol>
                <a:gridCol w="1200070">
                  <a:extLst>
                    <a:ext uri="{9D8B030D-6E8A-4147-A177-3AD203B41FA5}">
                      <a16:colId xmlns:a16="http://schemas.microsoft.com/office/drawing/2014/main" val="1480247338"/>
                    </a:ext>
                  </a:extLst>
                </a:gridCol>
                <a:gridCol w="1200070">
                  <a:extLst>
                    <a:ext uri="{9D8B030D-6E8A-4147-A177-3AD203B41FA5}">
                      <a16:colId xmlns:a16="http://schemas.microsoft.com/office/drawing/2014/main" val="3793836315"/>
                    </a:ext>
                  </a:extLst>
                </a:gridCol>
                <a:gridCol w="1200070">
                  <a:extLst>
                    <a:ext uri="{9D8B030D-6E8A-4147-A177-3AD203B41FA5}">
                      <a16:colId xmlns:a16="http://schemas.microsoft.com/office/drawing/2014/main" val="1254147580"/>
                    </a:ext>
                  </a:extLst>
                </a:gridCol>
                <a:gridCol w="1200070">
                  <a:extLst>
                    <a:ext uri="{9D8B030D-6E8A-4147-A177-3AD203B41FA5}">
                      <a16:colId xmlns:a16="http://schemas.microsoft.com/office/drawing/2014/main" val="1084069084"/>
                    </a:ext>
                  </a:extLst>
                </a:gridCol>
                <a:gridCol w="1200070">
                  <a:extLst>
                    <a:ext uri="{9D8B030D-6E8A-4147-A177-3AD203B41FA5}">
                      <a16:colId xmlns:a16="http://schemas.microsoft.com/office/drawing/2014/main" val="1078904379"/>
                    </a:ext>
                  </a:extLst>
                </a:gridCol>
                <a:gridCol w="1200070">
                  <a:extLst>
                    <a:ext uri="{9D8B030D-6E8A-4147-A177-3AD203B41FA5}">
                      <a16:colId xmlns:a16="http://schemas.microsoft.com/office/drawing/2014/main" val="2989524122"/>
                    </a:ext>
                  </a:extLst>
                </a:gridCol>
                <a:gridCol w="1200070">
                  <a:extLst>
                    <a:ext uri="{9D8B030D-6E8A-4147-A177-3AD203B41FA5}">
                      <a16:colId xmlns:a16="http://schemas.microsoft.com/office/drawing/2014/main" val="387662434"/>
                    </a:ext>
                  </a:extLst>
                </a:gridCol>
              </a:tblGrid>
              <a:tr h="571734"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 dirty="0">
                          <a:effectLst/>
                        </a:rPr>
                        <a:t>Lohko A:</a:t>
                      </a:r>
                      <a:endParaRPr lang="fi-FI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742880371"/>
                  </a:ext>
                </a:extLst>
              </a:tr>
              <a:tr h="571734"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91181565"/>
                  </a:ext>
                </a:extLst>
              </a:tr>
              <a:tr h="571734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Joukkue</a:t>
                      </a:r>
                      <a:endParaRPr lang="fi-FI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Ottelut</a:t>
                      </a:r>
                      <a:endParaRPr lang="fi-FI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Voitot</a:t>
                      </a:r>
                      <a:endParaRPr lang="fi-FI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Tasapelit</a:t>
                      </a:r>
                      <a:endParaRPr lang="fi-FI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Tappiot</a:t>
                      </a:r>
                      <a:endParaRPr lang="fi-FI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Tehdyt maalit</a:t>
                      </a:r>
                      <a:endParaRPr lang="fi-FI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Päästetyt maalit</a:t>
                      </a:r>
                      <a:endParaRPr lang="fi-FI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Maaliero</a:t>
                      </a:r>
                      <a:endParaRPr lang="fi-FI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Pisteet</a:t>
                      </a:r>
                      <a:endParaRPr lang="fi-FI" sz="20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088924790"/>
                  </a:ext>
                </a:extLst>
              </a:tr>
              <a:tr h="571734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Jääkäriprikaati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1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1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0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0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5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0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5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3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599074903"/>
                  </a:ext>
                </a:extLst>
              </a:tr>
              <a:tr h="571734"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</a:rPr>
                        <a:t>Uudenmaan prikaati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1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1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0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0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3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2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1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3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291931938"/>
                  </a:ext>
                </a:extLst>
              </a:tr>
              <a:tr h="571734"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</a:rPr>
                        <a:t>Panssariprikaati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1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0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0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1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2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3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-1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0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4141273051"/>
                  </a:ext>
                </a:extLst>
              </a:tr>
              <a:tr h="571734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Kainuun prikaati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1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0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0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1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5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-5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</a:rPr>
                        <a:t>0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5533693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62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59"/>
    </mc:Choice>
    <mc:Fallback xmlns="">
      <p:transition spd="slow" advTm="11059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09D6CD28-D147-4DC0-A5FF-335351C7D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7CDDF69-9963-4CB8-8441-2D6CA2C66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199"/>
            <a:ext cx="11281609" cy="214616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fi-FI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58B53A5F-63B3-4E86-93F7-275390D70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0453"/>
            <a:ext cx="10954512" cy="1819656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  <p:txBody>
          <a:bodyPr/>
          <a:lstStyle/>
          <a:p>
            <a:endParaRPr lang="fi-FI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DBAA57B5-7C44-0345-1E5C-E8353D7DA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4794" y="844481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fi-FI">
                <a:solidFill>
                  <a:schemeClr val="bg1"/>
                </a:solidFill>
              </a:rPr>
              <a:t>Sarjataulukko</a:t>
            </a:r>
            <a:endParaRPr lang="fi-FI" dirty="0">
              <a:solidFill>
                <a:schemeClr val="bg1"/>
              </a:solidFill>
            </a:endParaRPr>
          </a:p>
        </p:txBody>
      </p:sp>
      <p:graphicFrame>
        <p:nvGraphicFramePr>
          <p:cNvPr id="5" name="Sisällön paikkamerkki 4">
            <a:extLst>
              <a:ext uri="{FF2B5EF4-FFF2-40B4-BE49-F238E27FC236}">
                <a16:creationId xmlns:a16="http://schemas.microsoft.com/office/drawing/2014/main" id="{8517124C-027B-45C5-B2D6-5535EEC4C8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896595"/>
              </p:ext>
            </p:extLst>
          </p:nvPr>
        </p:nvGraphicFramePr>
        <p:xfrm>
          <a:off x="723363" y="2818866"/>
          <a:ext cx="10847887" cy="38236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51463">
                  <a:extLst>
                    <a:ext uri="{9D8B030D-6E8A-4147-A177-3AD203B41FA5}">
                      <a16:colId xmlns:a16="http://schemas.microsoft.com/office/drawing/2014/main" val="146361549"/>
                    </a:ext>
                  </a:extLst>
                </a:gridCol>
                <a:gridCol w="1087053">
                  <a:extLst>
                    <a:ext uri="{9D8B030D-6E8A-4147-A177-3AD203B41FA5}">
                      <a16:colId xmlns:a16="http://schemas.microsoft.com/office/drawing/2014/main" val="218619519"/>
                    </a:ext>
                  </a:extLst>
                </a:gridCol>
                <a:gridCol w="1087053">
                  <a:extLst>
                    <a:ext uri="{9D8B030D-6E8A-4147-A177-3AD203B41FA5}">
                      <a16:colId xmlns:a16="http://schemas.microsoft.com/office/drawing/2014/main" val="3383020721"/>
                    </a:ext>
                  </a:extLst>
                </a:gridCol>
                <a:gridCol w="1087053">
                  <a:extLst>
                    <a:ext uri="{9D8B030D-6E8A-4147-A177-3AD203B41FA5}">
                      <a16:colId xmlns:a16="http://schemas.microsoft.com/office/drawing/2014/main" val="1366789725"/>
                    </a:ext>
                  </a:extLst>
                </a:gridCol>
                <a:gridCol w="1087053">
                  <a:extLst>
                    <a:ext uri="{9D8B030D-6E8A-4147-A177-3AD203B41FA5}">
                      <a16:colId xmlns:a16="http://schemas.microsoft.com/office/drawing/2014/main" val="1623778025"/>
                    </a:ext>
                  </a:extLst>
                </a:gridCol>
                <a:gridCol w="1087053">
                  <a:extLst>
                    <a:ext uri="{9D8B030D-6E8A-4147-A177-3AD203B41FA5}">
                      <a16:colId xmlns:a16="http://schemas.microsoft.com/office/drawing/2014/main" val="4021355268"/>
                    </a:ext>
                  </a:extLst>
                </a:gridCol>
                <a:gridCol w="1087053">
                  <a:extLst>
                    <a:ext uri="{9D8B030D-6E8A-4147-A177-3AD203B41FA5}">
                      <a16:colId xmlns:a16="http://schemas.microsoft.com/office/drawing/2014/main" val="4145457309"/>
                    </a:ext>
                  </a:extLst>
                </a:gridCol>
                <a:gridCol w="1087053">
                  <a:extLst>
                    <a:ext uri="{9D8B030D-6E8A-4147-A177-3AD203B41FA5}">
                      <a16:colId xmlns:a16="http://schemas.microsoft.com/office/drawing/2014/main" val="3136933361"/>
                    </a:ext>
                  </a:extLst>
                </a:gridCol>
                <a:gridCol w="1087053">
                  <a:extLst>
                    <a:ext uri="{9D8B030D-6E8A-4147-A177-3AD203B41FA5}">
                      <a16:colId xmlns:a16="http://schemas.microsoft.com/office/drawing/2014/main" val="4143906268"/>
                    </a:ext>
                  </a:extLst>
                </a:gridCol>
              </a:tblGrid>
              <a:tr h="616898">
                <a:tc>
                  <a:txBody>
                    <a:bodyPr/>
                    <a:lstStyle/>
                    <a:p>
                      <a:pPr algn="l" fontAlgn="b"/>
                      <a:r>
                        <a:rPr lang="fi-FI" sz="2400" u="none" strike="noStrike" dirty="0">
                          <a:effectLst/>
                          <a:latin typeface="+mn-lt"/>
                        </a:rPr>
                        <a:t>Lohko B:</a:t>
                      </a:r>
                      <a:endParaRPr lang="fi-FI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96620527"/>
                  </a:ext>
                </a:extLst>
              </a:tr>
              <a:tr h="616898"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85008983"/>
                  </a:ext>
                </a:extLst>
              </a:tr>
              <a:tr h="658228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Joukkue</a:t>
                      </a:r>
                      <a:endParaRPr lang="fi-FI" sz="2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Ottelut</a:t>
                      </a:r>
                      <a:endParaRPr lang="fi-FI" sz="2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Voitot</a:t>
                      </a:r>
                      <a:endParaRPr lang="fi-FI" sz="2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400" u="none" strike="noStrike" dirty="0">
                          <a:effectLst/>
                          <a:latin typeface="+mn-lt"/>
                        </a:rPr>
                        <a:t>Tasapelit</a:t>
                      </a:r>
                      <a:endParaRPr lang="fi-FI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400" u="none" strike="noStrike" dirty="0">
                          <a:effectLst/>
                          <a:latin typeface="+mn-lt"/>
                        </a:rPr>
                        <a:t>Tappiot</a:t>
                      </a:r>
                      <a:endParaRPr lang="fi-FI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400" u="none" strike="noStrike" dirty="0">
                          <a:effectLst/>
                          <a:latin typeface="+mn-lt"/>
                        </a:rPr>
                        <a:t>Tehdyt maalit</a:t>
                      </a:r>
                      <a:endParaRPr lang="fi-FI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400" u="none" strike="noStrike" dirty="0">
                          <a:effectLst/>
                          <a:latin typeface="+mn-lt"/>
                        </a:rPr>
                        <a:t>Päästetyt maalit</a:t>
                      </a:r>
                      <a:endParaRPr lang="fi-FI" sz="24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Maaliero</a:t>
                      </a:r>
                      <a:endParaRPr lang="fi-FI" sz="2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Pisteet</a:t>
                      </a:r>
                      <a:endParaRPr lang="fi-FI" sz="24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4207164095"/>
                  </a:ext>
                </a:extLst>
              </a:tr>
              <a:tr h="616898">
                <a:tc>
                  <a:txBody>
                    <a:bodyPr/>
                    <a:lstStyle/>
                    <a:p>
                      <a:pPr algn="l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Porin prikaati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1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1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4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24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fi-FI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 dirty="0">
                          <a:effectLst/>
                          <a:latin typeface="+mn-lt"/>
                        </a:rPr>
                        <a:t>4</a:t>
                      </a:r>
                      <a:endParaRPr lang="fi-FI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 dirty="0">
                          <a:effectLst/>
                          <a:latin typeface="+mn-lt"/>
                        </a:rPr>
                        <a:t>3</a:t>
                      </a:r>
                      <a:endParaRPr lang="fi-FI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4119423318"/>
                  </a:ext>
                </a:extLst>
              </a:tr>
              <a:tr h="616898">
                <a:tc>
                  <a:txBody>
                    <a:bodyPr/>
                    <a:lstStyle/>
                    <a:p>
                      <a:pPr algn="l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Rannikkoprikaati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1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1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4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0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4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 dirty="0">
                          <a:effectLst/>
                          <a:latin typeface="+mn-lt"/>
                        </a:rPr>
                        <a:t>3</a:t>
                      </a:r>
                      <a:endParaRPr lang="fi-FI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511634351"/>
                  </a:ext>
                </a:extLst>
              </a:tr>
              <a:tr h="616898">
                <a:tc>
                  <a:txBody>
                    <a:bodyPr/>
                    <a:lstStyle/>
                    <a:p>
                      <a:pPr algn="l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Karjalan prikaati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2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2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0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8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>
                          <a:effectLst/>
                          <a:latin typeface="+mn-lt"/>
                        </a:rPr>
                        <a:t>-8</a:t>
                      </a:r>
                      <a:endParaRPr lang="fi-FI" sz="24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fi-FI" sz="2400" u="none" strike="noStrike" dirty="0">
                          <a:effectLst/>
                          <a:latin typeface="+mn-lt"/>
                        </a:rPr>
                        <a:t>0</a:t>
                      </a:r>
                      <a:endParaRPr lang="fi-FI" sz="2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572474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912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97"/>
    </mc:Choice>
    <mc:Fallback xmlns="">
      <p:transition spd="slow" advTm="11397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09D6CD28-D147-4DC0-A5FF-335351C7D0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47CDDF69-9963-4CB8-8441-2D6CA2C66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190" y="457199"/>
            <a:ext cx="11281609" cy="214616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  <p:txBody>
          <a:bodyPr/>
          <a:lstStyle/>
          <a:p>
            <a:endParaRPr lang="fi-FI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58B53A5F-63B3-4E86-93F7-275390D70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38" y="620453"/>
            <a:ext cx="10954512" cy="1819656"/>
          </a:xfrm>
          <a:prstGeom prst="rect">
            <a:avLst/>
          </a:prstGeom>
          <a:noFill/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  <p:txBody>
          <a:bodyPr/>
          <a:lstStyle/>
          <a:p>
            <a:endParaRPr lang="fi-FI"/>
          </a:p>
        </p:txBody>
      </p:sp>
      <p:sp>
        <p:nvSpPr>
          <p:cNvPr id="2" name="Otsikko 1">
            <a:extLst>
              <a:ext uri="{FF2B5EF4-FFF2-40B4-BE49-F238E27FC236}">
                <a16:creationId xmlns:a16="http://schemas.microsoft.com/office/drawing/2014/main" id="{14418A13-7052-DD49-3342-8AEDD1301A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4794" y="844481"/>
            <a:ext cx="10058400" cy="1371600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cap="all" spc="-100" dirty="0" err="1">
                <a:solidFill>
                  <a:schemeClr val="bg1"/>
                </a:solidFill>
              </a:rPr>
              <a:t>Maalipörssi</a:t>
            </a:r>
            <a:endParaRPr lang="en-US" cap="all" spc="-100" dirty="0">
              <a:solidFill>
                <a:schemeClr val="bg1"/>
              </a:solidFill>
            </a:endParaRPr>
          </a:p>
        </p:txBody>
      </p:sp>
      <p:graphicFrame>
        <p:nvGraphicFramePr>
          <p:cNvPr id="5" name="Sisällön paikkamerkki 4">
            <a:extLst>
              <a:ext uri="{FF2B5EF4-FFF2-40B4-BE49-F238E27FC236}">
                <a16:creationId xmlns:a16="http://schemas.microsoft.com/office/drawing/2014/main" id="{38883279-5C0A-18C6-F6A9-C7025D6AF3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62416002"/>
              </p:ext>
            </p:extLst>
          </p:nvPr>
        </p:nvGraphicFramePr>
        <p:xfrm>
          <a:off x="373419" y="2766616"/>
          <a:ext cx="11445161" cy="36341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69268">
                  <a:extLst>
                    <a:ext uri="{9D8B030D-6E8A-4147-A177-3AD203B41FA5}">
                      <a16:colId xmlns:a16="http://schemas.microsoft.com/office/drawing/2014/main" val="2662505645"/>
                    </a:ext>
                  </a:extLst>
                </a:gridCol>
                <a:gridCol w="1072374">
                  <a:extLst>
                    <a:ext uri="{9D8B030D-6E8A-4147-A177-3AD203B41FA5}">
                      <a16:colId xmlns:a16="http://schemas.microsoft.com/office/drawing/2014/main" val="2253071549"/>
                    </a:ext>
                  </a:extLst>
                </a:gridCol>
                <a:gridCol w="1852282">
                  <a:extLst>
                    <a:ext uri="{9D8B030D-6E8A-4147-A177-3AD203B41FA5}">
                      <a16:colId xmlns:a16="http://schemas.microsoft.com/office/drawing/2014/main" val="3032084988"/>
                    </a:ext>
                  </a:extLst>
                </a:gridCol>
                <a:gridCol w="935891">
                  <a:extLst>
                    <a:ext uri="{9D8B030D-6E8A-4147-A177-3AD203B41FA5}">
                      <a16:colId xmlns:a16="http://schemas.microsoft.com/office/drawing/2014/main" val="306594754"/>
                    </a:ext>
                  </a:extLst>
                </a:gridCol>
                <a:gridCol w="935891">
                  <a:extLst>
                    <a:ext uri="{9D8B030D-6E8A-4147-A177-3AD203B41FA5}">
                      <a16:colId xmlns:a16="http://schemas.microsoft.com/office/drawing/2014/main" val="216409700"/>
                    </a:ext>
                  </a:extLst>
                </a:gridCol>
                <a:gridCol w="935891">
                  <a:extLst>
                    <a:ext uri="{9D8B030D-6E8A-4147-A177-3AD203B41FA5}">
                      <a16:colId xmlns:a16="http://schemas.microsoft.com/office/drawing/2014/main" val="1706262953"/>
                    </a:ext>
                  </a:extLst>
                </a:gridCol>
                <a:gridCol w="935891">
                  <a:extLst>
                    <a:ext uri="{9D8B030D-6E8A-4147-A177-3AD203B41FA5}">
                      <a16:colId xmlns:a16="http://schemas.microsoft.com/office/drawing/2014/main" val="1499906094"/>
                    </a:ext>
                  </a:extLst>
                </a:gridCol>
                <a:gridCol w="935891">
                  <a:extLst>
                    <a:ext uri="{9D8B030D-6E8A-4147-A177-3AD203B41FA5}">
                      <a16:colId xmlns:a16="http://schemas.microsoft.com/office/drawing/2014/main" val="1408972255"/>
                    </a:ext>
                  </a:extLst>
                </a:gridCol>
                <a:gridCol w="935891">
                  <a:extLst>
                    <a:ext uri="{9D8B030D-6E8A-4147-A177-3AD203B41FA5}">
                      <a16:colId xmlns:a16="http://schemas.microsoft.com/office/drawing/2014/main" val="6008111"/>
                    </a:ext>
                  </a:extLst>
                </a:gridCol>
                <a:gridCol w="935891">
                  <a:extLst>
                    <a:ext uri="{9D8B030D-6E8A-4147-A177-3AD203B41FA5}">
                      <a16:colId xmlns:a16="http://schemas.microsoft.com/office/drawing/2014/main" val="2251542430"/>
                    </a:ext>
                  </a:extLst>
                </a:gridCol>
              </a:tblGrid>
              <a:tr h="726837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Porin </a:t>
                      </a:r>
                      <a:r>
                        <a:rPr lang="fi-FI" sz="2000" u="none" strike="noStrike" dirty="0" err="1">
                          <a:effectLst/>
                          <a:latin typeface="+mn-lt"/>
                        </a:rPr>
                        <a:t>prikaatti</a:t>
                      </a:r>
                      <a:endParaRPr lang="fi-FI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NRO 5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Sead Bajrami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3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3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213245308"/>
                  </a:ext>
                </a:extLst>
              </a:tr>
              <a:tr h="726837"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Uudenmaan prikaati</a:t>
                      </a:r>
                      <a:endParaRPr lang="fi-FI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NRO 6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Hiekkanen Philip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1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2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3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922018569"/>
                  </a:ext>
                </a:extLst>
              </a:tr>
              <a:tr h="726837"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Jääkäriprikaati</a:t>
                      </a:r>
                      <a:endParaRPr lang="fi-FI" sz="20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NRO 20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Degerman Rasmus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2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2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58172457"/>
                  </a:ext>
                </a:extLst>
              </a:tr>
              <a:tr h="726837"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Jääkäriprikaati</a:t>
                      </a:r>
                      <a:endParaRPr lang="fi-FI" sz="20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NRO 7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Kekonen Nestori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1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1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543657500"/>
                  </a:ext>
                </a:extLst>
              </a:tr>
              <a:tr h="726837"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Jääkäriprikaati</a:t>
                      </a:r>
                      <a:endParaRPr lang="fi-FI" sz="20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NRO 9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Saukko Juho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1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i-FI" sz="2000" u="none" strike="noStrike" dirty="0">
                          <a:effectLst/>
                          <a:latin typeface="+mn-lt"/>
                        </a:rPr>
                        <a:t>1</a:t>
                      </a:r>
                      <a:endParaRPr lang="fi-FI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0606206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300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11"/>
    </mc:Choice>
    <mc:Fallback xmlns="">
      <p:transition spd="slow" advTm="8511"/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LightSeed_2SEEDS">
      <a:dk1>
        <a:srgbClr val="000000"/>
      </a:dk1>
      <a:lt1>
        <a:srgbClr val="FFFFFF"/>
      </a:lt1>
      <a:dk2>
        <a:srgbClr val="2B223E"/>
      </a:dk2>
      <a:lt2>
        <a:srgbClr val="E2E2E8"/>
      </a:lt2>
      <a:accent1>
        <a:srgbClr val="A0A571"/>
      </a:accent1>
      <a:accent2>
        <a:srgbClr val="AF9F7E"/>
      </a:accent2>
      <a:accent3>
        <a:srgbClr val="93A77F"/>
      </a:accent3>
      <a:accent4>
        <a:srgbClr val="7F8CBA"/>
      </a:accent4>
      <a:accent5>
        <a:srgbClr val="9F96C6"/>
      </a:accent5>
      <a:accent6>
        <a:srgbClr val="A37FBA"/>
      </a:accent6>
      <a:hlink>
        <a:srgbClr val="6F69AE"/>
      </a:hlink>
      <a:folHlink>
        <a:srgbClr val="7F7F7F"/>
      </a:folHlink>
    </a:clrScheme>
    <a:fontScheme name="Savon">
      <a:majorFont>
        <a:latin typeface="Century Gothic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2585</TotalTime>
  <Words>243</Words>
  <Application>Microsoft Office PowerPoint</Application>
  <PresentationFormat>Laajakuva</PresentationFormat>
  <Paragraphs>193</Paragraphs>
  <Slides>6</Slides>
  <Notes>0</Notes>
  <HiddenSlides>2</HiddenSlides>
  <MMClips>0</MMClips>
  <ScaleCrop>false</ScaleCrop>
  <HeadingPairs>
    <vt:vector size="6" baseType="variant">
      <vt:variant>
        <vt:lpstr>Käytetyt fontit</vt:lpstr>
      </vt:variant>
      <vt:variant>
        <vt:i4>4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6</vt:i4>
      </vt:variant>
    </vt:vector>
  </HeadingPairs>
  <TitlesOfParts>
    <vt:vector size="11" baseType="lpstr">
      <vt:lpstr>Calibri</vt:lpstr>
      <vt:lpstr>Century Gothic</vt:lpstr>
      <vt:lpstr>Garamond</vt:lpstr>
      <vt:lpstr>Gill Sans MT</vt:lpstr>
      <vt:lpstr>SavonVTI</vt:lpstr>
      <vt:lpstr>PELIEN TULOKSET 1. PELIPÄIVÄ</vt:lpstr>
      <vt:lpstr>PELIEN TULOKSET 2. PELIPÄIVÄ</vt:lpstr>
      <vt:lpstr>PELIEN TULOKSET 3. PELIPÄIVÄ</vt:lpstr>
      <vt:lpstr>Sarjataulukko</vt:lpstr>
      <vt:lpstr>Sarjataulukko</vt:lpstr>
      <vt:lpstr>Maalipörssi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PELIEN TULOKSET 1. PELIPÄIVÄ</dc:title>
  <dc:creator>eemil salovaara</dc:creator>
  <cp:lastModifiedBy>eemil salovaara</cp:lastModifiedBy>
  <cp:revision>29</cp:revision>
  <dcterms:created xsi:type="dcterms:W3CDTF">2023-09-18T10:36:21Z</dcterms:created>
  <dcterms:modified xsi:type="dcterms:W3CDTF">2023-09-20T05:48:05Z</dcterms:modified>
</cp:coreProperties>
</file>