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80" r:id="rId2"/>
  </p:sldMasterIdLst>
  <p:notesMasterIdLst>
    <p:notesMasterId r:id="rId31"/>
  </p:notesMasterIdLst>
  <p:handoutMasterIdLst>
    <p:handoutMasterId r:id="rId32"/>
  </p:handoutMasterIdLst>
  <p:sldIdLst>
    <p:sldId id="256" r:id="rId3"/>
    <p:sldId id="376" r:id="rId4"/>
    <p:sldId id="357" r:id="rId5"/>
    <p:sldId id="372" r:id="rId6"/>
    <p:sldId id="371" r:id="rId7"/>
    <p:sldId id="375" r:id="rId8"/>
    <p:sldId id="337" r:id="rId9"/>
    <p:sldId id="377" r:id="rId10"/>
    <p:sldId id="334" r:id="rId11"/>
    <p:sldId id="373" r:id="rId12"/>
    <p:sldId id="374" r:id="rId13"/>
    <p:sldId id="370" r:id="rId14"/>
    <p:sldId id="333" r:id="rId15"/>
    <p:sldId id="301" r:id="rId16"/>
    <p:sldId id="336" r:id="rId17"/>
    <p:sldId id="340" r:id="rId18"/>
    <p:sldId id="369" r:id="rId19"/>
    <p:sldId id="364" r:id="rId20"/>
    <p:sldId id="361" r:id="rId21"/>
    <p:sldId id="362" r:id="rId22"/>
    <p:sldId id="366" r:id="rId23"/>
    <p:sldId id="367" r:id="rId24"/>
    <p:sldId id="365" r:id="rId25"/>
    <p:sldId id="368" r:id="rId26"/>
    <p:sldId id="363" r:id="rId27"/>
    <p:sldId id="359" r:id="rId28"/>
    <p:sldId id="360" r:id="rId29"/>
    <p:sldId id="302" r:id="rId30"/>
  </p:sldIdLst>
  <p:sldSz cx="9144000" cy="6858000" type="screen4x3"/>
  <p:notesSz cx="6797675" cy="9926638"/>
  <p:defaultTextStyle>
    <a:defPPr>
      <a:defRPr lang="fi-FI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B3C4E0"/>
    <a:srgbClr val="817F77"/>
    <a:srgbClr val="B46672"/>
    <a:srgbClr val="5EC4EB"/>
    <a:srgbClr val="4166A2"/>
    <a:srgbClr val="E7E4DD"/>
    <a:srgbClr val="777777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2" autoAdjust="0"/>
    <p:restoredTop sz="94600" autoAdjust="0"/>
  </p:normalViewPr>
  <p:slideViewPr>
    <p:cSldViewPr>
      <p:cViewPr varScale="1">
        <p:scale>
          <a:sx n="68" d="100"/>
          <a:sy n="68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8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97" y="0"/>
            <a:ext cx="294608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6"/>
            <a:ext cx="294608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97" y="9428716"/>
            <a:ext cx="2946084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5897D5-E188-4E19-AC5F-E66EDC6C08C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1735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8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91" y="0"/>
            <a:ext cx="294608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102" y="4715153"/>
            <a:ext cx="4983474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noProof="0"/>
              <a:t>Click to edit Master text styles</a:t>
            </a:r>
          </a:p>
          <a:p>
            <a:pPr lvl="1"/>
            <a:r>
              <a:rPr lang="fi-FI" altLang="fi-FI" noProof="0"/>
              <a:t>Second level</a:t>
            </a:r>
          </a:p>
          <a:p>
            <a:pPr lvl="2"/>
            <a:r>
              <a:rPr lang="fi-FI" altLang="fi-FI" noProof="0"/>
              <a:t>Third level</a:t>
            </a:r>
          </a:p>
          <a:p>
            <a:pPr lvl="3"/>
            <a:r>
              <a:rPr lang="fi-FI" altLang="fi-FI" noProof="0"/>
              <a:t>Fourth level</a:t>
            </a:r>
          </a:p>
          <a:p>
            <a:pPr lvl="4"/>
            <a:r>
              <a:rPr lang="fi-FI" altLang="fi-FI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608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91" y="9430306"/>
            <a:ext cx="2946084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ED580CD-0D21-41C1-837F-1590A2CCD97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83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11382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5938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20510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5pPr>
            <a:lvl6pPr marL="25082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6pPr>
            <a:lvl7pPr marL="29654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7pPr>
            <a:lvl8pPr marL="34226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8pPr>
            <a:lvl9pPr marL="387985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DF41B7-FC00-4B50-9305-1B98707375A6}" type="slidenum">
              <a:rPr lang="fi-FI" altLang="fi-FI" smtClean="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fi-FI" altLang="fi-FI">
              <a:cs typeface="Arial Unicode MS" panose="020B0604020202020204" pitchFamily="34" charset="-128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i-FI" altLang="fi-FI" sz="1400">
                <a:latin typeface="Arial" panose="020B0604020202020204" pitchFamily="34" charset="0"/>
                <a:cs typeface="Arial" panose="020B0604020202020204" pitchFamily="34" charset="0"/>
              </a:rPr>
              <a:t>SFS:n toimialayhteisövastuu siirrettiin samalla Teknologiateollisuus ry:stä MetSta ry:lle</a:t>
            </a:r>
          </a:p>
          <a:p>
            <a:pPr eaLnBrk="1" hangingPunct="1"/>
            <a:r>
              <a:rPr lang="fi-FI" altLang="fi-FI" sz="1400">
                <a:latin typeface="Arial" panose="020B0604020202020204" pitchFamily="34" charset="0"/>
                <a:cs typeface="Arial" panose="020B0604020202020204" pitchFamily="34" charset="0"/>
              </a:rPr>
              <a:t>(Teknologiateollisuus ry:n  standardisointi-ryhmä jatkoi MetSta ry:nä)</a:t>
            </a:r>
          </a:p>
          <a:p>
            <a:pPr eaLnBrk="1" hangingPunct="1"/>
            <a:endParaRPr lang="fi-FI" altLang="fi-FI" sz="2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580CD-0D21-41C1-837F-1590A2CCD97E}" type="slidenum">
              <a:rPr lang="fi-FI" altLang="fi-FI" smtClean="0"/>
              <a:pPr>
                <a:defRPr/>
              </a:pPr>
              <a:t>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33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7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METSTA_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82825"/>
            <a:ext cx="54737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73463"/>
            <a:ext cx="7772400" cy="10795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i-FI" altLang="fi-FI" noProof="0"/>
              <a:t>Click to edit Master title style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652963"/>
            <a:ext cx="7775575" cy="7207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altLang="fi-FI" noProof="0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3E7DD4-51F6-4456-B365-944819B15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859922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6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5FCB-9A3D-4B92-9602-02229E27256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5735032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57975" y="476250"/>
            <a:ext cx="2090738" cy="54737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81000" y="476250"/>
            <a:ext cx="6124575" cy="54737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6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4D0A-77AF-4D4C-BDA3-D23B44D8D24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2049419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381000" y="476250"/>
            <a:ext cx="8367713" cy="5473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5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2F2F-D1C0-4C83-A9F1-5FCCC8AEB21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2997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76250"/>
            <a:ext cx="8367713" cy="10080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81000" y="1700213"/>
            <a:ext cx="4106863" cy="42497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0263" y="1700213"/>
            <a:ext cx="4108450" cy="42497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6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7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9B7DF-232C-40AE-B3C5-55C26777D49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622152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76250"/>
            <a:ext cx="8367713" cy="10080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81000" y="1700213"/>
            <a:ext cx="4106863" cy="42497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40263" y="1700213"/>
            <a:ext cx="4108450" cy="4249737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6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7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56DB-194D-4BD9-9BF8-52A166B1DF4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851000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ETSTA_cm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82825"/>
            <a:ext cx="54737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73463"/>
            <a:ext cx="7772400" cy="10795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i-FI" altLang="fi-FI" noProof="0"/>
              <a:t>Click to edit Master title style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652963"/>
            <a:ext cx="7775575" cy="7207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altLang="fi-FI" noProof="0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57B4-ACC3-4CF2-81A8-CC16236241F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8327152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40EC3-1BFD-47D7-874E-254D37404A2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666167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C6423-D9CF-408A-8E0F-967157FF6C3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022384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213"/>
            <a:ext cx="4106863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0263" y="1700213"/>
            <a:ext cx="4108450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0C38-1838-4516-87D3-943AAA0F7A5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769133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75729-2896-4AAA-A35D-94796DF466B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99046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6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5E14C-EA44-453A-990C-84367A14DFD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115951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2738A-CCC3-4841-A9F4-F02E774B0E2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381151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DD56-4361-4EF0-A1A6-4ADBD3706DF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5086377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9E0D-D4AF-4039-AEC0-A9E17FFE075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8411915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4C0FF-A23D-42C4-87CB-9AB531AEB5C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263088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7F4E-805F-4D8A-A361-711FE26CB9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019367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57975" y="476250"/>
            <a:ext cx="2090738" cy="54737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81000" y="476250"/>
            <a:ext cx="6124575" cy="54737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8EEF-AE52-489E-811A-4081ED5EFD6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8262124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76250"/>
            <a:ext cx="8367713" cy="10080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381000" y="1700213"/>
            <a:ext cx="4106863" cy="42497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0263" y="1700213"/>
            <a:ext cx="4108450" cy="42497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4C0A1-3960-4022-937F-B1C870C76D4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9855348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6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98BF-716C-47AE-9322-87215426EE5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48136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213"/>
            <a:ext cx="4106863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0263" y="1700213"/>
            <a:ext cx="4108450" cy="4249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6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7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0844D-09EE-4402-9192-F2DDBFA219F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397425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8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9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039E-E95D-43CB-952C-9FB9B1E16A8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837977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4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5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9CC5-653C-42B9-93BD-2EE618BD32F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2901736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3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4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B8AF-AD1E-47E4-8C89-061AE1A2A38E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623007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6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7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5E4D-FE86-47B7-8EC9-906565E955E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863664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3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6" name="Rectangle 3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7" name="Rectangle 38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81F3-AEDF-4264-82B6-EDE48A0CB62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765597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76250"/>
            <a:ext cx="83677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00213"/>
            <a:ext cx="836771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307138"/>
            <a:ext cx="1008062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rgbClr val="817F77"/>
                </a:solidFill>
              </a:defRPr>
            </a:lvl1pPr>
          </a:lstStyle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99708" name="Rectangle 3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307138"/>
            <a:ext cx="53292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rgbClr val="817F77"/>
                </a:solidFill>
              </a:defRPr>
            </a:lvl1pPr>
          </a:lstStyle>
          <a:p>
            <a:pPr>
              <a:defRPr/>
            </a:pPr>
            <a:r>
              <a:rPr lang="fi-FI" altLang="fi-FI"/>
              <a:t>Ville Saloranta</a:t>
            </a:r>
          </a:p>
        </p:txBody>
      </p:sp>
      <p:sp>
        <p:nvSpPr>
          <p:cNvPr id="99709" name="Rectangle 3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307138"/>
            <a:ext cx="4318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smtClean="0">
                <a:solidFill>
                  <a:srgbClr val="817F77"/>
                </a:solidFill>
              </a:defRPr>
            </a:lvl1pPr>
          </a:lstStyle>
          <a:p>
            <a:pPr>
              <a:defRPr/>
            </a:pPr>
            <a:fld id="{86CB3590-3081-418D-9672-CE65A75702A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1031" name="Picture 388" descr="METSTA_cmy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37288"/>
            <a:ext cx="12303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med"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fontAlgn="base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fontAlgn="base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fontAlgn="base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fontAlgn="base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76250"/>
            <a:ext cx="83677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00213"/>
            <a:ext cx="836771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6307138"/>
            <a:ext cx="1008062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800">
                <a:solidFill>
                  <a:srgbClr val="817F7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307138"/>
            <a:ext cx="53292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 sz="800">
                <a:solidFill>
                  <a:srgbClr val="817F7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i-FI" altLang="fi-FI"/>
              <a:t>Ville Saloranta</a:t>
            </a:r>
            <a:endParaRPr lang="fi-FI" altLang="fi-FI"/>
          </a:p>
        </p:txBody>
      </p:sp>
      <p:sp>
        <p:nvSpPr>
          <p:cNvPr id="353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307138"/>
            <a:ext cx="4318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17F77"/>
                </a:solidFill>
              </a:defRPr>
            </a:lvl1pPr>
          </a:lstStyle>
          <a:p>
            <a:pPr>
              <a:defRPr/>
            </a:pPr>
            <a:fld id="{D5807BA0-071D-420A-AFED-90B60C394A8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pic>
        <p:nvPicPr>
          <p:cNvPr id="1031" name="Picture 7" descr="METSTA_cmy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37288"/>
            <a:ext cx="123031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4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 spd="med"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0" fontAlgn="base" hangingPunct="0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fontAlgn="base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fontAlgn="base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fontAlgn="base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fontAlgn="base">
        <a:spcBef>
          <a:spcPct val="0"/>
        </a:spcBef>
        <a:spcAft>
          <a:spcPct val="2000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lausunto.sfs.f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ar.eda.europa.eu/" TargetMode="External"/><Relationship Id="rId2" Type="http://schemas.openxmlformats.org/officeDocument/2006/relationships/hyperlink" Target="http://edsis.eda.europ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nato.int/cps/en/natohq/topics_124879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3717040"/>
            <a:ext cx="7772400" cy="1008140"/>
          </a:xfrm>
        </p:spPr>
        <p:txBody>
          <a:bodyPr/>
          <a:lstStyle/>
          <a:p>
            <a:pPr eaLnBrk="1" hangingPunct="1"/>
            <a:r>
              <a:rPr lang="fi-FI" altLang="fi-FI" dirty="0"/>
              <a:t>Hybridistandardit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869200"/>
            <a:ext cx="7775575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dirty="0"/>
              <a:t>Asiantuntija Ville Saloranta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1400" dirty="0" err="1"/>
              <a:t>feat</a:t>
            </a:r>
            <a:r>
              <a:rPr lang="fi-FI" altLang="fi-FI" sz="1400" dirty="0"/>
              <a:t> Hanna Järvenpää, toimitusjohtaja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dirty="0"/>
              <a:t>14.9.2017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2"/>
          <p:cNvSpPr txBox="1">
            <a:spLocks/>
          </p:cNvSpPr>
          <p:nvPr/>
        </p:nvSpPr>
        <p:spPr>
          <a:xfrm>
            <a:off x="1187450" y="31750"/>
            <a:ext cx="7200900" cy="792163"/>
          </a:xfrm>
          <a:prstGeom prst="rect">
            <a:avLst/>
          </a:prstGeom>
        </p:spPr>
        <p:txBody>
          <a:bodyPr lIns="91438" tIns="45719" rIns="91438" bIns="45719"/>
          <a:lstStyle>
            <a:lvl1pPr algn="ctr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fi-FI" sz="2787" kern="0" dirty="0">
                <a:solidFill>
                  <a:srgbClr val="0070B8"/>
                </a:solidFill>
              </a:rPr>
              <a:t>SFS-standardien</a:t>
            </a:r>
            <a:r>
              <a:rPr lang="fi-FI" sz="2872" kern="0" dirty="0">
                <a:solidFill>
                  <a:srgbClr val="0070B8"/>
                </a:solidFill>
              </a:rPr>
              <a:t> </a:t>
            </a:r>
            <a:r>
              <a:rPr lang="fi-FI" sz="2787" kern="0" dirty="0">
                <a:solidFill>
                  <a:srgbClr val="0070B8"/>
                </a:solidFill>
              </a:rPr>
              <a:t>alkuperä</a:t>
            </a:r>
            <a:br>
              <a:rPr lang="fi-FI" sz="2787" kern="0" dirty="0">
                <a:solidFill>
                  <a:srgbClr val="0070B8"/>
                </a:solidFill>
              </a:rPr>
            </a:br>
            <a:r>
              <a:rPr lang="fi-FI" altLang="fi-FI" sz="1600" dirty="0">
                <a:solidFill>
                  <a:srgbClr val="0070B8"/>
                </a:solidFill>
              </a:rPr>
              <a:t>SFS, SFS-EN, SFS-EN ISO ja SFS-ISO</a:t>
            </a:r>
          </a:p>
          <a:p>
            <a:pPr>
              <a:defRPr/>
            </a:pPr>
            <a:endParaRPr lang="fi-FI" sz="2787" kern="0" dirty="0">
              <a:solidFill>
                <a:srgbClr val="0070B8"/>
              </a:solidFill>
            </a:endParaRPr>
          </a:p>
          <a:p>
            <a:pPr>
              <a:defRPr/>
            </a:pPr>
            <a:endParaRPr lang="fi-FI" sz="2787" kern="0" dirty="0">
              <a:solidFill>
                <a:srgbClr val="0070B8"/>
              </a:solidFill>
            </a:endParaRPr>
          </a:p>
        </p:txBody>
      </p:sp>
      <p:graphicFrame>
        <p:nvGraphicFramePr>
          <p:cNvPr id="55299" name="Kaavio 6"/>
          <p:cNvGraphicFramePr>
            <a:graphicFrameLocks/>
          </p:cNvGraphicFramePr>
          <p:nvPr/>
        </p:nvGraphicFramePr>
        <p:xfrm>
          <a:off x="849313" y="773113"/>
          <a:ext cx="7877175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3" imgW="7882811" imgH="4432176" progId="Excel.Chart.8">
                  <p:embed/>
                </p:oleObj>
              </mc:Choice>
              <mc:Fallback>
                <p:oleObj name="Chart" r:id="rId3" imgW="7882811" imgH="4432176" progId="Excel.Chart.8">
                  <p:embed/>
                  <p:pic>
                    <p:nvPicPr>
                      <p:cNvPr id="55299" name="Kaavio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773113"/>
                        <a:ext cx="7877175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Suorakulmio 3"/>
          <p:cNvSpPr>
            <a:spLocks noChangeArrowheads="1"/>
          </p:cNvSpPr>
          <p:nvPr/>
        </p:nvSpPr>
        <p:spPr bwMode="auto">
          <a:xfrm>
            <a:off x="463550" y="5145088"/>
            <a:ext cx="8208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r>
              <a:rPr lang="fi-FI" altLang="fi-FI" sz="1600"/>
              <a:t>Toimialayhteisöjen standardisointityön painopiste on nykyään </a:t>
            </a:r>
            <a:br>
              <a:rPr lang="fi-FI" altLang="fi-FI" sz="1600"/>
            </a:br>
            <a:r>
              <a:rPr lang="fi-FI" altLang="fi-FI" sz="1600"/>
              <a:t>eurooppalaisten ja kansainvälisten standardien laadinnassa.</a:t>
            </a:r>
          </a:p>
          <a:p>
            <a:pPr lvl="4" eaLnBrk="1" hangingPunct="1">
              <a:lnSpc>
                <a:spcPct val="80000"/>
              </a:lnSpc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br>
              <a:rPr lang="fi-FI" altLang="fi-FI" sz="1600" b="1">
                <a:sym typeface="Wingdings" panose="05000000000000000000" pitchFamily="2" charset="2"/>
              </a:rPr>
            </a:br>
            <a:r>
              <a:rPr lang="fi-FI" altLang="fi-FI" sz="1600" b="1">
                <a:sym typeface="Wingdings" panose="05000000000000000000" pitchFamily="2" charset="2"/>
              </a:rPr>
              <a:t> </a:t>
            </a:r>
            <a:r>
              <a:rPr lang="fi-FI" altLang="fi-FI" sz="1600" b="1"/>
              <a:t>Eurooppalaisten EN-standardien implementointivelvollisuus</a:t>
            </a:r>
            <a:br>
              <a:rPr lang="fi-FI" altLang="fi-FI" sz="1600" b="1"/>
            </a:br>
            <a:r>
              <a:rPr lang="fi-FI" altLang="fi-FI" sz="1600">
                <a:sym typeface="Wingdings" panose="05000000000000000000" pitchFamily="2" charset="2"/>
              </a:rPr>
              <a:t> </a:t>
            </a:r>
            <a:r>
              <a:rPr lang="fi-FI" altLang="fi-FI" sz="1600"/>
              <a:t>Myös EN ISO –standardit</a:t>
            </a:r>
            <a:br>
              <a:rPr lang="fi-FI" altLang="fi-FI" sz="1600"/>
            </a:br>
            <a:endParaRPr lang="fi-FI" altLang="fi-FI" sz="1600"/>
          </a:p>
          <a:p>
            <a:pPr lvl="1" algn="ctr" eaLnBrk="1" hangingPunct="1">
              <a:lnSpc>
                <a:spcPct val="80000"/>
              </a:lnSpc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r>
              <a:rPr lang="fi-FI" altLang="fi-FI" sz="1600" b="1"/>
              <a:t>ISO-standardit implementoidaan tarvittaessa</a:t>
            </a:r>
          </a:p>
        </p:txBody>
      </p:sp>
      <p:sp>
        <p:nvSpPr>
          <p:cNvPr id="55301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64E34D7-504A-460F-9E12-15E65E06935F}" type="slidenum">
              <a:rPr lang="fi-FI" altLang="fi-FI" sz="1500" smtClean="0">
                <a:solidFill>
                  <a:srgbClr val="000000"/>
                </a:solidFill>
              </a:rPr>
              <a:pPr/>
              <a:t>10</a:t>
            </a:fld>
            <a:endParaRPr lang="fi-FI" altLang="fi-FI" sz="1500">
              <a:solidFill>
                <a:srgbClr val="000000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762259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tsikko 1"/>
          <p:cNvSpPr>
            <a:spLocks noGrp="1"/>
          </p:cNvSpPr>
          <p:nvPr>
            <p:ph type="title"/>
          </p:nvPr>
        </p:nvSpPr>
        <p:spPr>
          <a:xfrm>
            <a:off x="403225" y="692150"/>
            <a:ext cx="8367713" cy="1008063"/>
          </a:xfrm>
        </p:spPr>
        <p:txBody>
          <a:bodyPr/>
          <a:lstStyle/>
          <a:p>
            <a:r>
              <a:rPr lang="fi-FI" altLang="fi-FI" b="1">
                <a:latin typeface="Calibri" panose="020F0502020204030204" pitchFamily="34" charset="0"/>
              </a:rPr>
              <a:t>Eurooppalainen standardisointi:</a:t>
            </a:r>
            <a:br>
              <a:rPr lang="fi-FI" altLang="fi-FI" b="1">
                <a:latin typeface="Calibri" panose="020F0502020204030204" pitchFamily="34" charset="0"/>
              </a:rPr>
            </a:br>
            <a:r>
              <a:rPr lang="fi-FI" altLang="fi-FI" b="1">
                <a:latin typeface="Calibri" panose="020F0502020204030204" pitchFamily="34" charset="0"/>
              </a:rPr>
              <a:t>Miten standardit liittyvät lainsäädäntöön?</a:t>
            </a:r>
            <a:br>
              <a:rPr lang="fi-FI" altLang="fi-FI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altLang="fi-FI"/>
          </a:p>
        </p:txBody>
      </p:sp>
      <p:sp>
        <p:nvSpPr>
          <p:cNvPr id="57347" name="Sisällön paikkamerkki 2"/>
          <p:cNvSpPr>
            <a:spLocks noGrp="1"/>
          </p:cNvSpPr>
          <p:nvPr>
            <p:ph idx="1"/>
          </p:nvPr>
        </p:nvSpPr>
        <p:spPr>
          <a:xfrm>
            <a:off x="250825" y="1341438"/>
            <a:ext cx="8367713" cy="4249737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fi-FI" altLang="fi-FI">
                <a:latin typeface="Calibri" panose="020F0502020204030204" pitchFamily="34" charset="0"/>
              </a:rPr>
              <a:t>Standardien käyttö on harvoin lainsäädännön mukaan pakollista, mutta niitä käytetään hyväksi lainsäädännössä.</a:t>
            </a:r>
            <a:br>
              <a:rPr lang="fi-FI" altLang="fi-FI" sz="800">
                <a:latin typeface="Calibri" panose="020F0502020204030204" pitchFamily="34" charset="0"/>
              </a:rPr>
            </a:br>
            <a:endParaRPr lang="fi-FI" altLang="fi-FI" sz="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fi-FI" altLang="fi-FI" sz="2400" b="1">
                <a:solidFill>
                  <a:srgbClr val="3333CC"/>
                </a:solidFill>
                <a:latin typeface="Calibri" panose="020F0502020204030204" pitchFamily="34" charset="0"/>
              </a:rPr>
              <a:t>Euroopan Unionissa teknistä lainsäädäntöä ohjataan direktiiveillä.</a:t>
            </a:r>
            <a:br>
              <a:rPr lang="fi-FI" altLang="fi-FI" sz="800">
                <a:latin typeface="Calibri" panose="020F0502020204030204" pitchFamily="34" charset="0"/>
              </a:rPr>
            </a:br>
            <a:endParaRPr lang="fi-FI" altLang="fi-FI" sz="800">
              <a:latin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fi-FI" altLang="fi-FI">
                <a:latin typeface="Calibri" panose="020F0502020204030204" pitchFamily="34" charset="0"/>
              </a:rPr>
              <a:t>Ne ovat useimmiten ns. uuden menettelyn direktiivejä, joissa annetaan vain perusvaatimukset ja todetaan, että harmonisoitu eurooppalainen standardi täyttää nämä vaatimukset.</a:t>
            </a:r>
            <a:br>
              <a:rPr lang="fi-FI" altLang="fi-FI" sz="800">
                <a:latin typeface="Calibri" panose="020F0502020204030204" pitchFamily="34" charset="0"/>
              </a:rPr>
            </a:br>
            <a:endParaRPr lang="fi-FI" altLang="fi-FI" sz="800">
              <a:latin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fi-FI" altLang="fi-FI" b="1">
                <a:latin typeface="Calibri" panose="020F0502020204030204" pitchFamily="34" charset="0"/>
              </a:rPr>
              <a:t>Tarkoituksena on yksinkertaistaa lainsäädäntöä siten, että </a:t>
            </a:r>
            <a:r>
              <a:rPr lang="fi-FI" altLang="fi-FI" sz="2400" b="1">
                <a:solidFill>
                  <a:srgbClr val="3333CC"/>
                </a:solidFill>
                <a:latin typeface="Calibri" panose="020F0502020204030204" pitchFamily="34" charset="0"/>
              </a:rPr>
              <a:t>lainsäädännössä annetaan vain olennaiset vaatimukset ja tekniset yksityiskohdat esitetään standardeissa.</a:t>
            </a:r>
            <a:br>
              <a:rPr lang="fi-FI" altLang="fi-FI" sz="800" b="1">
                <a:solidFill>
                  <a:srgbClr val="3333CC"/>
                </a:solidFill>
                <a:latin typeface="Calibri" panose="020F0502020204030204" pitchFamily="34" charset="0"/>
              </a:rPr>
            </a:br>
            <a:endParaRPr lang="fi-FI" altLang="fi-FI" sz="800" b="1">
              <a:solidFill>
                <a:srgbClr val="3333CC"/>
              </a:solidFill>
              <a:latin typeface="Calibri" panose="020F0502020204030204" pitchFamily="34" charset="0"/>
            </a:endParaRPr>
          </a:p>
          <a:p>
            <a:pPr marL="342900" indent="-342900"/>
            <a:r>
              <a:rPr lang="fi-FI" altLang="fi-FI">
                <a:latin typeface="Calibri" panose="020F0502020204030204" pitchFamily="34" charset="0"/>
              </a:rPr>
              <a:t>Eri maat valmistelevat direktiivien pohjalta </a:t>
            </a:r>
            <a:r>
              <a:rPr lang="fi-FI" altLang="fi-FI" b="1">
                <a:solidFill>
                  <a:srgbClr val="FF6600"/>
                </a:solidFill>
                <a:latin typeface="Calibri" panose="020F0502020204030204" pitchFamily="34" charset="0"/>
              </a:rPr>
              <a:t>kansallisen lainsäädäntönsä</a:t>
            </a:r>
            <a:r>
              <a:rPr lang="fi-FI" altLang="fi-FI">
                <a:latin typeface="Calibri" panose="020F0502020204030204" pitchFamily="34" charset="0"/>
              </a:rPr>
              <a:t>.</a:t>
            </a:r>
            <a:br>
              <a:rPr lang="fi-FI" altLang="fi-FI">
                <a:latin typeface="Calibri" panose="020F0502020204030204" pitchFamily="34" charset="0"/>
              </a:rPr>
            </a:br>
            <a:endParaRPr lang="fi-FI" altLang="fi-FI"/>
          </a:p>
        </p:txBody>
      </p:sp>
      <p:sp>
        <p:nvSpPr>
          <p:cNvPr id="57348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3A363E36-A0E4-40C3-8C4A-7D79C6659059}" type="slidenum">
              <a:rPr lang="fi-FI" altLang="fi-FI" sz="800" smtClean="0">
                <a:solidFill>
                  <a:srgbClr val="817F77"/>
                </a:solidFill>
              </a:rPr>
              <a:pPr/>
              <a:t>11</a:t>
            </a:fld>
            <a:endParaRPr lang="fi-FI" altLang="fi-FI" sz="800">
              <a:solidFill>
                <a:srgbClr val="817F77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4650064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fi-FI" altLang="fi-FI" sz="2027" b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fi-FI" altLang="fi-FI" sz="2027" b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12643"/>
            <a:ext cx="7772400" cy="1143000"/>
          </a:xfrm>
        </p:spPr>
        <p:txBody>
          <a:bodyPr lIns="90486" tIns="44449" rIns="90486" bIns="44449"/>
          <a:lstStyle/>
          <a:p>
            <a:pPr eaLnBrk="1" hangingPunct="1">
              <a:lnSpc>
                <a:spcPts val="4214"/>
              </a:lnSpc>
              <a:defRPr/>
            </a:pPr>
            <a:r>
              <a:rPr lang="fi-FI" altLang="fi-FI" sz="3209" dirty="0"/>
              <a:t>Standardisoimisliiton </a:t>
            </a:r>
            <a:br>
              <a:rPr lang="fi-FI" altLang="fi-FI" sz="3209" dirty="0"/>
            </a:br>
            <a:r>
              <a:rPr lang="fi-FI" altLang="fi-FI" sz="3209" dirty="0"/>
              <a:t>toimialayhteisöt (TAY)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25425" y="1260475"/>
            <a:ext cx="3530600" cy="4467225"/>
          </a:xfrm>
        </p:spPr>
        <p:txBody>
          <a:bodyPr lIns="90486" tIns="44449" rIns="90486" bIns="44449"/>
          <a:lstStyle/>
          <a:p>
            <a:pPr marL="380279" indent="-380279" eaLnBrk="1" hangingPunct="1">
              <a:buFontTx/>
              <a:buNone/>
              <a:defRPr/>
            </a:pPr>
            <a:r>
              <a:rPr lang="fi-FI" altLang="fi-FI" sz="1605" dirty="0"/>
              <a:t>Yksityiset:</a:t>
            </a:r>
          </a:p>
          <a:p>
            <a:pPr marL="380279" indent="-380279" eaLnBrk="1" hangingPunct="1">
              <a:defRPr/>
            </a:pPr>
            <a:r>
              <a:rPr lang="fi-FI" altLang="fi-FI" sz="1800" dirty="0" err="1"/>
              <a:t>Kemesta</a:t>
            </a:r>
            <a:r>
              <a:rPr lang="fi-FI" altLang="fi-FI" sz="1800" dirty="0"/>
              <a:t> ry</a:t>
            </a:r>
          </a:p>
          <a:p>
            <a:pPr marL="380279" indent="-380279" eaLnBrk="1" hangingPunct="1">
              <a:defRPr/>
            </a:pPr>
            <a:r>
              <a:rPr lang="fi-FI" altLang="fi-FI" sz="1800" b="1" dirty="0"/>
              <a:t>Metalliteollisuuden </a:t>
            </a:r>
          </a:p>
          <a:p>
            <a:pPr marL="0" indent="0" eaLnBrk="1" hangingPunct="1">
              <a:buFontTx/>
              <a:buNone/>
              <a:defRPr/>
            </a:pPr>
            <a:r>
              <a:rPr lang="fi-FI" altLang="fi-FI" sz="1800" b="1" dirty="0"/>
              <a:t>      Standardisointiyhdistys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Muoviteollisuus ry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Rakennustuoteteollisuus ry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SESKO ry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Standardisoimisyhdistys TEVASTA ry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Yleinen Teollisuusliitto ry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Öljy- ja biopolttoaineala ry</a:t>
            </a:r>
          </a:p>
          <a:p>
            <a:pPr marL="380279" indent="-380279" eaLnBrk="1" hangingPunct="1">
              <a:buFontTx/>
              <a:buNone/>
              <a:defRPr/>
            </a:pPr>
            <a:endParaRPr lang="fi-FI" altLang="fi-FI" sz="1605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1770" y="1291913"/>
            <a:ext cx="3530600" cy="4467225"/>
          </a:xfrm>
        </p:spPr>
        <p:txBody>
          <a:bodyPr lIns="90486" tIns="44449" rIns="90486" bIns="44449"/>
          <a:lstStyle/>
          <a:p>
            <a:pPr marL="380279" indent="-380279" eaLnBrk="1" hangingPunct="1">
              <a:buFontTx/>
              <a:buNone/>
              <a:defRPr/>
            </a:pPr>
            <a:r>
              <a:rPr lang="fi-FI" altLang="fi-FI" sz="1605" dirty="0"/>
              <a:t>Valtiolliset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Liikennevirasto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Luonnonvarakeskus Luke Mittaus ja standardisointi (</a:t>
            </a:r>
            <a:r>
              <a:rPr lang="fi-FI" altLang="fi-FI" sz="1800" dirty="0" err="1"/>
              <a:t>Vakola</a:t>
            </a:r>
            <a:r>
              <a:rPr lang="fi-FI" altLang="fi-FI" sz="1800" dirty="0"/>
              <a:t>)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Suomen Ympäristökeskus</a:t>
            </a:r>
          </a:p>
          <a:p>
            <a:pPr marL="380279" indent="-380279" eaLnBrk="1" hangingPunct="1">
              <a:defRPr/>
            </a:pPr>
            <a:r>
              <a:rPr lang="fi-FI" altLang="fi-FI" sz="1800" dirty="0"/>
              <a:t>Viestintävirasto</a:t>
            </a:r>
          </a:p>
        </p:txBody>
      </p:sp>
      <p:pic>
        <p:nvPicPr>
          <p:cNvPr id="49159" name="Picture 10" descr="Syke_cmyk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4584700"/>
            <a:ext cx="8651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6" descr="SESKOcmyk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89588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7" descr="TEVASTAcmyk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89588"/>
            <a:ext cx="1727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28" descr="liikennevirasto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386263"/>
            <a:ext cx="7620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29" descr="Muoviteollisuus_logo_2008_RGBpie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45125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Kuva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399088"/>
            <a:ext cx="14446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20" descr="C:\data\sfs-tiedotus\kuvat\LOGOT\tayt\Viestintavirasto_pos_cmyk2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11588"/>
            <a:ext cx="24907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8" descr="C:\data\sfs-tiedotus\2013\2013-1\kuvat\kemesta-logo-rgb-200 kopi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4783138"/>
            <a:ext cx="16335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20" descr="C:\data\sfs-tiedotus\kuvat\LOGOT\tayt\YTL-logo_900x178p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089650"/>
            <a:ext cx="26622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Kuva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089650"/>
            <a:ext cx="25574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19" descr="C:\data\sfs-tiedotus\kuvat\LOGOT\tayt\taylogot2014-03\ÖBAlogo_0_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6056313"/>
            <a:ext cx="11969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Picture 20" descr="C:\data\sfs-tiedotus\kuvat\LOGOT\tayt\taylogot2014-03\Luke_FI_virall_RGB copy2x1,6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721100"/>
            <a:ext cx="858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1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510B32C9-5B23-4E5B-8A9B-AD0AFB51EFA6}" type="slidenum">
              <a:rPr lang="fi-FI" altLang="fi-FI" sz="1500" smtClean="0">
                <a:solidFill>
                  <a:srgbClr val="000000"/>
                </a:solidFill>
              </a:rPr>
              <a:pPr/>
              <a:t>12</a:t>
            </a:fld>
            <a:endParaRPr lang="fi-FI" altLang="fi-FI" sz="1500">
              <a:solidFill>
                <a:srgbClr val="000000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29544083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Miten standardit laaditaan?</a:t>
            </a:r>
          </a:p>
        </p:txBody>
      </p:sp>
      <p:sp>
        <p:nvSpPr>
          <p:cNvPr id="1229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Työryhmien laatimat standardiehdotukset lähetetään julkisille lausuntokierroksille – kaikilla mahdollisuus kommentoida </a:t>
            </a:r>
          </a:p>
          <a:p>
            <a:pPr eaLnBrk="1" hangingPunct="1"/>
            <a:r>
              <a:rPr lang="fi-FI" altLang="fi-FI" dirty="0"/>
              <a:t>Lausuntokierrosten kommenttien käsittely ja lopullisen ehdotustekstin muokkaus</a:t>
            </a:r>
          </a:p>
          <a:p>
            <a:pPr eaLnBrk="1" hangingPunct="1"/>
            <a:r>
              <a:rPr lang="fi-FI" altLang="fi-FI" dirty="0"/>
              <a:t>Äänestys lopullisen ehdotustekstin hyväksymisestä (</a:t>
            </a:r>
            <a:r>
              <a:rPr lang="fi-FI" altLang="fi-FI" dirty="0" err="1"/>
              <a:t>yes/no</a:t>
            </a:r>
            <a:r>
              <a:rPr lang="fi-FI" altLang="fi-FI" dirty="0"/>
              <a:t>) –tekniseen sisältöön ei enää voi vaikuttaa</a:t>
            </a:r>
          </a:p>
          <a:p>
            <a:pPr eaLnBrk="1" hangingPunct="1"/>
            <a:r>
              <a:rPr lang="fi-FI" altLang="fi-FI" dirty="0"/>
              <a:t>Standardin julkaisu</a:t>
            </a:r>
          </a:p>
        </p:txBody>
      </p:sp>
      <p:sp>
        <p:nvSpPr>
          <p:cNvPr id="12292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ECF407DF-B3D4-48AE-9AA8-09D7F255B583}" type="slidenum">
              <a:rPr lang="fi-FI" altLang="fi-FI" sz="800">
                <a:solidFill>
                  <a:srgbClr val="817F77"/>
                </a:solidFill>
              </a:rPr>
              <a:pPr/>
              <a:t>13</a:t>
            </a:fld>
            <a:endParaRPr lang="fi-FI" altLang="fi-FI" sz="800">
              <a:solidFill>
                <a:srgbClr val="817F77"/>
              </a:solidFill>
            </a:endParaRP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quarter" idx="10"/>
          </p:nvPr>
        </p:nvSpPr>
        <p:spPr>
          <a:xfrm>
            <a:off x="827088" y="6307138"/>
            <a:ext cx="1008062" cy="217487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altLang="fi-FI" sz="800">
                <a:solidFill>
                  <a:srgbClr val="817F77"/>
                </a:solidFill>
              </a:rPr>
              <a:t>14.09.2017</a:t>
            </a:r>
            <a:endParaRPr lang="fi-FI" altLang="fi-FI" sz="800" dirty="0">
              <a:solidFill>
                <a:srgbClr val="817F77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E412F496-A595-4ACA-BE0E-1D55C35FED02}" type="slidenum">
              <a:rPr lang="fi-FI" altLang="fi-FI" sz="800">
                <a:solidFill>
                  <a:srgbClr val="817F77"/>
                </a:solidFill>
              </a:rPr>
              <a:pPr/>
              <a:t>14</a:t>
            </a:fld>
            <a:endParaRPr lang="fi-FI" altLang="fi-FI" sz="800">
              <a:solidFill>
                <a:srgbClr val="817F77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67713" cy="863600"/>
          </a:xfrm>
        </p:spPr>
        <p:txBody>
          <a:bodyPr/>
          <a:lstStyle/>
          <a:p>
            <a:pPr eaLnBrk="1" hangingPunct="1"/>
            <a:r>
              <a:rPr lang="fi-FI" altLang="fi-FI" dirty="0"/>
              <a:t>Standardien laadintaprosessi (CEN)</a:t>
            </a:r>
          </a:p>
        </p:txBody>
      </p:sp>
      <p:sp>
        <p:nvSpPr>
          <p:cNvPr id="306179" name="AutoShape 3"/>
          <p:cNvSpPr>
            <a:spLocks noChangeArrowheads="1"/>
          </p:cNvSpPr>
          <p:nvPr/>
        </p:nvSpPr>
        <p:spPr bwMode="auto">
          <a:xfrm>
            <a:off x="323850" y="3644900"/>
            <a:ext cx="1584325" cy="792163"/>
          </a:xfrm>
          <a:prstGeom prst="flowChartProcess">
            <a:avLst/>
          </a:prstGeom>
          <a:gradFill rotWithShape="1">
            <a:gsLst>
              <a:gs pos="0">
                <a:schemeClr val="tx2">
                  <a:gamma/>
                  <a:shade val="65490"/>
                  <a:invGamma/>
                </a:schemeClr>
              </a:gs>
              <a:gs pos="50000">
                <a:schemeClr val="tx2">
                  <a:alpha val="75999"/>
                </a:schemeClr>
              </a:gs>
              <a:gs pos="100000">
                <a:schemeClr val="tx2">
                  <a:gamma/>
                  <a:shade val="65490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fi-FI" altLang="fi-FI"/>
              <a:t>Ehdotustekstin </a:t>
            </a:r>
          </a:p>
          <a:p>
            <a:pPr>
              <a:defRPr/>
            </a:pPr>
            <a:r>
              <a:rPr lang="fi-FI" altLang="fi-FI"/>
              <a:t>laadinta</a:t>
            </a:r>
          </a:p>
        </p:txBody>
      </p:sp>
      <p:sp>
        <p:nvSpPr>
          <p:cNvPr id="306180" name="AutoShape 4"/>
          <p:cNvSpPr>
            <a:spLocks noChangeArrowheads="1"/>
          </p:cNvSpPr>
          <p:nvPr/>
        </p:nvSpPr>
        <p:spPr bwMode="auto">
          <a:xfrm>
            <a:off x="2555875" y="3644900"/>
            <a:ext cx="936625" cy="792163"/>
          </a:xfrm>
          <a:prstGeom prst="flowChartProcess">
            <a:avLst/>
          </a:prstGeom>
          <a:gradFill rotWithShape="1">
            <a:gsLst>
              <a:gs pos="0">
                <a:schemeClr val="accent1">
                  <a:gamma/>
                  <a:shade val="65490"/>
                  <a:invGamma/>
                </a:schemeClr>
              </a:gs>
              <a:gs pos="50000">
                <a:schemeClr val="accent1">
                  <a:alpha val="75999"/>
                </a:schemeClr>
              </a:gs>
              <a:gs pos="100000">
                <a:schemeClr val="accent1">
                  <a:gamma/>
                  <a:shade val="65490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fi-FI" altLang="fi-FI"/>
              <a:t>Lausunto-</a:t>
            </a:r>
            <a:br>
              <a:rPr lang="fi-FI" altLang="fi-FI"/>
            </a:br>
            <a:r>
              <a:rPr lang="fi-FI" altLang="fi-FI"/>
              <a:t>vaihe</a:t>
            </a:r>
          </a:p>
        </p:txBody>
      </p:sp>
      <p:sp>
        <p:nvSpPr>
          <p:cNvPr id="306181" name="AutoShape 5"/>
          <p:cNvSpPr>
            <a:spLocks noChangeArrowheads="1"/>
          </p:cNvSpPr>
          <p:nvPr/>
        </p:nvSpPr>
        <p:spPr bwMode="auto">
          <a:xfrm>
            <a:off x="3492500" y="3644900"/>
            <a:ext cx="1439863" cy="792163"/>
          </a:xfrm>
          <a:prstGeom prst="flowChartProcess">
            <a:avLst/>
          </a:prstGeom>
          <a:gradFill rotWithShape="1">
            <a:gsLst>
              <a:gs pos="0">
                <a:schemeClr val="tx2">
                  <a:gamma/>
                  <a:shade val="65490"/>
                  <a:invGamma/>
                </a:schemeClr>
              </a:gs>
              <a:gs pos="50000">
                <a:schemeClr val="tx2">
                  <a:alpha val="75999"/>
                </a:schemeClr>
              </a:gs>
              <a:gs pos="100000">
                <a:schemeClr val="tx2">
                  <a:gamma/>
                  <a:shade val="65490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fi-FI" altLang="fi-FI"/>
              <a:t>Ehdotustekstin</a:t>
            </a:r>
            <a:br>
              <a:rPr lang="fi-FI" altLang="fi-FI"/>
            </a:br>
            <a:r>
              <a:rPr lang="fi-FI" altLang="fi-FI"/>
              <a:t>muokkaus</a:t>
            </a: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5724525" y="3644900"/>
            <a:ext cx="936625" cy="7921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5490"/>
                  <a:invGamma/>
                </a:schemeClr>
              </a:gs>
              <a:gs pos="50000">
                <a:schemeClr val="accent1">
                  <a:alpha val="75999"/>
                </a:schemeClr>
              </a:gs>
              <a:gs pos="100000">
                <a:schemeClr val="accent1">
                  <a:gamma/>
                  <a:shade val="65490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fi-FI" altLang="fi-FI" dirty="0"/>
              <a:t>Äänestys-</a:t>
            </a:r>
            <a:br>
              <a:rPr lang="fi-FI" altLang="fi-FI" dirty="0"/>
            </a:br>
            <a:r>
              <a:rPr lang="fi-FI" altLang="fi-FI" dirty="0"/>
              <a:t>vaihe</a:t>
            </a:r>
          </a:p>
        </p:txBody>
      </p:sp>
      <p:sp>
        <p:nvSpPr>
          <p:cNvPr id="13322" name="AutoShape 7"/>
          <p:cNvSpPr>
            <a:spLocks noChangeArrowheads="1"/>
          </p:cNvSpPr>
          <p:nvPr/>
        </p:nvSpPr>
        <p:spPr bwMode="auto">
          <a:xfrm>
            <a:off x="7667625" y="3644900"/>
            <a:ext cx="1081088" cy="792163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altLang="fi-FI"/>
              <a:t>Valmis</a:t>
            </a:r>
            <a:br>
              <a:rPr lang="fi-FI" altLang="fi-FI"/>
            </a:br>
            <a:r>
              <a:rPr lang="fi-FI" altLang="fi-FI"/>
              <a:t>standardi</a:t>
            </a:r>
          </a:p>
        </p:txBody>
      </p:sp>
      <p:sp>
        <p:nvSpPr>
          <p:cNvPr id="306184" name="AutoShape 8"/>
          <p:cNvSpPr>
            <a:spLocks noChangeArrowheads="1"/>
          </p:cNvSpPr>
          <p:nvPr/>
        </p:nvSpPr>
        <p:spPr bwMode="auto">
          <a:xfrm>
            <a:off x="1908175" y="3644900"/>
            <a:ext cx="647700" cy="792163"/>
          </a:xfrm>
          <a:prstGeom prst="flowChartPredefinedProcess">
            <a:avLst/>
          </a:prstGeom>
          <a:gradFill rotWithShape="1">
            <a:gsLst>
              <a:gs pos="0">
                <a:schemeClr val="bg1">
                  <a:gamma/>
                  <a:shade val="65490"/>
                  <a:invGamma/>
                </a:schemeClr>
              </a:gs>
              <a:gs pos="50000">
                <a:schemeClr val="bg1">
                  <a:alpha val="75999"/>
                </a:schemeClr>
              </a:gs>
              <a:gs pos="100000">
                <a:schemeClr val="bg1">
                  <a:gamma/>
                  <a:shade val="65490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i-FI" altLang="fi-FI"/>
          </a:p>
        </p:txBody>
      </p:sp>
      <p:sp>
        <p:nvSpPr>
          <p:cNvPr id="306185" name="AutoShape 9"/>
          <p:cNvSpPr>
            <a:spLocks noChangeArrowheads="1"/>
          </p:cNvSpPr>
          <p:nvPr/>
        </p:nvSpPr>
        <p:spPr bwMode="auto">
          <a:xfrm>
            <a:off x="4932363" y="3644900"/>
            <a:ext cx="792162" cy="792163"/>
          </a:xfrm>
          <a:prstGeom prst="flowChartPredefinedProcess">
            <a:avLst/>
          </a:prstGeom>
          <a:gradFill rotWithShape="1">
            <a:gsLst>
              <a:gs pos="0">
                <a:schemeClr val="bg1">
                  <a:gamma/>
                  <a:shade val="65490"/>
                  <a:invGamma/>
                </a:schemeClr>
              </a:gs>
              <a:gs pos="50000">
                <a:schemeClr val="bg1">
                  <a:alpha val="75999"/>
                </a:schemeClr>
              </a:gs>
              <a:gs pos="100000">
                <a:schemeClr val="bg1">
                  <a:gamma/>
                  <a:shade val="65490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i-FI" altLang="fi-FI"/>
          </a:p>
        </p:txBody>
      </p:sp>
      <p:sp>
        <p:nvSpPr>
          <p:cNvPr id="306186" name="AutoShape 10"/>
          <p:cNvSpPr>
            <a:spLocks noChangeArrowheads="1"/>
          </p:cNvSpPr>
          <p:nvPr/>
        </p:nvSpPr>
        <p:spPr bwMode="auto">
          <a:xfrm>
            <a:off x="6659563" y="3644900"/>
            <a:ext cx="649287" cy="792163"/>
          </a:xfrm>
          <a:prstGeom prst="flowChartPredefinedProcess">
            <a:avLst/>
          </a:prstGeom>
          <a:gradFill rotWithShape="1">
            <a:gsLst>
              <a:gs pos="0">
                <a:schemeClr val="bg1">
                  <a:gamma/>
                  <a:shade val="65490"/>
                  <a:invGamma/>
                </a:schemeClr>
              </a:gs>
              <a:gs pos="50000">
                <a:schemeClr val="bg1">
                  <a:alpha val="75999"/>
                </a:schemeClr>
              </a:gs>
              <a:gs pos="100000">
                <a:schemeClr val="bg1">
                  <a:gamma/>
                  <a:shade val="65490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i-FI" altLang="fi-FI"/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 flipV="1">
            <a:off x="323850" y="4868863"/>
            <a:ext cx="7272338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27" name="Text Box 12"/>
          <p:cNvSpPr txBox="1">
            <a:spLocks noChangeArrowheads="1"/>
          </p:cNvSpPr>
          <p:nvPr/>
        </p:nvSpPr>
        <p:spPr bwMode="auto">
          <a:xfrm>
            <a:off x="7631113" y="4725988"/>
            <a:ext cx="15128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i-FI" altLang="fi-FI" dirty="0"/>
              <a:t>Yhteensä n. 3 vuotta</a:t>
            </a:r>
          </a:p>
        </p:txBody>
      </p:sp>
      <p:sp>
        <p:nvSpPr>
          <p:cNvPr id="13328" name="Rectangle 13"/>
          <p:cNvSpPr>
            <a:spLocks noChangeArrowheads="1"/>
          </p:cNvSpPr>
          <p:nvPr/>
        </p:nvSpPr>
        <p:spPr bwMode="auto">
          <a:xfrm>
            <a:off x="323850" y="5445125"/>
            <a:ext cx="6985000" cy="5762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altLang="fi-FI" dirty="0"/>
              <a:t>VAIKUTUSMAHDOLLISUUS</a:t>
            </a:r>
          </a:p>
        </p:txBody>
      </p:sp>
      <p:sp>
        <p:nvSpPr>
          <p:cNvPr id="306190" name="Rectangle 14"/>
          <p:cNvSpPr>
            <a:spLocks noChangeArrowheads="1"/>
          </p:cNvSpPr>
          <p:nvPr/>
        </p:nvSpPr>
        <p:spPr bwMode="auto">
          <a:xfrm>
            <a:off x="7034832" y="836612"/>
            <a:ext cx="1943100" cy="288925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52157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5215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fi-FI" altLang="fi-FI" dirty="0"/>
              <a:t>Työryhmä</a:t>
            </a:r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7034832" y="1268412"/>
            <a:ext cx="1944688" cy="2873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4902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fi-FI" altLang="fi-FI" dirty="0"/>
              <a:t>Hallinnolliset prosessit</a:t>
            </a:r>
          </a:p>
        </p:txBody>
      </p:sp>
      <p:sp>
        <p:nvSpPr>
          <p:cNvPr id="306192" name="Rectangle 16"/>
          <p:cNvSpPr>
            <a:spLocks noChangeArrowheads="1"/>
          </p:cNvSpPr>
          <p:nvPr/>
        </p:nvSpPr>
        <p:spPr bwMode="auto">
          <a:xfrm>
            <a:off x="7034832" y="1700212"/>
            <a:ext cx="1944688" cy="2873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0784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78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fi-FI" altLang="fi-FI" dirty="0"/>
              <a:t>Kansallinen taso</a:t>
            </a:r>
          </a:p>
        </p:txBody>
      </p:sp>
      <p:sp>
        <p:nvSpPr>
          <p:cNvPr id="13332" name="Text Box 17"/>
          <p:cNvSpPr txBox="1">
            <a:spLocks noChangeArrowheads="1"/>
          </p:cNvSpPr>
          <p:nvPr/>
        </p:nvSpPr>
        <p:spPr bwMode="auto">
          <a:xfrm>
            <a:off x="755650" y="4941888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i-FI" altLang="fi-FI"/>
              <a:t>12 kk</a:t>
            </a:r>
          </a:p>
        </p:txBody>
      </p:sp>
      <p:sp>
        <p:nvSpPr>
          <p:cNvPr id="13333" name="Line 18"/>
          <p:cNvSpPr>
            <a:spLocks noChangeShapeType="1"/>
          </p:cNvSpPr>
          <p:nvPr/>
        </p:nvSpPr>
        <p:spPr bwMode="auto">
          <a:xfrm>
            <a:off x="1908175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34" name="Text Box 19"/>
          <p:cNvSpPr txBox="1">
            <a:spLocks noChangeArrowheads="1"/>
          </p:cNvSpPr>
          <p:nvPr/>
        </p:nvSpPr>
        <p:spPr bwMode="auto">
          <a:xfrm>
            <a:off x="5003800" y="4941888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i-FI" altLang="fi-FI"/>
              <a:t>3.5 kk</a:t>
            </a:r>
          </a:p>
        </p:txBody>
      </p:sp>
      <p:sp>
        <p:nvSpPr>
          <p:cNvPr id="13335" name="Line 20"/>
          <p:cNvSpPr>
            <a:spLocks noChangeShapeType="1"/>
          </p:cNvSpPr>
          <p:nvPr/>
        </p:nvSpPr>
        <p:spPr bwMode="auto">
          <a:xfrm>
            <a:off x="4932363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36" name="Text Box 21"/>
          <p:cNvSpPr txBox="1">
            <a:spLocks noChangeArrowheads="1"/>
          </p:cNvSpPr>
          <p:nvPr/>
        </p:nvSpPr>
        <p:spPr bwMode="auto">
          <a:xfrm>
            <a:off x="2771775" y="4941888"/>
            <a:ext cx="5762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i-FI" altLang="fi-FI" sz="1600" dirty="0"/>
              <a:t>3 kk</a:t>
            </a:r>
          </a:p>
        </p:txBody>
      </p:sp>
      <p:sp>
        <p:nvSpPr>
          <p:cNvPr id="13337" name="Text Box 22"/>
          <p:cNvSpPr txBox="1">
            <a:spLocks noChangeArrowheads="1"/>
          </p:cNvSpPr>
          <p:nvPr/>
        </p:nvSpPr>
        <p:spPr bwMode="auto">
          <a:xfrm>
            <a:off x="5940425" y="4941888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i-FI" altLang="fi-FI"/>
              <a:t>2 kk</a:t>
            </a:r>
          </a:p>
        </p:txBody>
      </p:sp>
      <p:sp>
        <p:nvSpPr>
          <p:cNvPr id="13338" name="Line 23"/>
          <p:cNvSpPr>
            <a:spLocks noChangeShapeType="1"/>
          </p:cNvSpPr>
          <p:nvPr/>
        </p:nvSpPr>
        <p:spPr bwMode="auto">
          <a:xfrm>
            <a:off x="2555875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39" name="Line 24"/>
          <p:cNvSpPr>
            <a:spLocks noChangeShapeType="1"/>
          </p:cNvSpPr>
          <p:nvPr/>
        </p:nvSpPr>
        <p:spPr bwMode="auto">
          <a:xfrm>
            <a:off x="3492500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40" name="Line 25"/>
          <p:cNvSpPr>
            <a:spLocks noChangeShapeType="1"/>
          </p:cNvSpPr>
          <p:nvPr/>
        </p:nvSpPr>
        <p:spPr bwMode="auto">
          <a:xfrm>
            <a:off x="5724525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41" name="Line 26"/>
          <p:cNvSpPr>
            <a:spLocks noChangeShapeType="1"/>
          </p:cNvSpPr>
          <p:nvPr/>
        </p:nvSpPr>
        <p:spPr bwMode="auto">
          <a:xfrm>
            <a:off x="6659563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42" name="Text Box 27"/>
          <p:cNvSpPr txBox="1">
            <a:spLocks noChangeArrowheads="1"/>
          </p:cNvSpPr>
          <p:nvPr/>
        </p:nvSpPr>
        <p:spPr bwMode="auto">
          <a:xfrm>
            <a:off x="3924300" y="4941888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i-FI" altLang="fi-FI"/>
              <a:t>8 kk</a:t>
            </a:r>
          </a:p>
        </p:txBody>
      </p:sp>
      <p:sp>
        <p:nvSpPr>
          <p:cNvPr id="13343" name="Text Box 28"/>
          <p:cNvSpPr txBox="1">
            <a:spLocks noChangeArrowheads="1"/>
          </p:cNvSpPr>
          <p:nvPr/>
        </p:nvSpPr>
        <p:spPr bwMode="auto">
          <a:xfrm>
            <a:off x="1908175" y="4941888"/>
            <a:ext cx="792163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i-FI" altLang="fi-FI" dirty="0"/>
              <a:t>3 kk</a:t>
            </a:r>
          </a:p>
        </p:txBody>
      </p:sp>
      <p:sp>
        <p:nvSpPr>
          <p:cNvPr id="13344" name="Text Box 29"/>
          <p:cNvSpPr txBox="1">
            <a:spLocks noChangeArrowheads="1"/>
          </p:cNvSpPr>
          <p:nvPr/>
        </p:nvSpPr>
        <p:spPr bwMode="auto">
          <a:xfrm>
            <a:off x="6732588" y="4941888"/>
            <a:ext cx="576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fi-FI" altLang="fi-FI"/>
              <a:t>3 kk</a:t>
            </a:r>
          </a:p>
        </p:txBody>
      </p:sp>
      <p:sp>
        <p:nvSpPr>
          <p:cNvPr id="13345" name="AutoShape 30"/>
          <p:cNvSpPr>
            <a:spLocks noChangeArrowheads="1"/>
          </p:cNvSpPr>
          <p:nvPr/>
        </p:nvSpPr>
        <p:spPr bwMode="auto">
          <a:xfrm>
            <a:off x="179388" y="1989138"/>
            <a:ext cx="1295400" cy="576262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271463" indent="-271463" algn="l"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533400" indent="-260350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04863" indent="-269875" algn="l"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074738" indent="-268288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346200" indent="-269875" algn="l"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8034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2606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7178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1750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>
                <a:cs typeface="Arial" charset="0"/>
              </a:rPr>
              <a:t>Työkohteen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>
                <a:cs typeface="Arial" charset="0"/>
              </a:rPr>
              <a:t>rekisteröinti</a:t>
            </a:r>
          </a:p>
        </p:txBody>
      </p:sp>
      <p:sp>
        <p:nvSpPr>
          <p:cNvPr id="13346" name="Line 31"/>
          <p:cNvSpPr>
            <a:spLocks noChangeShapeType="1"/>
          </p:cNvSpPr>
          <p:nvPr/>
        </p:nvSpPr>
        <p:spPr bwMode="auto">
          <a:xfrm flipH="1">
            <a:off x="323850" y="2565400"/>
            <a:ext cx="4318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47" name="AutoShape 32"/>
          <p:cNvSpPr>
            <a:spLocks noChangeArrowheads="1"/>
          </p:cNvSpPr>
          <p:nvPr/>
        </p:nvSpPr>
        <p:spPr bwMode="auto">
          <a:xfrm>
            <a:off x="1654175" y="1916113"/>
            <a:ext cx="1370012" cy="1152525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271463" indent="-271463" algn="l"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533400" indent="-260350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04863" indent="-269875" algn="l"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074738" indent="-268288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346200" indent="-269875" algn="l"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8034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2606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7178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1750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 dirty="0">
                <a:cs typeface="Arial" charset="0"/>
              </a:rPr>
              <a:t>Lausuntovaiheen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 dirty="0">
                <a:cs typeface="Arial" charset="0"/>
              </a:rPr>
              <a:t>aloitus</a:t>
            </a:r>
          </a:p>
        </p:txBody>
      </p:sp>
      <p:sp>
        <p:nvSpPr>
          <p:cNvPr id="13348" name="AutoShape 33"/>
          <p:cNvSpPr>
            <a:spLocks noChangeArrowheads="1"/>
          </p:cNvSpPr>
          <p:nvPr/>
        </p:nvSpPr>
        <p:spPr bwMode="auto">
          <a:xfrm>
            <a:off x="5076825" y="2205038"/>
            <a:ext cx="1655763" cy="1060648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271463" indent="-271463" algn="l"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533400" indent="-260350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04863" indent="-269875" algn="l"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074738" indent="-268288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346200" indent="-269875" algn="l"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8034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2606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7178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1750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 dirty="0">
                <a:cs typeface="Arial" charset="0"/>
              </a:rPr>
              <a:t>Äänestysvaiheen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 dirty="0">
                <a:cs typeface="Arial" charset="0"/>
              </a:rPr>
              <a:t>aloitus (valinnainen,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 dirty="0">
                <a:cs typeface="Arial" charset="0"/>
              </a:rPr>
              <a:t>jos ei teknisiä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 dirty="0">
                <a:cs typeface="Arial" charset="0"/>
              </a:rPr>
              <a:t>kommentteja)</a:t>
            </a:r>
          </a:p>
        </p:txBody>
      </p:sp>
      <p:sp>
        <p:nvSpPr>
          <p:cNvPr id="13349" name="AutoShape 34"/>
          <p:cNvSpPr>
            <a:spLocks noChangeArrowheads="1"/>
          </p:cNvSpPr>
          <p:nvPr/>
        </p:nvSpPr>
        <p:spPr bwMode="auto">
          <a:xfrm>
            <a:off x="7380288" y="2565400"/>
            <a:ext cx="1223962" cy="5762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271463" indent="-271463" algn="l"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533400" indent="-260350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04863" indent="-269875" algn="l"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074738" indent="-268288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346200" indent="-269875" algn="l"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8034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2606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7178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1750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>
                <a:cs typeface="Arial" charset="0"/>
              </a:rPr>
              <a:t>Standarditeksti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>
                <a:cs typeface="Arial" charset="0"/>
              </a:rPr>
              <a:t>saatavilla</a:t>
            </a:r>
          </a:p>
        </p:txBody>
      </p:sp>
      <p:sp>
        <p:nvSpPr>
          <p:cNvPr id="13350" name="Line 35"/>
          <p:cNvSpPr>
            <a:spLocks noChangeShapeType="1"/>
          </p:cNvSpPr>
          <p:nvPr/>
        </p:nvSpPr>
        <p:spPr bwMode="auto">
          <a:xfrm>
            <a:off x="2411413" y="3068638"/>
            <a:ext cx="1444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51" name="Line 36"/>
          <p:cNvSpPr>
            <a:spLocks noChangeShapeType="1"/>
          </p:cNvSpPr>
          <p:nvPr/>
        </p:nvSpPr>
        <p:spPr bwMode="auto">
          <a:xfrm flipH="1">
            <a:off x="5724525" y="3265686"/>
            <a:ext cx="215900" cy="3077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52" name="Line 37"/>
          <p:cNvSpPr>
            <a:spLocks noChangeShapeType="1"/>
          </p:cNvSpPr>
          <p:nvPr/>
        </p:nvSpPr>
        <p:spPr bwMode="auto">
          <a:xfrm flipH="1">
            <a:off x="7308850" y="3141663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13353" name="AutoShape 38"/>
          <p:cNvSpPr>
            <a:spLocks noChangeArrowheads="1"/>
          </p:cNvSpPr>
          <p:nvPr/>
        </p:nvSpPr>
        <p:spPr bwMode="auto">
          <a:xfrm>
            <a:off x="3276600" y="1916113"/>
            <a:ext cx="1439863" cy="720725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marL="271463" indent="-271463" algn="l"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533400" indent="-260350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04863" indent="-269875" algn="l"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074738" indent="-268288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346200" indent="-269875" algn="l"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8034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2606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7178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1750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>
                <a:cs typeface="Arial" charset="0"/>
              </a:rPr>
              <a:t>Lausuntovaiheen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>
                <a:cs typeface="Arial" charset="0"/>
              </a:rPr>
              <a:t>kommentit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fi-FI" sz="1200">
                <a:cs typeface="Arial" charset="0"/>
              </a:rPr>
              <a:t>työryhmälle</a:t>
            </a:r>
          </a:p>
        </p:txBody>
      </p:sp>
      <p:sp>
        <p:nvSpPr>
          <p:cNvPr id="13354" name="Line 39"/>
          <p:cNvSpPr>
            <a:spLocks noChangeShapeType="1"/>
          </p:cNvSpPr>
          <p:nvPr/>
        </p:nvSpPr>
        <p:spPr bwMode="auto">
          <a:xfrm flipH="1">
            <a:off x="3492500" y="2636838"/>
            <a:ext cx="5032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1783921" y="147324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prEN</a:t>
            </a:r>
            <a:r>
              <a:rPr lang="fi-FI" dirty="0"/>
              <a:t> 1234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5329868" y="1762224"/>
            <a:ext cx="1149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FprEN</a:t>
            </a:r>
            <a:r>
              <a:rPr lang="fi-FI" dirty="0"/>
              <a:t> 1234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7795541" y="3265686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EN 1234</a:t>
            </a:r>
          </a:p>
        </p:txBody>
      </p:sp>
      <p:sp>
        <p:nvSpPr>
          <p:cNvPr id="48" name="Päivämäärän paikkamerkki 3"/>
          <p:cNvSpPr>
            <a:spLocks noGrp="1"/>
          </p:cNvSpPr>
          <p:nvPr>
            <p:ph type="dt" sz="quarter" idx="10"/>
          </p:nvPr>
        </p:nvSpPr>
        <p:spPr>
          <a:xfrm>
            <a:off x="827088" y="6307138"/>
            <a:ext cx="1008062" cy="217487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altLang="fi-FI" sz="800">
                <a:solidFill>
                  <a:srgbClr val="817F77"/>
                </a:solidFill>
              </a:rPr>
              <a:t>14.09.2017</a:t>
            </a:r>
            <a:endParaRPr lang="fi-FI" altLang="fi-FI" sz="800" dirty="0">
              <a:solidFill>
                <a:srgbClr val="817F77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Kansalliset komiteat</a:t>
            </a: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dirty="0"/>
              <a:t>Kansallisissa komiteoissa seurataan teknisten komiteoiden toimintaa: käytössä niiden valmisteluaineistot ja standardiehdotukset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/>
              <a:t>Koostuvat mm. teollisuuden, yliopistojen, virastojen sekä tutkimus- ja tarkastuslaitosten asiantuntijoista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/>
              <a:t>Nimittävät asiantuntijat standardiehdotuksia laativiin eurooppalaisiin työryhmiin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/>
              <a:t>Viimeistelevät Suomen lausunnot ja lähetettävät kommentit standardiehdotuksiin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/>
              <a:t>Arvioivat ja päättävät standardien käännöstarpeista ja julkaistavista käsikirjoista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/>
              <a:t>Komiteaan voi liittyä pientä vuosimaksua vastaan</a:t>
            </a:r>
          </a:p>
          <a:p>
            <a:pPr marL="0" indent="0" eaLnBrk="1" hangingPunct="1">
              <a:buNone/>
            </a:pPr>
            <a:endParaRPr lang="fi-FI" altLang="fi-FI" dirty="0"/>
          </a:p>
        </p:txBody>
      </p:sp>
      <p:sp>
        <p:nvSpPr>
          <p:cNvPr id="11268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BBD8A7D4-BF8B-47D4-9E19-C9DD28CDBEE9}" type="slidenum">
              <a:rPr lang="fi-FI" altLang="fi-FI" sz="800">
                <a:solidFill>
                  <a:srgbClr val="817F77"/>
                </a:solidFill>
              </a:rPr>
              <a:pPr/>
              <a:t>15</a:t>
            </a:fld>
            <a:endParaRPr lang="fi-FI" altLang="fi-FI" sz="800">
              <a:solidFill>
                <a:srgbClr val="817F77"/>
              </a:solidFill>
            </a:endParaRP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quarter" idx="10"/>
          </p:nvPr>
        </p:nvSpPr>
        <p:spPr>
          <a:xfrm>
            <a:off x="827088" y="6307138"/>
            <a:ext cx="1008062" cy="217487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altLang="fi-FI" sz="800">
                <a:solidFill>
                  <a:srgbClr val="817F77"/>
                </a:solidFill>
              </a:rPr>
              <a:t>14.09.2017</a:t>
            </a:r>
            <a:endParaRPr lang="fi-FI" altLang="fi-FI" sz="800" dirty="0">
              <a:solidFill>
                <a:srgbClr val="817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2670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/>
              <a:t>SFS:n Lausuntopyyntöpalvelu</a:t>
            </a:r>
          </a:p>
        </p:txBody>
      </p:sp>
      <p:sp>
        <p:nvSpPr>
          <p:cNvPr id="11268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BBD8A7D4-BF8B-47D4-9E19-C9DD28CDBEE9}" type="slidenum">
              <a:rPr lang="fi-FI" altLang="fi-FI" sz="800">
                <a:solidFill>
                  <a:srgbClr val="817F77"/>
                </a:solidFill>
              </a:rPr>
              <a:pPr/>
              <a:t>16</a:t>
            </a:fld>
            <a:endParaRPr lang="fi-FI" altLang="fi-FI" sz="800">
              <a:solidFill>
                <a:srgbClr val="817F77"/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dirty="0"/>
              <a:t>SFS pitää yllä Lausuntopyyntöpalvelua, jossa kuka tahansa voi lukea ja kommentoida lausuntovaiheessa olevia standardiehdotuksia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/>
              <a:t>Palvelu on maksuton, mutta vaatii rekisteröitymisen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/>
              <a:t>Kommentit käydään läpi kansallisessa komiteassa ja lähetetään Suomen kommentteina eteenpäin</a:t>
            </a:r>
          </a:p>
          <a:p>
            <a:pPr eaLnBrk="1" hangingPunct="1">
              <a:lnSpc>
                <a:spcPct val="80000"/>
              </a:lnSpc>
            </a:pPr>
            <a:r>
              <a:rPr lang="fi-FI" altLang="fi-FI" dirty="0"/>
              <a:t>Tutustu osoitteessa </a:t>
            </a:r>
            <a:r>
              <a:rPr lang="fi-FI" altLang="fi-FI" dirty="0" err="1">
                <a:hlinkClick r:id="rId2" action="ppaction://hlinkfile"/>
              </a:rPr>
              <a:t>lausunto.sfs.fi</a:t>
            </a:r>
            <a:endParaRPr lang="fi-FI" altLang="fi-FI" dirty="0"/>
          </a:p>
          <a:p>
            <a:pPr marL="0" indent="0" eaLnBrk="1" hangingPunct="1">
              <a:buNone/>
            </a:pPr>
            <a:endParaRPr lang="fi-FI" alt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quarter" idx="10"/>
          </p:nvPr>
        </p:nvSpPr>
        <p:spPr>
          <a:xfrm>
            <a:off x="827088" y="6307138"/>
            <a:ext cx="1008062" cy="217487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altLang="fi-FI" sz="800">
                <a:solidFill>
                  <a:srgbClr val="817F77"/>
                </a:solidFill>
              </a:rPr>
              <a:t>14.09.2017</a:t>
            </a:r>
            <a:endParaRPr lang="fi-FI" altLang="fi-FI" sz="800" dirty="0">
              <a:solidFill>
                <a:srgbClr val="817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1279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259"/>
            <a:ext cx="9144000" cy="550748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17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460587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Hybridistandardit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Hybridistandardi = </a:t>
            </a:r>
            <a:r>
              <a:rPr lang="fi-FI" sz="2800" dirty="0">
                <a:solidFill>
                  <a:schemeClr val="accent5">
                    <a:lumMod val="75000"/>
                  </a:schemeClr>
                </a:solidFill>
              </a:rPr>
              <a:t>standardi tuotteille, joilla voi olla sekä sotilaallisia että siviilikäytön sovelluksia</a:t>
            </a:r>
            <a:br>
              <a:rPr lang="fi-FI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fi-FI" sz="2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/>
              <a:t>Yhteiset</a:t>
            </a:r>
            <a:r>
              <a:rPr lang="en-US" dirty="0"/>
              <a:t> </a:t>
            </a:r>
            <a:r>
              <a:rPr lang="en-US" dirty="0" err="1"/>
              <a:t>standardit</a:t>
            </a:r>
            <a:r>
              <a:rPr lang="en-US" dirty="0"/>
              <a:t> </a:t>
            </a:r>
            <a:r>
              <a:rPr lang="en-US" dirty="0" err="1"/>
              <a:t>tukevat</a:t>
            </a:r>
            <a:r>
              <a:rPr lang="en-US" dirty="0"/>
              <a:t> </a:t>
            </a:r>
            <a:r>
              <a:rPr lang="en-US" dirty="0" err="1"/>
              <a:t>puolustuskaluston</a:t>
            </a:r>
            <a:r>
              <a:rPr lang="en-US" dirty="0"/>
              <a:t> </a:t>
            </a:r>
            <a:r>
              <a:rPr lang="en-US" dirty="0" err="1"/>
              <a:t>yhteentoimivuutta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Hybridistandardeihin</a:t>
            </a:r>
            <a:r>
              <a:rPr lang="en-US" dirty="0"/>
              <a:t> </a:t>
            </a:r>
            <a:r>
              <a:rPr lang="en-US" dirty="0" err="1"/>
              <a:t>liittyviä</a:t>
            </a:r>
            <a:r>
              <a:rPr lang="en-US" dirty="0"/>
              <a:t> </a:t>
            </a:r>
            <a:r>
              <a:rPr lang="en-US" dirty="0" err="1"/>
              <a:t>sidosryhmiä</a:t>
            </a:r>
            <a:endParaRPr lang="en-US" dirty="0"/>
          </a:p>
          <a:p>
            <a:pPr lvl="1"/>
            <a:r>
              <a:rPr lang="fi-FI" dirty="0"/>
              <a:t>DSCG</a:t>
            </a:r>
          </a:p>
          <a:p>
            <a:pPr lvl="1"/>
            <a:r>
              <a:rPr lang="fi-FI" dirty="0"/>
              <a:t>MSG</a:t>
            </a:r>
          </a:p>
          <a:p>
            <a:pPr lvl="1"/>
            <a:r>
              <a:rPr lang="fi-FI" dirty="0"/>
              <a:t>NSO</a:t>
            </a:r>
          </a:p>
          <a:p>
            <a:pPr lvl="1"/>
            <a:r>
              <a:rPr lang="fi-FI" dirty="0"/>
              <a:t>K 7 Puolustus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18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998740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"/>
            <a:ext cx="8583609" cy="1008063"/>
          </a:xfrm>
        </p:spPr>
        <p:txBody>
          <a:bodyPr/>
          <a:lstStyle/>
          <a:p>
            <a:r>
              <a:rPr lang="fi-FI" dirty="0"/>
              <a:t>DSCG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>
                <a:solidFill>
                  <a:schemeClr val="accent5">
                    <a:lumMod val="75000"/>
                  </a:schemeClr>
                </a:solidFill>
              </a:rPr>
              <a:t>Defence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5">
                    <a:lumMod val="75000"/>
                  </a:schemeClr>
                </a:solidFill>
              </a:rPr>
              <a:t>Standardization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5">
                    <a:lumMod val="75000"/>
                  </a:schemeClr>
                </a:solidFill>
              </a:rPr>
              <a:t>Coordination</a:t>
            </a:r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 Group </a:t>
            </a:r>
            <a:r>
              <a:rPr lang="fi-FI" dirty="0"/>
              <a:t>on perustettu 2014 (CEN-CENELEC-ETSI)</a:t>
            </a:r>
          </a:p>
          <a:p>
            <a:r>
              <a:rPr lang="fi-FI" dirty="0"/>
              <a:t>Sihteeristö </a:t>
            </a:r>
            <a:r>
              <a:rPr lang="fi-FI" dirty="0" err="1"/>
              <a:t>BSI:lla</a:t>
            </a:r>
            <a:r>
              <a:rPr lang="fi-FI" dirty="0"/>
              <a:t> (British </a:t>
            </a:r>
            <a:r>
              <a:rPr lang="fi-FI" dirty="0" err="1"/>
              <a:t>Standards</a:t>
            </a:r>
            <a:r>
              <a:rPr lang="fi-FI" dirty="0"/>
              <a:t> </a:t>
            </a:r>
            <a:r>
              <a:rPr lang="fi-FI" dirty="0" err="1"/>
              <a:t>Institution</a:t>
            </a:r>
            <a:r>
              <a:rPr lang="fi-FI" dirty="0"/>
              <a:t>), pj. Harry </a:t>
            </a:r>
            <a:r>
              <a:rPr lang="fi-FI" dirty="0" err="1"/>
              <a:t>Mclernon</a:t>
            </a:r>
            <a:r>
              <a:rPr lang="fi-FI" dirty="0"/>
              <a:t> (UK </a:t>
            </a:r>
            <a:r>
              <a:rPr lang="fi-FI" dirty="0" err="1"/>
              <a:t>Defence</a:t>
            </a:r>
            <a:r>
              <a:rPr lang="fi-FI" dirty="0"/>
              <a:t> </a:t>
            </a:r>
            <a:r>
              <a:rPr lang="fi-FI" dirty="0" err="1"/>
              <a:t>Standardization</a:t>
            </a:r>
            <a:r>
              <a:rPr lang="fi-FI" dirty="0"/>
              <a:t> Management)</a:t>
            </a:r>
          </a:p>
          <a:p>
            <a:r>
              <a:rPr lang="fi-FI" dirty="0"/>
              <a:t>Tehtävänä avustaa puolustussektorin sidosryhmien välistä standardisointiyhteistyötä ja tiedonjakoa, niin sotilas- kuin siviiliorganisaatioiden</a:t>
            </a:r>
          </a:p>
          <a:p>
            <a:r>
              <a:rPr lang="fi-FI" dirty="0"/>
              <a:t>Ei laadi standardeja itse, vaan ehdottaa työkohteita eurooppalaisille teknisille komiteoille (TC)</a:t>
            </a:r>
          </a:p>
          <a:p>
            <a:r>
              <a:rPr lang="fi-FI" dirty="0"/>
              <a:t>Soveltamisalaan kuuluvat hybridistandardit ja puolustusmateriaalistandardit, mutta eivät operationaaliset puolustusstandardit, jotka kuuluvat NATOlle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19</a:t>
            </a:fld>
            <a:endParaRPr lang="fi-FI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985" y="282365"/>
            <a:ext cx="3754728" cy="11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7601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8158" y="692620"/>
            <a:ext cx="8367713" cy="4249737"/>
          </a:xfrm>
        </p:spPr>
        <p:txBody>
          <a:bodyPr/>
          <a:lstStyle/>
          <a:p>
            <a:pPr marL="0" indent="0" algn="ctr">
              <a:buNone/>
            </a:pPr>
            <a:r>
              <a:rPr lang="fi-FI" sz="3600" b="1" dirty="0"/>
              <a:t>HYBRIDISTANDARDI</a:t>
            </a:r>
          </a:p>
          <a:p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</a:rPr>
              <a:t> on standardi sellaisille tuotteille, </a:t>
            </a:r>
          </a:p>
          <a:p>
            <a:pPr marL="0" indent="0" algn="ctr">
              <a:buNone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</a:rPr>
              <a:t>joilla voi olla </a:t>
            </a:r>
          </a:p>
          <a:p>
            <a:pPr marL="0" indent="0" algn="ctr">
              <a:buNone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</a:rPr>
              <a:t>sekä </a:t>
            </a:r>
          </a:p>
          <a:p>
            <a:pPr marL="0" indent="0" algn="ctr">
              <a:buNone/>
            </a:pPr>
            <a:r>
              <a:rPr lang="fi-FI" sz="3200" b="1" dirty="0">
                <a:solidFill>
                  <a:srgbClr val="33CC33"/>
                </a:solidFill>
              </a:rPr>
              <a:t>SOTILAALLISIA</a:t>
            </a:r>
          </a:p>
          <a:p>
            <a:pPr marL="0" indent="0" algn="ctr">
              <a:buNone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</a:rPr>
              <a:t>että </a:t>
            </a:r>
          </a:p>
          <a:p>
            <a:pPr marL="0" indent="0" algn="ctr">
              <a:buNone/>
            </a:pPr>
            <a:r>
              <a:rPr lang="fi-FI" sz="3200" b="1" dirty="0">
                <a:solidFill>
                  <a:srgbClr val="33CC33"/>
                </a:solidFill>
              </a:rPr>
              <a:t>SIVIILIKÄYTÖN</a:t>
            </a:r>
            <a:r>
              <a:rPr lang="fi-FI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</a:rPr>
              <a:t>sovelluksia</a:t>
            </a:r>
            <a:br>
              <a:rPr lang="fi-FI" dirty="0">
                <a:solidFill>
                  <a:schemeClr val="accent5">
                    <a:lumMod val="75000"/>
                  </a:schemeClr>
                </a:solidFill>
              </a:rPr>
            </a:br>
            <a:endParaRPr lang="fi-FI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2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93980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MSG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Material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Standardization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Group </a:t>
            </a:r>
            <a:r>
              <a:rPr lang="fi-FI" dirty="0"/>
              <a:t>on Euroopan puolustusviraston (EDA) jäsenten standardisointimanagerien verkosto</a:t>
            </a:r>
          </a:p>
          <a:p>
            <a:r>
              <a:rPr lang="fi-FI" dirty="0"/>
              <a:t>EDSIS (</a:t>
            </a:r>
            <a:r>
              <a:rPr lang="fi-FI" dirty="0" err="1"/>
              <a:t>The</a:t>
            </a:r>
            <a:r>
              <a:rPr lang="fi-FI" dirty="0"/>
              <a:t> European </a:t>
            </a:r>
            <a:r>
              <a:rPr lang="fi-FI" dirty="0" err="1"/>
              <a:t>Defence</a:t>
            </a:r>
            <a:r>
              <a:rPr lang="fi-FI" dirty="0"/>
              <a:t> </a:t>
            </a:r>
            <a:r>
              <a:rPr lang="fi-FI" dirty="0" err="1"/>
              <a:t>Standardisation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System)</a:t>
            </a:r>
          </a:p>
          <a:p>
            <a:pPr lvl="1"/>
            <a:r>
              <a:rPr lang="fi-FI" dirty="0" err="1"/>
              <a:t>EDAn</a:t>
            </a:r>
            <a:r>
              <a:rPr lang="fi-FI" dirty="0"/>
              <a:t> jäsenten standardisoinnin ”ilmoitusseinä”, jossa ilmoitetaan puolustuskaluston standardien laadinnasta tai muutoksista</a:t>
            </a:r>
          </a:p>
          <a:p>
            <a:pPr lvl="1"/>
            <a:r>
              <a:rPr lang="fi-FI" dirty="0">
                <a:hlinkClick r:id="rId2"/>
              </a:rPr>
              <a:t>http://edsis.eda.europa.eu/</a:t>
            </a:r>
            <a:endParaRPr lang="fi-FI" dirty="0"/>
          </a:p>
          <a:p>
            <a:r>
              <a:rPr lang="fi-FI" dirty="0"/>
              <a:t>EDSTAR (</a:t>
            </a:r>
            <a:r>
              <a:rPr lang="en-US" dirty="0"/>
              <a:t>The European </a:t>
            </a:r>
            <a:r>
              <a:rPr lang="en-US" dirty="0" err="1"/>
              <a:t>Defence</a:t>
            </a:r>
            <a:r>
              <a:rPr lang="en-US" dirty="0"/>
              <a:t> Standards Reference System)</a:t>
            </a:r>
          </a:p>
          <a:p>
            <a:pPr lvl="1"/>
            <a:r>
              <a:rPr lang="en-US" dirty="0" err="1"/>
              <a:t>puolustusmateriaalin</a:t>
            </a:r>
            <a:r>
              <a:rPr lang="en-US" dirty="0"/>
              <a:t> </a:t>
            </a:r>
            <a:r>
              <a:rPr lang="en-US" dirty="0" err="1"/>
              <a:t>hankintaan</a:t>
            </a:r>
            <a:r>
              <a:rPr lang="en-US" dirty="0"/>
              <a:t> (</a:t>
            </a:r>
            <a:r>
              <a:rPr lang="en-US" dirty="0" err="1"/>
              <a:t>valtiolliset</a:t>
            </a:r>
            <a:r>
              <a:rPr lang="en-US" dirty="0"/>
              <a:t> </a:t>
            </a:r>
            <a:r>
              <a:rPr lang="en-US" dirty="0" err="1"/>
              <a:t>organisaatiot</a:t>
            </a:r>
            <a:r>
              <a:rPr lang="en-US" dirty="0"/>
              <a:t> ja </a:t>
            </a:r>
            <a:r>
              <a:rPr lang="en-US" dirty="0" err="1"/>
              <a:t>puolustusteollisuus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asiantuntijoiden</a:t>
            </a:r>
            <a:r>
              <a:rPr lang="en-US" dirty="0"/>
              <a:t> </a:t>
            </a:r>
            <a:r>
              <a:rPr lang="en-US" dirty="0" err="1"/>
              <a:t>suosituksia</a:t>
            </a:r>
            <a:r>
              <a:rPr lang="en-US" dirty="0"/>
              <a:t> </a:t>
            </a:r>
            <a:r>
              <a:rPr lang="en-US" dirty="0" err="1"/>
              <a:t>sopivimman</a:t>
            </a:r>
            <a:r>
              <a:rPr lang="en-US" dirty="0"/>
              <a:t> </a:t>
            </a:r>
            <a:r>
              <a:rPr lang="en-US" dirty="0" err="1"/>
              <a:t>standardin</a:t>
            </a:r>
            <a:r>
              <a:rPr lang="en-US" dirty="0"/>
              <a:t> </a:t>
            </a:r>
            <a:r>
              <a:rPr lang="en-US" dirty="0" err="1"/>
              <a:t>valintaan</a:t>
            </a:r>
            <a:r>
              <a:rPr lang="en-US" dirty="0"/>
              <a:t> (best practice)</a:t>
            </a:r>
          </a:p>
          <a:p>
            <a:pPr lvl="1"/>
            <a:r>
              <a:rPr lang="en-US" dirty="0" err="1"/>
              <a:t>maksuton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sisällä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standardeja</a:t>
            </a:r>
            <a:r>
              <a:rPr lang="en-US" dirty="0"/>
              <a:t> (</a:t>
            </a:r>
            <a:r>
              <a:rPr lang="en-US" dirty="0" err="1"/>
              <a:t>joita</a:t>
            </a:r>
            <a:r>
              <a:rPr lang="en-US" dirty="0"/>
              <a:t> </a:t>
            </a:r>
            <a:r>
              <a:rPr lang="en-US" dirty="0" err="1"/>
              <a:t>tietokannassa</a:t>
            </a:r>
            <a:r>
              <a:rPr lang="en-US" dirty="0"/>
              <a:t> 2400 </a:t>
            </a:r>
            <a:r>
              <a:rPr lang="en-US" dirty="0" err="1"/>
              <a:t>kpl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3"/>
              </a:rPr>
              <a:t>https://edstar.eda.europa.eu/</a:t>
            </a:r>
            <a:endParaRPr lang="en-US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20</a:t>
            </a:fld>
            <a:endParaRPr lang="fi-FI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953" y="268739"/>
            <a:ext cx="2843760" cy="14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56050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EDSIS, projektiluettelo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21</a:t>
            </a:fld>
            <a:endParaRPr lang="fi-FI" alt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30020"/>
            <a:ext cx="8583610" cy="35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549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EDSTAR, standardiluettelo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22</a:t>
            </a:fld>
            <a:endParaRPr lang="fi-FI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0" y="1628750"/>
            <a:ext cx="8763000" cy="413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221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Nato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Standardization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Office </a:t>
            </a:r>
            <a:r>
              <a:rPr lang="fi-FI" dirty="0"/>
              <a:t>on NATOn virasto, joka käynnistää, koordinoi, tukee ja hallinnoi NATOn standardisointia</a:t>
            </a:r>
          </a:p>
          <a:p>
            <a:r>
              <a:rPr lang="fi-FI" dirty="0"/>
              <a:t>Ylläpitää sanastotietokantaa (</a:t>
            </a:r>
            <a:r>
              <a:rPr lang="fi-FI" dirty="0" err="1"/>
              <a:t>NATOTerm</a:t>
            </a:r>
            <a:r>
              <a:rPr lang="fi-FI" dirty="0"/>
              <a:t>)</a:t>
            </a:r>
          </a:p>
          <a:p>
            <a:r>
              <a:rPr lang="fi-FI" dirty="0"/>
              <a:t>STANAG (</a:t>
            </a:r>
            <a:r>
              <a:rPr lang="fi-FI" dirty="0" err="1"/>
              <a:t>Standardization</a:t>
            </a:r>
            <a:r>
              <a:rPr lang="fi-FI" dirty="0"/>
              <a:t> </a:t>
            </a:r>
            <a:r>
              <a:rPr lang="fi-FI" dirty="0" err="1"/>
              <a:t>Agreement</a:t>
            </a:r>
            <a:r>
              <a:rPr lang="fi-FI" dirty="0"/>
              <a:t>) = dokumentti, jossa on sovittu, miten NATOn jäsenmaat soveltavat jotain standardia</a:t>
            </a:r>
          </a:p>
          <a:p>
            <a:pPr lvl="1"/>
            <a:r>
              <a:rPr lang="fi-FI" dirty="0"/>
              <a:t>esim. ilma-aluksen merkinnät</a:t>
            </a:r>
          </a:p>
          <a:p>
            <a:r>
              <a:rPr lang="fi-FI" dirty="0">
                <a:hlinkClick r:id="rId2"/>
              </a:rPr>
              <a:t>http://www.nato.int/cps/en/natohq/topics_124879.htm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23</a:t>
            </a:fld>
            <a:endParaRPr lang="fi-FI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363" y="280464"/>
            <a:ext cx="2499350" cy="14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287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NATOTerm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24</a:t>
            </a:fld>
            <a:endParaRPr lang="fi-FI" alt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84" y="1628750"/>
            <a:ext cx="8460540" cy="37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263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 7 Puolustus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Kansallinen standardisointikomitea</a:t>
            </a:r>
            <a:r>
              <a:rPr lang="fi-FI" dirty="0"/>
              <a:t>, METSTA hallinnoi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Seuraa </a:t>
            </a:r>
            <a:r>
              <a:rPr lang="fi-FI" dirty="0" err="1"/>
              <a:t>DSCG:tä</a:t>
            </a:r>
            <a:r>
              <a:rPr lang="fi-FI" dirty="0"/>
              <a:t> ja sitä kautta alan standardisointia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Osallistujat puolustusvoimilta ja </a:t>
            </a:r>
            <a:r>
              <a:rPr lang="fi-FI" dirty="0" err="1"/>
              <a:t>PIAlta</a:t>
            </a:r>
            <a:r>
              <a:rPr lang="fi-FI" dirty="0"/>
              <a:t> (Suomen Puolustus- ja Ilmailuteollisuusyhdistys)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Kokoontuu kahdesti vuodessa Helsingissä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25</a:t>
            </a:fld>
            <a:endParaRPr lang="fi-FI" alt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476250"/>
            <a:ext cx="3390900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544" y="827881"/>
            <a:ext cx="14763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3941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Laadintaprosessi Euroopassa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Euroopan komissio tai jäsenmaa tuo aiheen </a:t>
            </a:r>
            <a:r>
              <a:rPr lang="fi-FI" dirty="0" err="1"/>
              <a:t>MSG:lle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MSG pohtii aihetta sotilasnäkökulmasta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MSG pyytää kansallisilta standardisointijärjestöiltä teollisuuden näkökulmaa ja tiedustelee osallistumishalukkuutta (5 maan on sitouduttava laadintaan)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DSCG keskustelee aiheesta ja jakaa työn CEN/CENELEC/</a:t>
            </a:r>
            <a:r>
              <a:rPr lang="fi-FI" dirty="0" err="1"/>
              <a:t>ETSIlle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DSCG raportoi CEN/CENELEC/</a:t>
            </a:r>
            <a:r>
              <a:rPr lang="fi-FI" dirty="0" err="1"/>
              <a:t>ETSIn</a:t>
            </a:r>
            <a:r>
              <a:rPr lang="fi-FI" dirty="0"/>
              <a:t> teknisille lautakunnille ja ehdottaa sopivaa teknistä komiteaa (laadinta) sekä kansallista standardisointijärjestöä (projektin vetovastuu)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Tekninen lautakunta ottaa yhteyttä kansalliseen standardisointiorganisaatioon, joka ilmoittaa työstä kansallisesti</a:t>
            </a:r>
          </a:p>
          <a:p>
            <a:r>
              <a:rPr lang="fi-FI" dirty="0"/>
              <a:t>HUOM. Laadintaprosessi on uunituore ja muuttunee vielä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26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543592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Eurooppalaisia hybridistandardityökohteita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Personal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defence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shields</a:t>
            </a:r>
            <a:r>
              <a:rPr lang="fi-FI" dirty="0"/>
              <a:t>: ehdotettu komitealle CEN/TC 162</a:t>
            </a:r>
            <a:r>
              <a:rPr lang="en-US" dirty="0"/>
              <a:t> Protective clothing including hand and arm protection and lifejackets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Measurement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noise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hearing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protection</a:t>
            </a:r>
            <a:r>
              <a:rPr lang="fi-FI" dirty="0"/>
              <a:t>: ehdotettu komitealle CEN/TC 159 </a:t>
            </a:r>
            <a:r>
              <a:rPr lang="fi-FI" dirty="0" err="1"/>
              <a:t>Hearing</a:t>
            </a:r>
            <a:r>
              <a:rPr lang="fi-FI" dirty="0"/>
              <a:t> </a:t>
            </a:r>
            <a:r>
              <a:rPr lang="fi-FI" dirty="0" err="1"/>
              <a:t>protection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Potentiaalisia työkohteita:</a:t>
            </a:r>
          </a:p>
          <a:p>
            <a:pPr lvl="1"/>
            <a:r>
              <a:rPr lang="fi-FI" b="1" dirty="0">
                <a:solidFill>
                  <a:srgbClr val="33CC33"/>
                </a:solidFill>
              </a:rPr>
              <a:t>SARUMS</a:t>
            </a:r>
            <a:r>
              <a:rPr lang="fi-FI" dirty="0"/>
              <a:t> (</a:t>
            </a:r>
            <a:r>
              <a:rPr lang="fi-FI" dirty="0" err="1"/>
              <a:t>Safety</a:t>
            </a:r>
            <a:r>
              <a:rPr lang="fi-FI" dirty="0"/>
              <a:t> and </a:t>
            </a:r>
            <a:r>
              <a:rPr lang="fi-FI" dirty="0" err="1"/>
              <a:t>regulations</a:t>
            </a:r>
            <a:r>
              <a:rPr lang="fi-FI" dirty="0"/>
              <a:t> for </a:t>
            </a:r>
            <a:r>
              <a:rPr lang="fi-FI" dirty="0" err="1"/>
              <a:t>unmanned</a:t>
            </a:r>
            <a:r>
              <a:rPr lang="fi-FI" dirty="0"/>
              <a:t> </a:t>
            </a:r>
            <a:r>
              <a:rPr lang="fi-FI" dirty="0" err="1"/>
              <a:t>maritime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)</a:t>
            </a:r>
          </a:p>
          <a:p>
            <a:pPr lvl="1"/>
            <a:r>
              <a:rPr lang="fi-FI" b="1" dirty="0">
                <a:solidFill>
                  <a:srgbClr val="33CC33"/>
                </a:solidFill>
              </a:rPr>
              <a:t>Robotiikka</a:t>
            </a:r>
          </a:p>
          <a:p>
            <a:pPr lvl="1"/>
            <a:r>
              <a:rPr lang="fi-FI" b="1" dirty="0">
                <a:solidFill>
                  <a:srgbClr val="33CC33"/>
                </a:solidFill>
              </a:rPr>
              <a:t>ECOA </a:t>
            </a:r>
            <a:r>
              <a:rPr lang="fi-FI" dirty="0"/>
              <a:t>(European Components </a:t>
            </a:r>
            <a:r>
              <a:rPr lang="fi-FI" dirty="0" err="1"/>
              <a:t>Orientated</a:t>
            </a:r>
            <a:r>
              <a:rPr lang="fi-FI" dirty="0"/>
              <a:t> Architecture)</a:t>
            </a:r>
          </a:p>
          <a:p>
            <a:pPr lvl="2"/>
            <a:r>
              <a:rPr lang="fi-FI" dirty="0"/>
              <a:t>ECOA = ”</a:t>
            </a:r>
            <a:r>
              <a:rPr lang="en-US" dirty="0"/>
              <a:t>open specification for a software framework for mission system software comprising components that are both real-time and service-oriented”</a:t>
            </a:r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27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1697504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altLang="fi-FI" sz="800">
                <a:solidFill>
                  <a:srgbClr val="817F77"/>
                </a:solidFill>
              </a:rPr>
              <a:t>14.09.2017</a:t>
            </a:r>
          </a:p>
        </p:txBody>
      </p:sp>
      <p:sp>
        <p:nvSpPr>
          <p:cNvPr id="5120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B7FE03F-49BF-4D82-B66C-9C9942ACCD83}" type="slidenum">
              <a:rPr lang="fi-FI" altLang="fi-FI" sz="800">
                <a:solidFill>
                  <a:srgbClr val="817F77"/>
                </a:solidFill>
              </a:rPr>
              <a:pPr/>
              <a:t>28</a:t>
            </a:fld>
            <a:endParaRPr lang="fi-FI" altLang="fi-FI" sz="800">
              <a:solidFill>
                <a:srgbClr val="817F77"/>
              </a:solidFill>
            </a:endParaRPr>
          </a:p>
        </p:txBody>
      </p:sp>
      <p:pic>
        <p:nvPicPr>
          <p:cNvPr id="51205" name="Picture 2" descr="Kuv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1187450" y="4724400"/>
            <a:ext cx="6769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533400" indent="-260350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04863" indent="-269875" algn="l"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074738" indent="-268288" algn="l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346200" indent="-269875" algn="l"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18034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2606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27178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175000" indent="-269875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fi-FI" altLang="fi-FI" sz="3200">
                <a:solidFill>
                  <a:schemeClr val="tx2"/>
                </a:solidFill>
              </a:rPr>
              <a:t>Selkeyttä ja turvallisuutta</a:t>
            </a:r>
          </a:p>
        </p:txBody>
      </p:sp>
      <p:pic>
        <p:nvPicPr>
          <p:cNvPr id="51207" name="Picture 4" descr="METSTA_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20938"/>
            <a:ext cx="645636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Esityksen sisältö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METSTA</a:t>
            </a:r>
          </a:p>
          <a:p>
            <a:r>
              <a:rPr lang="fi-FI" dirty="0"/>
              <a:t>Kansainvälinen standardisointi: ISO, CEN, SFS</a:t>
            </a:r>
          </a:p>
          <a:p>
            <a:r>
              <a:rPr lang="fi-FI" dirty="0"/>
              <a:t>Hybridistandardit</a:t>
            </a:r>
          </a:p>
          <a:p>
            <a:pPr lvl="1"/>
            <a:r>
              <a:rPr lang="fi-FI" dirty="0"/>
              <a:t>Sidosryhmät</a:t>
            </a:r>
          </a:p>
          <a:p>
            <a:pPr lvl="1"/>
            <a:r>
              <a:rPr lang="fi-FI" dirty="0"/>
              <a:t>Laadintaprosessi</a:t>
            </a:r>
          </a:p>
          <a:p>
            <a:r>
              <a:rPr lang="fi-FI" dirty="0"/>
              <a:t>Hybridistandardityökohteet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5E14C-EA44-453A-990C-84367A14DFD0}" type="slidenum">
              <a:rPr lang="fi-FI" altLang="fi-FI" smtClean="0"/>
              <a:pPr>
                <a:defRPr/>
              </a:pPr>
              <a:t>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312221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descr="Untitled-1"/>
          <p:cNvSpPr>
            <a:spLocks noChangeArrowheads="1"/>
          </p:cNvSpPr>
          <p:nvPr/>
        </p:nvSpPr>
        <p:spPr bwMode="auto">
          <a:xfrm>
            <a:off x="2987675" y="0"/>
            <a:ext cx="6156325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fi-FI" altLang="fi-FI" sz="1400"/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1036638"/>
            <a:ext cx="6337300" cy="49688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fi-FI" sz="2800" b="1" dirty="0">
                <a:solidFill>
                  <a:schemeClr val="accent5">
                    <a:lumMod val="50000"/>
                  </a:schemeClr>
                </a:solidFill>
              </a:rPr>
              <a:t>Metalliteollisuuden Standardisointiyhdistys </a:t>
            </a:r>
          </a:p>
          <a:p>
            <a:pPr marL="0" indent="0" eaLnBrk="1" hangingPunct="1">
              <a:buFontTx/>
              <a:buNone/>
              <a:defRPr/>
            </a:pPr>
            <a:r>
              <a:rPr lang="fi-FI" sz="2800" b="1" dirty="0">
                <a:solidFill>
                  <a:schemeClr val="accent5">
                    <a:lumMod val="50000"/>
                  </a:schemeClr>
                </a:solidFill>
              </a:rPr>
              <a:t>METSTA ry </a:t>
            </a:r>
            <a:r>
              <a:rPr lang="fi-FI" sz="2800" dirty="0">
                <a:solidFill>
                  <a:schemeClr val="accent5">
                    <a:lumMod val="50000"/>
                  </a:schemeClr>
                </a:solidFill>
              </a:rPr>
              <a:t>on </a:t>
            </a:r>
          </a:p>
          <a:p>
            <a:pPr marL="0" indent="0" eaLnBrk="1" hangingPunct="1">
              <a:buFontTx/>
              <a:buNone/>
              <a:defRPr/>
            </a:pPr>
            <a:r>
              <a:rPr lang="fi-FI" sz="2800" dirty="0">
                <a:solidFill>
                  <a:schemeClr val="accent5">
                    <a:lumMod val="50000"/>
                  </a:schemeClr>
                </a:solidFill>
              </a:rPr>
              <a:t>yleishyödyllinen </a:t>
            </a:r>
          </a:p>
          <a:p>
            <a:pPr marL="0" indent="0" eaLnBrk="1" hangingPunct="1">
              <a:buFontTx/>
              <a:buNone/>
              <a:defRPr/>
            </a:pPr>
            <a:r>
              <a:rPr lang="fi-FI" sz="2800" dirty="0">
                <a:solidFill>
                  <a:schemeClr val="accent5">
                    <a:lumMod val="50000"/>
                  </a:schemeClr>
                </a:solidFill>
              </a:rPr>
              <a:t>standardisointiin </a:t>
            </a:r>
            <a:br>
              <a:rPr lang="fi-FI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i-FI" sz="2800" dirty="0">
                <a:solidFill>
                  <a:schemeClr val="accent5">
                    <a:lumMod val="50000"/>
                  </a:schemeClr>
                </a:solidFill>
              </a:rPr>
              <a:t>keskittynyt yhdistys. </a:t>
            </a:r>
          </a:p>
          <a:p>
            <a:pPr marL="0" indent="0" eaLnBrk="1" hangingPunct="1">
              <a:buFontTx/>
              <a:buNone/>
              <a:defRPr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fi-FI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fi-FI" sz="2400" b="1" dirty="0">
                <a:solidFill>
                  <a:schemeClr val="accent5">
                    <a:lumMod val="50000"/>
                  </a:schemeClr>
                </a:solidFill>
              </a:rPr>
              <a:t>METSTA on perustettu vuonna 2007.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fi-FI" sz="2400" b="1" dirty="0">
                <a:solidFill>
                  <a:schemeClr val="accent5">
                    <a:lumMod val="50000"/>
                  </a:schemeClr>
                </a:solidFill>
              </a:rPr>
              <a:t>Standardisointi Teknologiateollisuus ry:stä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fi-FI" sz="2400" b="1" dirty="0">
                <a:solidFill>
                  <a:schemeClr val="accent5">
                    <a:lumMod val="50000"/>
                  </a:schemeClr>
                </a:solidFill>
              </a:rPr>
              <a:t>Kahdeksan työtekijää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br>
              <a:rPr lang="fi-FI" dirty="0"/>
            </a:br>
            <a:br>
              <a:rPr lang="fi-FI" dirty="0"/>
            </a:br>
            <a:r>
              <a:rPr lang="fi-FI" dirty="0"/>
              <a:t>	</a:t>
            </a:r>
          </a:p>
          <a:p>
            <a:pPr eaLnBrk="1" hangingPunct="1">
              <a:defRPr/>
            </a:pPr>
            <a:endParaRPr lang="fi-FI" sz="2400" dirty="0"/>
          </a:p>
          <a:p>
            <a:pPr eaLnBrk="1" hangingPunct="1">
              <a:buFontTx/>
              <a:buNone/>
              <a:defRPr/>
            </a:pPr>
            <a:endParaRPr lang="fi-FI" sz="2400" dirty="0"/>
          </a:p>
          <a:p>
            <a:pPr eaLnBrk="1" hangingPunct="1">
              <a:defRPr/>
            </a:pPr>
            <a:endParaRPr lang="fi-FI" sz="1200" dirty="0"/>
          </a:p>
          <a:p>
            <a:pPr eaLnBrk="1" hangingPunct="1">
              <a:buFontTx/>
              <a:buNone/>
              <a:defRPr/>
            </a:pPr>
            <a:endParaRPr lang="fi-FI" sz="1200" dirty="0"/>
          </a:p>
          <a:p>
            <a:pPr algn="ctr" eaLnBrk="1" hangingPunct="1">
              <a:buFontTx/>
              <a:buNone/>
              <a:defRPr/>
            </a:pPr>
            <a:endParaRPr lang="fi-FI" sz="1600" dirty="0">
              <a:solidFill>
                <a:srgbClr val="33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fi-FI" sz="1600" b="1" dirty="0">
              <a:latin typeface="Century Gothic" pitchFamily="34" charset="0"/>
            </a:endParaRPr>
          </a:p>
        </p:txBody>
      </p:sp>
      <p:sp>
        <p:nvSpPr>
          <p:cNvPr id="44036" name="Otsikko 1"/>
          <p:cNvSpPr>
            <a:spLocks noGrp="1"/>
          </p:cNvSpPr>
          <p:nvPr>
            <p:ph type="title"/>
          </p:nvPr>
        </p:nvSpPr>
        <p:spPr>
          <a:xfrm>
            <a:off x="179388" y="-171450"/>
            <a:ext cx="8367712" cy="1008063"/>
          </a:xfrm>
        </p:spPr>
        <p:txBody>
          <a:bodyPr/>
          <a:lstStyle/>
          <a:p>
            <a:r>
              <a:rPr lang="fi-FI" altLang="fi-FI"/>
              <a:t>METSTA</a:t>
            </a:r>
          </a:p>
        </p:txBody>
      </p:sp>
      <p:sp>
        <p:nvSpPr>
          <p:cNvPr id="44037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1D6A48CF-59F4-4DCC-9808-D71B47DCA084}" type="slidenum">
              <a:rPr lang="fi-FI" altLang="fi-FI" sz="800" smtClean="0">
                <a:solidFill>
                  <a:srgbClr val="817F77"/>
                </a:solidFill>
              </a:rPr>
              <a:pPr/>
              <a:t>4</a:t>
            </a:fld>
            <a:endParaRPr lang="fi-FI" altLang="fi-FI" sz="800">
              <a:solidFill>
                <a:srgbClr val="817F77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694555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Paperik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4941888"/>
            <a:ext cx="8366125" cy="1512887"/>
          </a:xfrm>
        </p:spPr>
        <p:txBody>
          <a:bodyPr/>
          <a:lstStyle/>
          <a:p>
            <a:pPr>
              <a:defRPr/>
            </a:pPr>
            <a:r>
              <a:rPr lang="fi-FI" sz="2000" b="1" dirty="0">
                <a:solidFill>
                  <a:schemeClr val="accent5">
                    <a:lumMod val="50000"/>
                  </a:schemeClr>
                </a:solidFill>
              </a:rPr>
              <a:t>METSTA</a:t>
            </a:r>
            <a:br>
              <a:rPr lang="fi-FI" sz="16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fi-FI" sz="1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i-FI" sz="1600" b="1" dirty="0">
                <a:solidFill>
                  <a:srgbClr val="3333CC"/>
                </a:solidFill>
              </a:rPr>
              <a:t>Metalliteollisuuden Standardisointiyhdistys METSTA ry</a:t>
            </a:r>
            <a:r>
              <a:rPr lang="fi-FI" sz="1600" dirty="0">
                <a:solidFill>
                  <a:srgbClr val="3333CC"/>
                </a:solidFill>
              </a:rPr>
              <a:t> </a:t>
            </a:r>
            <a:br>
              <a:rPr lang="fi-FI" sz="1600" dirty="0">
                <a:solidFill>
                  <a:srgbClr val="3333CC"/>
                </a:solidFill>
              </a:rPr>
            </a:br>
            <a:br>
              <a:rPr lang="fi-FI" sz="1600" dirty="0">
                <a:solidFill>
                  <a:srgbClr val="3333CC"/>
                </a:solidFill>
              </a:rPr>
            </a:br>
            <a:r>
              <a:rPr lang="fi-FI" sz="2000" b="1" dirty="0">
                <a:solidFill>
                  <a:srgbClr val="3333CC"/>
                </a:solidFill>
              </a:rPr>
              <a:t>vastaa teknologiateollisuuteen kuuluvien </a:t>
            </a:r>
            <a:br>
              <a:rPr lang="fi-FI" sz="2000" b="1" dirty="0">
                <a:solidFill>
                  <a:srgbClr val="3333CC"/>
                </a:solidFill>
              </a:rPr>
            </a:br>
            <a:r>
              <a:rPr lang="fi-FI" sz="2000" b="1" dirty="0">
                <a:solidFill>
                  <a:srgbClr val="3333CC"/>
                </a:solidFill>
              </a:rPr>
              <a:t>kone- ja metallituoteteollisuuden, metallien jalostuksen, </a:t>
            </a:r>
            <a:br>
              <a:rPr lang="fi-FI" sz="2000" b="1" dirty="0">
                <a:solidFill>
                  <a:srgbClr val="3333CC"/>
                </a:solidFill>
              </a:rPr>
            </a:br>
            <a:r>
              <a:rPr lang="fi-FI" sz="2000" b="1" dirty="0">
                <a:solidFill>
                  <a:srgbClr val="3333CC"/>
                </a:solidFill>
              </a:rPr>
              <a:t>talotekniikan sekä energianhallinnan </a:t>
            </a:r>
            <a:br>
              <a:rPr lang="fi-FI" sz="2000" b="1" dirty="0">
                <a:solidFill>
                  <a:srgbClr val="3333CC"/>
                </a:solidFill>
              </a:rPr>
            </a:br>
            <a:r>
              <a:rPr lang="fi-FI" sz="2000" b="1" dirty="0">
                <a:solidFill>
                  <a:srgbClr val="3333CC"/>
                </a:solidFill>
              </a:rPr>
              <a:t>eurooppalaisesta ja kansainvälisestä sekä kansallisesta standardisoinnista. </a:t>
            </a:r>
            <a:br>
              <a:rPr lang="fi-FI" sz="2000" b="1" dirty="0">
                <a:solidFill>
                  <a:srgbClr val="FF9900"/>
                </a:solidFill>
              </a:rPr>
            </a:br>
            <a:br>
              <a:rPr lang="fi-FI" sz="2000" b="1" dirty="0">
                <a:solidFill>
                  <a:srgbClr val="FF9900"/>
                </a:solidFill>
              </a:rPr>
            </a:br>
            <a:r>
              <a:rPr lang="fi-FI" sz="1800" b="1" dirty="0">
                <a:solidFill>
                  <a:srgbClr val="FF9900"/>
                </a:solidFill>
              </a:rPr>
              <a:t>Vuoden 2016 lopussa vastuualueeseen kuuluvia eurooppalaisia standardeja oli voimassa noin 5 800 kappaletta, joista yli 60 % liittyy eurooppalaiseen lainsäädäntöön eli direktiiveihin ja asetuksiin. </a:t>
            </a:r>
            <a:br>
              <a:rPr lang="fi-FI" sz="1800" b="1" dirty="0">
                <a:solidFill>
                  <a:srgbClr val="FF9900"/>
                </a:solidFill>
              </a:rPr>
            </a:br>
            <a:br>
              <a:rPr lang="fi-FI" sz="1800" b="1" dirty="0">
                <a:solidFill>
                  <a:srgbClr val="FF9900"/>
                </a:solidFill>
              </a:rPr>
            </a:br>
            <a:r>
              <a:rPr lang="fi-FI" sz="1800" b="1" dirty="0">
                <a:solidFill>
                  <a:srgbClr val="3333CC"/>
                </a:solidFill>
              </a:rPr>
              <a:t>Eurooppalaisen lainsäädännön laajimpia kokonaisuuksia ovat </a:t>
            </a:r>
            <a:br>
              <a:rPr lang="fi-FI" sz="1800" b="1" dirty="0">
                <a:solidFill>
                  <a:srgbClr val="3333CC"/>
                </a:solidFill>
              </a:rPr>
            </a:br>
            <a:r>
              <a:rPr lang="fi-FI" sz="1800" b="1" dirty="0">
                <a:solidFill>
                  <a:srgbClr val="3333CC"/>
                </a:solidFill>
              </a:rPr>
              <a:t>kone-, painelaite- ja ATEX-direktiiveihin sekä</a:t>
            </a:r>
            <a:br>
              <a:rPr lang="fi-FI" sz="1800" b="1" dirty="0">
                <a:solidFill>
                  <a:srgbClr val="3333CC"/>
                </a:solidFill>
              </a:rPr>
            </a:br>
            <a:r>
              <a:rPr lang="fi-FI" sz="1800" b="1" dirty="0">
                <a:solidFill>
                  <a:srgbClr val="3333CC"/>
                </a:solidFill>
              </a:rPr>
              <a:t>rakennustuoteasetukseen </a:t>
            </a:r>
            <a:br>
              <a:rPr lang="fi-FI" sz="1800" b="1" dirty="0">
                <a:solidFill>
                  <a:srgbClr val="3333CC"/>
                </a:solidFill>
              </a:rPr>
            </a:br>
            <a:r>
              <a:rPr lang="fi-FI" sz="1800" b="1" dirty="0">
                <a:solidFill>
                  <a:srgbClr val="3333CC"/>
                </a:solidFill>
              </a:rPr>
              <a:t>liittyvät standardisointiohjelmat. </a:t>
            </a:r>
            <a:br>
              <a:rPr lang="fi-FI" sz="1800" b="1" dirty="0">
                <a:solidFill>
                  <a:srgbClr val="3333CC"/>
                </a:solidFill>
              </a:rPr>
            </a:br>
            <a:br>
              <a:rPr lang="fi-FI" sz="1800" b="1" dirty="0">
                <a:solidFill>
                  <a:srgbClr val="3333CC"/>
                </a:solidFill>
              </a:rPr>
            </a:br>
            <a:r>
              <a:rPr lang="fi-FI" sz="1800" b="1" dirty="0">
                <a:solidFill>
                  <a:srgbClr val="FF9900"/>
                </a:solidFill>
              </a:rPr>
              <a:t>Kansainvälisessä standardisoinnissa laajimpia alueita ovat </a:t>
            </a:r>
            <a:br>
              <a:rPr lang="fi-FI" sz="1800" b="1" dirty="0">
                <a:solidFill>
                  <a:srgbClr val="FF9900"/>
                </a:solidFill>
              </a:rPr>
            </a:br>
            <a:r>
              <a:rPr lang="fi-FI" sz="1800" b="1" dirty="0">
                <a:solidFill>
                  <a:srgbClr val="FF9900"/>
                </a:solidFill>
              </a:rPr>
              <a:t>metallisiin materiaaleihin ja hitsaukseen liittyvä standardisointi</a:t>
            </a:r>
            <a:r>
              <a:rPr lang="fi-FI" sz="1800" b="1" dirty="0">
                <a:solidFill>
                  <a:srgbClr val="3333CC"/>
                </a:solidFill>
              </a:rPr>
              <a:t>. </a:t>
            </a:r>
            <a:br>
              <a:rPr lang="fi-FI" sz="1800" b="1" dirty="0">
                <a:solidFill>
                  <a:srgbClr val="3333CC"/>
                </a:solidFill>
              </a:rPr>
            </a:br>
            <a:br>
              <a:rPr lang="fi-FI" sz="1800" b="1" dirty="0">
                <a:solidFill>
                  <a:srgbClr val="3333CC"/>
                </a:solidFill>
              </a:rPr>
            </a:br>
            <a:r>
              <a:rPr lang="fi-FI" sz="1800" b="1" dirty="0">
                <a:solidFill>
                  <a:srgbClr val="3333CC"/>
                </a:solidFill>
              </a:rPr>
              <a:t>Standardeista yli kolmannes on käännetty suomeksi. </a:t>
            </a:r>
          </a:p>
        </p:txBody>
      </p:sp>
      <p:sp>
        <p:nvSpPr>
          <p:cNvPr id="51204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BBCBCD34-A5ED-4734-9767-34A4DBBAE96D}" type="slidenum">
              <a:rPr lang="fi-FI" altLang="fi-FI" sz="800" smtClean="0">
                <a:solidFill>
                  <a:srgbClr val="817F77"/>
                </a:solidFill>
              </a:rPr>
              <a:pPr/>
              <a:t>5</a:t>
            </a:fld>
            <a:endParaRPr lang="fi-FI" altLang="fi-FI" sz="800">
              <a:solidFill>
                <a:srgbClr val="817F77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496196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306513"/>
            <a:ext cx="9144000" cy="92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kstiruutu 7"/>
          <p:cNvSpPr txBox="1">
            <a:spLocks noChangeArrowheads="1"/>
          </p:cNvSpPr>
          <p:nvPr/>
        </p:nvSpPr>
        <p:spPr bwMode="auto">
          <a:xfrm>
            <a:off x="447675" y="3333750"/>
            <a:ext cx="871378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en-US" sz="3600" b="1">
                <a:solidFill>
                  <a:srgbClr val="FF9900"/>
                </a:solidFill>
              </a:rPr>
              <a:t>SUOMEN NÄKEMYS ON HUOMIOITU STANDARDEISSA.</a:t>
            </a:r>
          </a:p>
          <a:p>
            <a:pPr algn="ctr" eaLnBrk="1" hangingPunct="1">
              <a:lnSpc>
                <a:spcPct val="80000"/>
              </a:lnSpc>
            </a:pPr>
            <a:endParaRPr lang="fi-FI" altLang="en-US" sz="3600" b="1">
              <a:solidFill>
                <a:srgbClr val="FF99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i-FI" altLang="en-US" sz="3600" b="1">
                <a:solidFill>
                  <a:srgbClr val="FF9900"/>
                </a:solidFill>
              </a:rPr>
              <a:t>YHTEISKUNTA TOIMII TEHOKKAASTI JA TURVALLISESTI STANDARDIEN AVULLA.</a:t>
            </a:r>
            <a:endParaRPr lang="fi-FI" altLang="en-US" sz="3600" b="1"/>
          </a:p>
        </p:txBody>
      </p:sp>
      <p:sp>
        <p:nvSpPr>
          <p:cNvPr id="59396" name="Tekstiruutu 8"/>
          <p:cNvSpPr txBox="1">
            <a:spLocks noChangeArrowheads="1"/>
          </p:cNvSpPr>
          <p:nvPr/>
        </p:nvSpPr>
        <p:spPr bwMode="auto">
          <a:xfrm>
            <a:off x="2559050" y="620713"/>
            <a:ext cx="4032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fi-FI" altLang="en-US" sz="5400" b="1">
                <a:solidFill>
                  <a:srgbClr val="FF9900"/>
                </a:solidFill>
              </a:rPr>
              <a:t>VISIOMME</a:t>
            </a:r>
          </a:p>
        </p:txBody>
      </p:sp>
      <p:sp>
        <p:nvSpPr>
          <p:cNvPr id="59397" name="Dian numeron paikkamerkki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A6A16FB4-6B38-46A4-AC16-BC41DAEF4A9E}" type="slidenum">
              <a:rPr lang="fi-FI" altLang="fi-FI" sz="800" smtClean="0">
                <a:solidFill>
                  <a:srgbClr val="817F77"/>
                </a:solidFill>
              </a:rPr>
              <a:pPr/>
              <a:t>6</a:t>
            </a:fld>
            <a:endParaRPr lang="fi-FI" altLang="fi-FI" sz="800">
              <a:solidFill>
                <a:srgbClr val="817F77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14.09.2017</a:t>
            </a:r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562228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8550"/>
            <a:ext cx="8367713" cy="1008063"/>
          </a:xfrm>
        </p:spPr>
        <p:txBody>
          <a:bodyPr/>
          <a:lstStyle/>
          <a:p>
            <a:r>
              <a:rPr lang="fi-FI" dirty="0" err="1"/>
              <a:t>METSTAn</a:t>
            </a:r>
            <a:r>
              <a:rPr lang="fi-FI" dirty="0"/>
              <a:t> standardisointialueita (yht. 83 kpl)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1700213"/>
            <a:ext cx="410686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03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82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34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06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78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50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Akustiikka ja värähtely	</a:t>
            </a:r>
          </a:p>
          <a:p>
            <a:r>
              <a:rPr lang="fi-FI" sz="1600" dirty="0"/>
              <a:t>Avaruus ja ilmailu	</a:t>
            </a:r>
          </a:p>
          <a:p>
            <a:r>
              <a:rPr lang="fi-FI" sz="1600" dirty="0"/>
              <a:t>Energianhallinta	</a:t>
            </a:r>
          </a:p>
          <a:p>
            <a:r>
              <a:rPr lang="fi-FI" sz="1600" dirty="0"/>
              <a:t>Ergonomia	</a:t>
            </a:r>
          </a:p>
          <a:p>
            <a:r>
              <a:rPr lang="fi-FI" sz="1600" dirty="0"/>
              <a:t>GPS ja toleranssit	</a:t>
            </a:r>
          </a:p>
          <a:p>
            <a:r>
              <a:rPr lang="fi-FI" sz="1600" dirty="0"/>
              <a:t>Hissit	</a:t>
            </a:r>
          </a:p>
          <a:p>
            <a:r>
              <a:rPr lang="fi-FI" sz="1600" dirty="0"/>
              <a:t>Hitsaus	</a:t>
            </a:r>
          </a:p>
          <a:p>
            <a:r>
              <a:rPr lang="fi-FI" sz="1600" dirty="0"/>
              <a:t>Hydrauliikka ja pneumatiikka	</a:t>
            </a:r>
          </a:p>
          <a:p>
            <a:r>
              <a:rPr lang="fi-FI" sz="1600" dirty="0"/>
              <a:t>Keraamit ja jauhemetallurgia	</a:t>
            </a:r>
          </a:p>
          <a:p>
            <a:r>
              <a:rPr lang="fi-FI" sz="1600" dirty="0"/>
              <a:t>Koneturvallisuus</a:t>
            </a:r>
          </a:p>
          <a:p>
            <a:r>
              <a:rPr lang="fi-FI" sz="1600" dirty="0"/>
              <a:t>Kunnossapito	</a:t>
            </a:r>
          </a:p>
          <a:p>
            <a:r>
              <a:rPr lang="fi-FI" sz="1600" dirty="0"/>
              <a:t>Kylmälaitteet ja lämpöpumput	</a:t>
            </a:r>
          </a:p>
          <a:p>
            <a:r>
              <a:rPr lang="fi-FI" sz="1600" dirty="0"/>
              <a:t>Laivanrakennus	</a:t>
            </a:r>
          </a:p>
          <a:p>
            <a:r>
              <a:rPr lang="fi-FI" sz="1600" dirty="0"/>
              <a:t>Lisäävä valmistus (3D-tulostus)	</a:t>
            </a:r>
          </a:p>
          <a:p>
            <a:r>
              <a:rPr lang="fi-FI" sz="1600" dirty="0"/>
              <a:t>Metalliset materiaalit 	</a:t>
            </a:r>
          </a:p>
          <a:p>
            <a:pPr>
              <a:lnSpc>
                <a:spcPct val="80000"/>
              </a:lnSpc>
            </a:pPr>
            <a:endParaRPr lang="fi-FI" sz="1000" dirty="0"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fi-FI" sz="1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87863" y="1700213"/>
            <a:ext cx="4108450" cy="4249737"/>
          </a:xfrm>
          <a:prstGeom prst="rect">
            <a:avLst/>
          </a:prstGeom>
        </p:spPr>
        <p:txBody>
          <a:bodyPr/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03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82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34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06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78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50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Nanoteknologia	</a:t>
            </a:r>
          </a:p>
          <a:p>
            <a:r>
              <a:rPr lang="fi-FI" sz="1600" dirty="0"/>
              <a:t>Nosturit	</a:t>
            </a:r>
          </a:p>
          <a:p>
            <a:r>
              <a:rPr lang="fi-FI" sz="1600" dirty="0"/>
              <a:t>Näyttämötekniikka	</a:t>
            </a:r>
          </a:p>
          <a:p>
            <a:r>
              <a:rPr lang="fi-FI" sz="1600" dirty="0"/>
              <a:t>Painelaitteet</a:t>
            </a:r>
          </a:p>
          <a:p>
            <a:r>
              <a:rPr lang="fi-FI" sz="1600" b="1" dirty="0"/>
              <a:t>Puolustusteknologia</a:t>
            </a:r>
            <a:r>
              <a:rPr lang="fi-FI" sz="1600" dirty="0"/>
              <a:t>	</a:t>
            </a:r>
          </a:p>
          <a:p>
            <a:r>
              <a:rPr lang="fi-FI" sz="1600" dirty="0"/>
              <a:t>Rakennusautomaatio</a:t>
            </a:r>
          </a:p>
          <a:p>
            <a:r>
              <a:rPr lang="fi-FI" sz="1600" dirty="0"/>
              <a:t>Rakennusten energiatehokkuus	</a:t>
            </a:r>
          </a:p>
          <a:p>
            <a:r>
              <a:rPr lang="fi-FI" sz="1600" dirty="0"/>
              <a:t>Rikkomaton aineenkoetus (NDT)</a:t>
            </a:r>
          </a:p>
          <a:p>
            <a:r>
              <a:rPr lang="fi-FI" sz="1600" dirty="0"/>
              <a:t>Robotiikka	</a:t>
            </a:r>
          </a:p>
          <a:p>
            <a:r>
              <a:rPr lang="fi-FI" sz="1600" dirty="0"/>
              <a:t>Räjähdysvaaralliset tilat (ATEX)	</a:t>
            </a:r>
          </a:p>
          <a:p>
            <a:r>
              <a:rPr lang="fi-FI" sz="1600" dirty="0"/>
              <a:t>Talotekniikka (LVI)	</a:t>
            </a:r>
          </a:p>
          <a:p>
            <a:r>
              <a:rPr lang="fi-FI" sz="1600" dirty="0"/>
              <a:t>Teräs-ja alumiinirakenteet (Eurokoodit ja EN 1090)</a:t>
            </a:r>
          </a:p>
          <a:p>
            <a:r>
              <a:rPr lang="fi-FI" sz="1600" dirty="0"/>
              <a:t>Valimotekniikka	</a:t>
            </a:r>
          </a:p>
          <a:p>
            <a:r>
              <a:rPr lang="fi-FI" sz="1600" dirty="0"/>
              <a:t>Veneet	</a:t>
            </a:r>
          </a:p>
          <a:p>
            <a:r>
              <a:rPr lang="fi-FI" sz="1600" dirty="0"/>
              <a:t>Ydinenergia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395288" y="6307138"/>
            <a:ext cx="431800" cy="217487"/>
          </a:xfrm>
        </p:spPr>
        <p:txBody>
          <a:bodyPr/>
          <a:lstStyle/>
          <a:p>
            <a:pPr>
              <a:defRPr/>
            </a:pPr>
            <a:fld id="{DB7A3BE3-3E94-41E5-BA77-C13190840D53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quarter" idx="10"/>
          </p:nvPr>
        </p:nvSpPr>
        <p:spPr>
          <a:xfrm>
            <a:off x="827088" y="6307138"/>
            <a:ext cx="1008062" cy="217487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altLang="fi-FI" sz="800">
                <a:solidFill>
                  <a:srgbClr val="817F77"/>
                </a:solidFill>
              </a:rPr>
              <a:t>14.09.2017</a:t>
            </a:r>
            <a:endParaRPr lang="fi-FI" altLang="fi-FI" sz="800" dirty="0">
              <a:solidFill>
                <a:srgbClr val="817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2391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140200" y="4957763"/>
            <a:ext cx="2016125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27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9144000" cy="1143000"/>
          </a:xfrm>
        </p:spPr>
        <p:txBody>
          <a:bodyPr/>
          <a:lstStyle/>
          <a:p>
            <a:pPr eaLnBrk="1" hangingPunct="1">
              <a:lnSpc>
                <a:spcPts val="4214"/>
              </a:lnSpc>
              <a:defRPr/>
            </a:pPr>
            <a:r>
              <a:rPr lang="fi-FI" altLang="fi-FI" sz="3209"/>
              <a:t>Standardisoinnin maailmankartta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40200" y="3281363"/>
            <a:ext cx="2016125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2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227763" y="1681163"/>
            <a:ext cx="17621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2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122488" y="1757363"/>
            <a:ext cx="19558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36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IEC</a:t>
            </a:r>
            <a:endParaRPr kumimoji="0" lang="fi-FI" sz="1436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International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Electrotechnical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Commission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339975" y="1681163"/>
            <a:ext cx="1727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2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227763" y="3281363"/>
            <a:ext cx="1762125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2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8313" y="2060575"/>
            <a:ext cx="3708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Maailman-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laajuinen taso</a:t>
            </a:r>
            <a:endParaRPr kumimoji="0" lang="fi-FI" altLang="fi-FI" sz="16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61938" y="3644900"/>
            <a:ext cx="3327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Eurooppalainen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taso</a:t>
            </a:r>
            <a:endParaRPr kumimoji="0" lang="fi-FI" altLang="fi-FI" sz="16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68313" y="5157788"/>
            <a:ext cx="29575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Kansallinen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605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taso</a:t>
            </a:r>
            <a:endParaRPr kumimoji="0" lang="fi-FI" altLang="fi-FI" sz="16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179888" y="1757363"/>
            <a:ext cx="19558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ISO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International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Organization 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Standardization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1773238"/>
            <a:ext cx="230346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ITU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International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 </a:t>
            </a: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Telecommunication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Union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198688" y="3357563"/>
            <a:ext cx="19558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CENELEC</a:t>
            </a:r>
            <a:endParaRPr kumimoji="0" lang="fi-FI" altLang="fi-FI" sz="1436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European Committee</a:t>
            </a:r>
            <a:endParaRPr kumimoji="0" lang="fi-FI" altLang="fi-FI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f</a:t>
            </a: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or</a:t>
            </a:r>
            <a:endParaRPr kumimoji="0" lang="fi-FI" altLang="fi-FI" sz="143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Electrotechnical </a:t>
            </a:r>
            <a:r>
              <a:rPr kumimoji="0" lang="fi-FI" altLang="fi-FI" sz="14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  </a:t>
            </a: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Standardization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4179888" y="3357563"/>
            <a:ext cx="1955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8" tIns="45719" rIns="91438" bIns="45719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36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CEN</a:t>
            </a:r>
            <a:endParaRPr kumimoji="0" lang="fi-FI" sz="1436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European Committee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Standardization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084888" y="3357563"/>
            <a:ext cx="1943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ETSI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European</a:t>
            </a:r>
            <a:r>
              <a:rPr kumimoji="0" lang="fi-FI" altLang="fi-FI" sz="14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 </a:t>
            </a: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Tele</a:t>
            </a:r>
            <a:r>
              <a:rPr kumimoji="0" lang="fi-FI" altLang="fi-FI" sz="14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-</a:t>
            </a: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communications  Standards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Institute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122488" y="5033963"/>
            <a:ext cx="20574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SESKO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436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436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  s</a:t>
            </a: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ähkötekninen ala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179888" y="5033963"/>
            <a:ext cx="19558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SFS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Suomen Standardisoimis</a:t>
            </a:r>
            <a:r>
              <a:rPr kumimoji="0" lang="fi-FI" altLang="fi-FI" sz="1436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-</a:t>
            </a: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liitto SFS toimiala</a:t>
            </a:r>
            <a:r>
              <a:rPr kumimoji="0" lang="fi-FI" altLang="fi-FI" sz="1436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-</a:t>
            </a: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yhteisöineen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605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008688" y="5033963"/>
            <a:ext cx="22860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Viestintä-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virasto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1436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Arial Unicode MS"/>
              <a:cs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43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t</a:t>
            </a:r>
            <a:r>
              <a:rPr kumimoji="0" lang="fi-FI" altLang="fi-FI" sz="1436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Arial Unicode MS"/>
                <a:cs typeface="Arial Unicode MS"/>
              </a:rPr>
              <a:t>eleala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2339975" y="3281363"/>
            <a:ext cx="1727200" cy="1443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2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2351088" y="4957763"/>
            <a:ext cx="1716087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2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227763" y="4957763"/>
            <a:ext cx="176212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2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4140200" y="1681163"/>
            <a:ext cx="2016125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altLang="fi-FI" sz="202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Arial Unicode MS"/>
              <a:cs typeface="Arial Unicode MS"/>
            </a:endParaRPr>
          </a:p>
        </p:txBody>
      </p:sp>
      <p:sp>
        <p:nvSpPr>
          <p:cNvPr id="48152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72DDB3-9AF2-4B10-AEFA-6127D98D1A11}" type="slidenum">
              <a:rPr kumimoji="0" lang="fi-FI" altLang="fi-FI" sz="15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altLang="fi-FI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800" b="0" i="0" u="none" strike="noStrike" kern="1200" cap="none" spc="0" normalizeH="0" baseline="0" noProof="0">
                <a:ln>
                  <a:noFill/>
                </a:ln>
                <a:solidFill>
                  <a:srgbClr val="817F77"/>
                </a:solidFill>
                <a:effectLst/>
                <a:uLnTx/>
                <a:uFillTx/>
                <a:latin typeface="Arial" charset="0"/>
                <a:ea typeface="Arial Unicode MS" panose="020B0604020202020204" pitchFamily="34" charset="-128"/>
                <a:cs typeface="Arial Unicode MS"/>
              </a:rPr>
              <a:t>14.09.2017</a:t>
            </a:r>
          </a:p>
        </p:txBody>
      </p:sp>
    </p:spTree>
    <p:extLst>
      <p:ext uri="{BB962C8B-B14F-4D97-AF65-F5344CB8AC3E}">
        <p14:creationId xmlns:p14="http://schemas.microsoft.com/office/powerpoint/2010/main" val="68197400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388" y="69706"/>
            <a:ext cx="8367713" cy="1008063"/>
          </a:xfrm>
        </p:spPr>
        <p:txBody>
          <a:bodyPr/>
          <a:lstStyle/>
          <a:p>
            <a:r>
              <a:rPr lang="fi-FI" dirty="0"/>
              <a:t>Kansainvälinen standardisointi</a:t>
            </a:r>
          </a:p>
        </p:txBody>
      </p:sp>
      <p:pic>
        <p:nvPicPr>
          <p:cNvPr id="9" name="Picture 3" descr="maailmankartta_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6230938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827088" y="1628775"/>
            <a:ext cx="7848600" cy="424815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067175" y="2565400"/>
            <a:ext cx="1584325" cy="1008063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787900" y="2636838"/>
            <a:ext cx="431800" cy="360362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5148263" y="1844675"/>
            <a:ext cx="23034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5292725" y="3500438"/>
            <a:ext cx="20161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372666" y="5229225"/>
            <a:ext cx="17075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dirty="0"/>
              <a:t>Järjestö:   CEN</a:t>
            </a:r>
          </a:p>
          <a:p>
            <a:r>
              <a:rPr lang="fi-FI" dirty="0"/>
              <a:t>Alue:         EU</a:t>
            </a:r>
          </a:p>
          <a:p>
            <a:r>
              <a:rPr lang="fi-FI" dirty="0"/>
              <a:t>Väestö:     508 milj.</a:t>
            </a: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900113" y="47244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79388" y="5229225"/>
            <a:ext cx="1848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r>
              <a:rPr lang="fi-FI" dirty="0"/>
              <a:t>Järjestö:    ISO</a:t>
            </a:r>
          </a:p>
          <a:p>
            <a:pPr algn="l"/>
            <a:r>
              <a:rPr lang="fi-FI" dirty="0"/>
              <a:t>Alue:         MAAILMA</a:t>
            </a:r>
          </a:p>
          <a:p>
            <a:pPr algn="l"/>
            <a:r>
              <a:rPr lang="fi-FI" dirty="0"/>
              <a:t>Väestö:     7600 milj.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488238" y="1484313"/>
            <a:ext cx="16557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r>
              <a:rPr lang="fi-FI" dirty="0"/>
              <a:t>Järjestö:  SFS</a:t>
            </a:r>
          </a:p>
          <a:p>
            <a:pPr algn="l"/>
            <a:r>
              <a:rPr lang="fi-FI" dirty="0"/>
              <a:t>Alue:       SUOMI</a:t>
            </a:r>
          </a:p>
          <a:p>
            <a:pPr algn="l"/>
            <a:r>
              <a:rPr lang="fi-FI" dirty="0"/>
              <a:t>Väestö:   5,5 milj.</a:t>
            </a:r>
          </a:p>
        </p:txBody>
      </p:sp>
      <p:sp>
        <p:nvSpPr>
          <p:cNvPr id="23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395288" y="6307138"/>
            <a:ext cx="431800" cy="217487"/>
          </a:xfrm>
        </p:spPr>
        <p:txBody>
          <a:bodyPr/>
          <a:lstStyle/>
          <a:p>
            <a:pPr>
              <a:defRPr/>
            </a:pPr>
            <a:fld id="{DB7A3BE3-3E94-41E5-BA77-C13190840D53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26" name="Picture 2" descr="https://encrypted-tbn3.gstatic.com/images?q=tbn:ANd9GcRmgGzIg_depIKNYuvh-aeXizPgl4jdRfbE0tLqEHQy_7jTzLDy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0" y="4465177"/>
            <a:ext cx="764048" cy="7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https://encrypted-tbn3.gstatic.com/images?q=tbn:ANd9GcSSkNU_0SdWIVFXCUgMqPE36UmSs-pFvWYHdKNH5iRVuOf8uA2h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80" y="955761"/>
            <a:ext cx="996773" cy="45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01" y="4598379"/>
            <a:ext cx="710503" cy="5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äivämäärän paikkamerkki 3"/>
          <p:cNvSpPr>
            <a:spLocks noGrp="1"/>
          </p:cNvSpPr>
          <p:nvPr>
            <p:ph type="dt" sz="quarter" idx="10"/>
          </p:nvPr>
        </p:nvSpPr>
        <p:spPr>
          <a:xfrm>
            <a:off x="827088" y="6307138"/>
            <a:ext cx="1008062" cy="217487"/>
          </a:xfrm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altLang="fi-FI" sz="800">
                <a:solidFill>
                  <a:srgbClr val="817F77"/>
                </a:solidFill>
              </a:rPr>
              <a:t>14.09.2017</a:t>
            </a:r>
            <a:endParaRPr lang="fi-FI" altLang="fi-FI" sz="800" dirty="0">
              <a:solidFill>
                <a:srgbClr val="817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9502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etSta">
  <a:themeElements>
    <a:clrScheme name="MetSta 1">
      <a:dk1>
        <a:srgbClr val="000000"/>
      </a:dk1>
      <a:lt1>
        <a:srgbClr val="FFFFFF"/>
      </a:lt1>
      <a:dk2>
        <a:srgbClr val="FF6633"/>
      </a:dk2>
      <a:lt2>
        <a:srgbClr val="999999"/>
      </a:lt2>
      <a:accent1>
        <a:srgbClr val="3366FF"/>
      </a:accent1>
      <a:accent2>
        <a:srgbClr val="666666"/>
      </a:accent2>
      <a:accent3>
        <a:srgbClr val="FFFFFF"/>
      </a:accent3>
      <a:accent4>
        <a:srgbClr val="000000"/>
      </a:accent4>
      <a:accent5>
        <a:srgbClr val="ADB8FF"/>
      </a:accent5>
      <a:accent6>
        <a:srgbClr val="5C5C5C"/>
      </a:accent6>
      <a:hlink>
        <a:srgbClr val="FFA589"/>
      </a:hlink>
      <a:folHlink>
        <a:srgbClr val="7D9CFF"/>
      </a:folHlink>
    </a:clrScheme>
    <a:fontScheme name="MetSta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etSta 1">
        <a:dk1>
          <a:srgbClr val="000000"/>
        </a:dk1>
        <a:lt1>
          <a:srgbClr val="FFFFFF"/>
        </a:lt1>
        <a:dk2>
          <a:srgbClr val="FF6633"/>
        </a:dk2>
        <a:lt2>
          <a:srgbClr val="999999"/>
        </a:lt2>
        <a:accent1>
          <a:srgbClr val="3366FF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5C5C5C"/>
        </a:accent6>
        <a:hlink>
          <a:srgbClr val="FFA589"/>
        </a:hlink>
        <a:folHlink>
          <a:srgbClr val="7D9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tSta">
  <a:themeElements>
    <a:clrScheme name="MetSta 1">
      <a:dk1>
        <a:srgbClr val="000000"/>
      </a:dk1>
      <a:lt1>
        <a:srgbClr val="FFFFFF"/>
      </a:lt1>
      <a:dk2>
        <a:srgbClr val="FF6633"/>
      </a:dk2>
      <a:lt2>
        <a:srgbClr val="999999"/>
      </a:lt2>
      <a:accent1>
        <a:srgbClr val="3366FF"/>
      </a:accent1>
      <a:accent2>
        <a:srgbClr val="666666"/>
      </a:accent2>
      <a:accent3>
        <a:srgbClr val="FFFFFF"/>
      </a:accent3>
      <a:accent4>
        <a:srgbClr val="000000"/>
      </a:accent4>
      <a:accent5>
        <a:srgbClr val="ADB8FF"/>
      </a:accent5>
      <a:accent6>
        <a:srgbClr val="5C5C5C"/>
      </a:accent6>
      <a:hlink>
        <a:srgbClr val="FFA589"/>
      </a:hlink>
      <a:folHlink>
        <a:srgbClr val="7D9CFF"/>
      </a:folHlink>
    </a:clrScheme>
    <a:fontScheme name="MetSta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71463" marR="0" indent="-271463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20000"/>
          </a:spcAft>
          <a:buClr>
            <a:schemeClr val="tx2"/>
          </a:buClr>
          <a:buSzTx/>
          <a:buFontTx/>
          <a:buChar char="•"/>
          <a:tabLst/>
          <a:defRPr kumimoji="0" lang="fi-FI" altLang="fi-FI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71463" marR="0" indent="-271463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20000"/>
          </a:spcAft>
          <a:buClr>
            <a:schemeClr val="tx2"/>
          </a:buClr>
          <a:buSzTx/>
          <a:buFontTx/>
          <a:buChar char="•"/>
          <a:tabLst/>
          <a:defRPr kumimoji="0" lang="fi-FI" altLang="fi-FI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" charset="0"/>
          </a:defRPr>
        </a:defPPr>
      </a:lstStyle>
    </a:lnDef>
  </a:objectDefaults>
  <a:extraClrSchemeLst>
    <a:extraClrScheme>
      <a:clrScheme name="MetSta 1">
        <a:dk1>
          <a:srgbClr val="000000"/>
        </a:dk1>
        <a:lt1>
          <a:srgbClr val="FFFFFF"/>
        </a:lt1>
        <a:dk2>
          <a:srgbClr val="FF6633"/>
        </a:dk2>
        <a:lt2>
          <a:srgbClr val="999999"/>
        </a:lt2>
        <a:accent1>
          <a:srgbClr val="3366FF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5C5C5C"/>
        </a:accent6>
        <a:hlink>
          <a:srgbClr val="FFA589"/>
        </a:hlink>
        <a:folHlink>
          <a:srgbClr val="7D9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16999</TotalTime>
  <Words>950</Words>
  <Application>Microsoft Office PowerPoint</Application>
  <PresentationFormat>Näytössä katseltava diaesitys (4:3)</PresentationFormat>
  <Paragraphs>318</Paragraphs>
  <Slides>28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9" baseType="lpstr">
      <vt:lpstr>Arial Unicode MS</vt:lpstr>
      <vt:lpstr>Arial</vt:lpstr>
      <vt:lpstr>Calibri</vt:lpstr>
      <vt:lpstr>Century Gothic</vt:lpstr>
      <vt:lpstr>Symbol</vt:lpstr>
      <vt:lpstr>Times New Roman</vt:lpstr>
      <vt:lpstr>Verdana</vt:lpstr>
      <vt:lpstr>Wingdings</vt:lpstr>
      <vt:lpstr>MetSta</vt:lpstr>
      <vt:lpstr>1_MetSta</vt:lpstr>
      <vt:lpstr>Microsoft Excel Chart</vt:lpstr>
      <vt:lpstr>Hybridistandardit</vt:lpstr>
      <vt:lpstr>PowerPoint-esitys</vt:lpstr>
      <vt:lpstr>Esityksen sisältö</vt:lpstr>
      <vt:lpstr>METSTA</vt:lpstr>
      <vt:lpstr>METSTA  Metalliteollisuuden Standardisointiyhdistys METSTA ry   vastaa teknologiateollisuuteen kuuluvien  kone- ja metallituoteteollisuuden, metallien jalostuksen,  talotekniikan sekä energianhallinnan  eurooppalaisesta ja kansainvälisestä sekä kansallisesta standardisoinnista.   Vuoden 2016 lopussa vastuualueeseen kuuluvia eurooppalaisia standardeja oli voimassa noin 5 800 kappaletta, joista yli 60 % liittyy eurooppalaiseen lainsäädäntöön eli direktiiveihin ja asetuksiin.   Eurooppalaisen lainsäädännön laajimpia kokonaisuuksia ovat  kone-, painelaite- ja ATEX-direktiiveihin sekä rakennustuoteasetukseen  liittyvät standardisointiohjelmat.   Kansainvälisessä standardisoinnissa laajimpia alueita ovat  metallisiin materiaaleihin ja hitsaukseen liittyvä standardisointi.   Standardeista yli kolmannes on käännetty suomeksi. </vt:lpstr>
      <vt:lpstr>PowerPoint-esitys</vt:lpstr>
      <vt:lpstr>METSTAn standardisointialueita (yht. 83 kpl)</vt:lpstr>
      <vt:lpstr>Standardisoinnin maailmankartta</vt:lpstr>
      <vt:lpstr>Kansainvälinen standardisointi</vt:lpstr>
      <vt:lpstr>PowerPoint-esitys</vt:lpstr>
      <vt:lpstr>Eurooppalainen standardisointi: Miten standardit liittyvät lainsäädäntöön? </vt:lpstr>
      <vt:lpstr>Standardisoimisliiton  toimialayhteisöt (TAY)</vt:lpstr>
      <vt:lpstr>Miten standardit laaditaan?</vt:lpstr>
      <vt:lpstr>Standardien laadintaprosessi (CEN)</vt:lpstr>
      <vt:lpstr>Kansalliset komiteat</vt:lpstr>
      <vt:lpstr>SFS:n Lausuntopyyntöpalvelu</vt:lpstr>
      <vt:lpstr>PowerPoint-esitys</vt:lpstr>
      <vt:lpstr>Hybridistandardit</vt:lpstr>
      <vt:lpstr>DSCG </vt:lpstr>
      <vt:lpstr>MSG </vt:lpstr>
      <vt:lpstr>EDSIS, projektiluettelo</vt:lpstr>
      <vt:lpstr>EDSTAR, standardiluettelo</vt:lpstr>
      <vt:lpstr>NSO</vt:lpstr>
      <vt:lpstr>NATOTerm</vt:lpstr>
      <vt:lpstr>K 7 Puolustus</vt:lpstr>
      <vt:lpstr>Laadintaprosessi Euroopassa</vt:lpstr>
      <vt:lpstr>Eurooppalaisia hybridistandardityökohteita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MetSta</dc:title>
  <dc:creator>Ville Saloranta</dc:creator>
  <cp:lastModifiedBy>Järvenpää Hanna</cp:lastModifiedBy>
  <cp:revision>489</cp:revision>
  <cp:lastPrinted>2014-11-18T14:45:42Z</cp:lastPrinted>
  <dcterms:created xsi:type="dcterms:W3CDTF">2007-11-21T13:04:05Z</dcterms:created>
  <dcterms:modified xsi:type="dcterms:W3CDTF">2017-09-14T08:44:01Z</dcterms:modified>
</cp:coreProperties>
</file>